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82" r:id="rId2"/>
    <p:sldMasterId id="2147483735" r:id="rId3"/>
  </p:sldMasterIdLst>
  <p:notesMasterIdLst>
    <p:notesMasterId r:id="rId129"/>
  </p:notesMasterIdLst>
  <p:handoutMasterIdLst>
    <p:handoutMasterId r:id="rId130"/>
  </p:handoutMasterIdLst>
  <p:sldIdLst>
    <p:sldId id="256" r:id="rId4"/>
    <p:sldId id="269" r:id="rId5"/>
    <p:sldId id="257" r:id="rId6"/>
    <p:sldId id="359" r:id="rId7"/>
    <p:sldId id="270" r:id="rId8"/>
    <p:sldId id="347" r:id="rId9"/>
    <p:sldId id="349" r:id="rId10"/>
    <p:sldId id="362" r:id="rId11"/>
    <p:sldId id="386" r:id="rId12"/>
    <p:sldId id="363" r:id="rId13"/>
    <p:sldId id="351" r:id="rId14"/>
    <p:sldId id="364" r:id="rId15"/>
    <p:sldId id="385" r:id="rId16"/>
    <p:sldId id="366" r:id="rId17"/>
    <p:sldId id="375" r:id="rId18"/>
    <p:sldId id="376" r:id="rId19"/>
    <p:sldId id="377" r:id="rId20"/>
    <p:sldId id="378" r:id="rId21"/>
    <p:sldId id="382" r:id="rId22"/>
    <p:sldId id="379" r:id="rId23"/>
    <p:sldId id="380" r:id="rId24"/>
    <p:sldId id="381" r:id="rId25"/>
    <p:sldId id="383" r:id="rId26"/>
    <p:sldId id="261" r:id="rId27"/>
    <p:sldId id="262" r:id="rId28"/>
    <p:sldId id="280" r:id="rId29"/>
    <p:sldId id="281" r:id="rId30"/>
    <p:sldId id="263" r:id="rId31"/>
    <p:sldId id="264" r:id="rId32"/>
    <p:sldId id="344" r:id="rId33"/>
    <p:sldId id="345" r:id="rId34"/>
    <p:sldId id="265" r:id="rId35"/>
    <p:sldId id="266" r:id="rId36"/>
    <p:sldId id="267" r:id="rId37"/>
    <p:sldId id="272" r:id="rId38"/>
    <p:sldId id="365" r:id="rId39"/>
    <p:sldId id="273" r:id="rId40"/>
    <p:sldId id="395" r:id="rId41"/>
    <p:sldId id="396" r:id="rId42"/>
    <p:sldId id="397" r:id="rId43"/>
    <p:sldId id="398" r:id="rId44"/>
    <p:sldId id="354" r:id="rId45"/>
    <p:sldId id="355" r:id="rId46"/>
    <p:sldId id="275" r:id="rId47"/>
    <p:sldId id="276" r:id="rId48"/>
    <p:sldId id="277" r:id="rId49"/>
    <p:sldId id="278" r:id="rId50"/>
    <p:sldId id="279" r:id="rId51"/>
    <p:sldId id="391" r:id="rId52"/>
    <p:sldId id="392" r:id="rId53"/>
    <p:sldId id="393" r:id="rId54"/>
    <p:sldId id="285" r:id="rId55"/>
    <p:sldId id="286" r:id="rId56"/>
    <p:sldId id="288" r:id="rId57"/>
    <p:sldId id="388" r:id="rId58"/>
    <p:sldId id="389" r:id="rId59"/>
    <p:sldId id="289" r:id="rId60"/>
    <p:sldId id="290" r:id="rId61"/>
    <p:sldId id="394" r:id="rId62"/>
    <p:sldId id="390" r:id="rId63"/>
    <p:sldId id="293" r:id="rId64"/>
    <p:sldId id="399" r:id="rId65"/>
    <p:sldId id="400" r:id="rId66"/>
    <p:sldId id="294" r:id="rId67"/>
    <p:sldId id="295" r:id="rId68"/>
    <p:sldId id="296" r:id="rId69"/>
    <p:sldId id="297" r:id="rId70"/>
    <p:sldId id="298" r:id="rId71"/>
    <p:sldId id="401" r:id="rId72"/>
    <p:sldId id="402" r:id="rId73"/>
    <p:sldId id="403" r:id="rId74"/>
    <p:sldId id="299" r:id="rId75"/>
    <p:sldId id="300" r:id="rId76"/>
    <p:sldId id="301" r:id="rId77"/>
    <p:sldId id="384" r:id="rId78"/>
    <p:sldId id="302" r:id="rId79"/>
    <p:sldId id="303" r:id="rId80"/>
    <p:sldId id="311" r:id="rId81"/>
    <p:sldId id="304" r:id="rId82"/>
    <p:sldId id="305" r:id="rId83"/>
    <p:sldId id="306" r:id="rId84"/>
    <p:sldId id="404" r:id="rId85"/>
    <p:sldId id="308" r:id="rId86"/>
    <p:sldId id="313" r:id="rId87"/>
    <p:sldId id="314" r:id="rId88"/>
    <p:sldId id="315" r:id="rId89"/>
    <p:sldId id="405" r:id="rId90"/>
    <p:sldId id="406" r:id="rId91"/>
    <p:sldId id="387" r:id="rId92"/>
    <p:sldId id="316" r:id="rId93"/>
    <p:sldId id="317" r:id="rId94"/>
    <p:sldId id="318" r:id="rId95"/>
    <p:sldId id="319" r:id="rId96"/>
    <p:sldId id="321" r:id="rId97"/>
    <p:sldId id="322" r:id="rId98"/>
    <p:sldId id="323" r:id="rId99"/>
    <p:sldId id="324" r:id="rId100"/>
    <p:sldId id="325" r:id="rId101"/>
    <p:sldId id="326" r:id="rId102"/>
    <p:sldId id="356" r:id="rId103"/>
    <p:sldId id="357" r:id="rId104"/>
    <p:sldId id="358" r:id="rId105"/>
    <p:sldId id="328" r:id="rId106"/>
    <p:sldId id="329" r:id="rId107"/>
    <p:sldId id="330" r:id="rId108"/>
    <p:sldId id="407" r:id="rId109"/>
    <p:sldId id="408" r:id="rId110"/>
    <p:sldId id="409" r:id="rId111"/>
    <p:sldId id="410" r:id="rId112"/>
    <p:sldId id="411" r:id="rId113"/>
    <p:sldId id="331" r:id="rId114"/>
    <p:sldId id="412" r:id="rId115"/>
    <p:sldId id="335" r:id="rId116"/>
    <p:sldId id="336" r:id="rId117"/>
    <p:sldId id="337" r:id="rId118"/>
    <p:sldId id="338" r:id="rId119"/>
    <p:sldId id="339" r:id="rId120"/>
    <p:sldId id="340" r:id="rId121"/>
    <p:sldId id="341" r:id="rId122"/>
    <p:sldId id="413" r:id="rId123"/>
    <p:sldId id="414" r:id="rId124"/>
    <p:sldId id="415" r:id="rId125"/>
    <p:sldId id="416" r:id="rId126"/>
    <p:sldId id="417" r:id="rId127"/>
    <p:sldId id="346" r:id="rId128"/>
  </p:sldIdLst>
  <p:sldSz cx="9144000" cy="6858000" type="screen4x3"/>
  <p:notesSz cx="6858000" cy="9144000"/>
  <p:defaultTextStyle>
    <a:defPPr>
      <a:defRPr lang="en-US"/>
    </a:defPPr>
    <a:lvl1pPr algn="ctr" rtl="0" fontAlgn="base">
      <a:spcBef>
        <a:spcPct val="0"/>
      </a:spcBef>
      <a:spcAft>
        <a:spcPct val="0"/>
      </a:spcAft>
      <a:defRPr sz="2000" kern="1200">
        <a:solidFill>
          <a:schemeClr val="tx1"/>
        </a:solidFill>
        <a:latin typeface="Arial" pitchFamily="34" charset="0"/>
        <a:ea typeface="+mn-ea"/>
        <a:cs typeface="+mn-cs"/>
      </a:defRPr>
    </a:lvl1pPr>
    <a:lvl2pPr marL="457200" algn="ctr" rtl="0" fontAlgn="base">
      <a:spcBef>
        <a:spcPct val="0"/>
      </a:spcBef>
      <a:spcAft>
        <a:spcPct val="0"/>
      </a:spcAft>
      <a:defRPr sz="2000" kern="1200">
        <a:solidFill>
          <a:schemeClr val="tx1"/>
        </a:solidFill>
        <a:latin typeface="Arial" pitchFamily="34" charset="0"/>
        <a:ea typeface="+mn-ea"/>
        <a:cs typeface="+mn-cs"/>
      </a:defRPr>
    </a:lvl2pPr>
    <a:lvl3pPr marL="914400" algn="ctr" rtl="0" fontAlgn="base">
      <a:spcBef>
        <a:spcPct val="0"/>
      </a:spcBef>
      <a:spcAft>
        <a:spcPct val="0"/>
      </a:spcAft>
      <a:defRPr sz="2000" kern="1200">
        <a:solidFill>
          <a:schemeClr val="tx1"/>
        </a:solidFill>
        <a:latin typeface="Arial" pitchFamily="34" charset="0"/>
        <a:ea typeface="+mn-ea"/>
        <a:cs typeface="+mn-cs"/>
      </a:defRPr>
    </a:lvl3pPr>
    <a:lvl4pPr marL="1371600" algn="ctr" rtl="0" fontAlgn="base">
      <a:spcBef>
        <a:spcPct val="0"/>
      </a:spcBef>
      <a:spcAft>
        <a:spcPct val="0"/>
      </a:spcAft>
      <a:defRPr sz="2000" kern="1200">
        <a:solidFill>
          <a:schemeClr val="tx1"/>
        </a:solidFill>
        <a:latin typeface="Arial" pitchFamily="34" charset="0"/>
        <a:ea typeface="+mn-ea"/>
        <a:cs typeface="+mn-cs"/>
      </a:defRPr>
    </a:lvl4pPr>
    <a:lvl5pPr marL="1828800" algn="ctr" rtl="0" fontAlgn="base">
      <a:spcBef>
        <a:spcPct val="0"/>
      </a:spcBef>
      <a:spcAft>
        <a:spcPct val="0"/>
      </a:spcAft>
      <a:defRPr sz="2000" kern="1200">
        <a:solidFill>
          <a:schemeClr val="tx1"/>
        </a:solidFill>
        <a:latin typeface="Arial" pitchFamily="34" charset="0"/>
        <a:ea typeface="+mn-ea"/>
        <a:cs typeface="+mn-cs"/>
      </a:defRPr>
    </a:lvl5pPr>
    <a:lvl6pPr marL="2286000" algn="l" defTabSz="914400" rtl="0" eaLnBrk="1" latinLnBrk="0" hangingPunct="1">
      <a:defRPr sz="2000" kern="1200">
        <a:solidFill>
          <a:schemeClr val="tx1"/>
        </a:solidFill>
        <a:latin typeface="Arial" pitchFamily="34" charset="0"/>
        <a:ea typeface="+mn-ea"/>
        <a:cs typeface="+mn-cs"/>
      </a:defRPr>
    </a:lvl6pPr>
    <a:lvl7pPr marL="2743200" algn="l" defTabSz="914400" rtl="0" eaLnBrk="1" latinLnBrk="0" hangingPunct="1">
      <a:defRPr sz="2000" kern="1200">
        <a:solidFill>
          <a:schemeClr val="tx1"/>
        </a:solidFill>
        <a:latin typeface="Arial" pitchFamily="34" charset="0"/>
        <a:ea typeface="+mn-ea"/>
        <a:cs typeface="+mn-cs"/>
      </a:defRPr>
    </a:lvl7pPr>
    <a:lvl8pPr marL="3200400" algn="l" defTabSz="914400" rtl="0" eaLnBrk="1" latinLnBrk="0" hangingPunct="1">
      <a:defRPr sz="2000" kern="1200">
        <a:solidFill>
          <a:schemeClr val="tx1"/>
        </a:solidFill>
        <a:latin typeface="Arial" pitchFamily="34" charset="0"/>
        <a:ea typeface="+mn-ea"/>
        <a:cs typeface="+mn-cs"/>
      </a:defRPr>
    </a:lvl8pPr>
    <a:lvl9pPr marL="3657600" algn="l" defTabSz="914400" rtl="0" eaLnBrk="1" latinLnBrk="0" hangingPunct="1">
      <a:defRPr sz="2000"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FF3300"/>
    <a:srgbClr val="0000FF"/>
    <a:srgbClr val="0099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3991" autoAdjust="0"/>
    <p:restoredTop sz="99886" autoAdjust="0"/>
  </p:normalViewPr>
  <p:slideViewPr>
    <p:cSldViewPr>
      <p:cViewPr varScale="1">
        <p:scale>
          <a:sx n="113" d="100"/>
          <a:sy n="113" d="100"/>
        </p:scale>
        <p:origin x="-1476"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7" d="100"/>
          <a:sy n="97" d="100"/>
        </p:scale>
        <p:origin x="-2964"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theme" Target="theme/theme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126" Type="http://schemas.openxmlformats.org/officeDocument/2006/relationships/slide" Target="slides/slide123.xml"/><Relationship Id="rId13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A72C43-CC91-4B72-B917-C26E2DEC7137}" type="doc">
      <dgm:prSet loTypeId="urn:microsoft.com/office/officeart/2005/8/layout/orgChart1" loCatId="hierarchy" qsTypeId="urn:microsoft.com/office/officeart/2005/8/quickstyle/simple1" qsCatId="simple" csTypeId="urn:microsoft.com/office/officeart/2005/8/colors/accent6_4" csCatId="accent6" phldr="1"/>
      <dgm:spPr/>
      <dgm:t>
        <a:bodyPr/>
        <a:lstStyle/>
        <a:p>
          <a:endParaRPr lang="en-GB"/>
        </a:p>
      </dgm:t>
    </dgm:pt>
    <dgm:pt modelId="{83280C3D-1CF3-47CD-BC8F-37EC93F2D260}">
      <dgm:prSet phldrT="[Text]" custT="1"/>
      <dgm:spPr>
        <a:solidFill>
          <a:schemeClr val="bg2"/>
        </a:solidFill>
        <a:ln>
          <a:solidFill>
            <a:schemeClr val="bg2">
              <a:lumMod val="50000"/>
            </a:schemeClr>
          </a:solidFill>
        </a:ln>
      </dgm:spPr>
      <dgm:t>
        <a:bodyPr/>
        <a:lstStyle/>
        <a:p>
          <a:r>
            <a:rPr lang="en-GB" sz="1800" b="1" dirty="0" smtClean="0">
              <a:solidFill>
                <a:srgbClr val="92D050"/>
              </a:solidFill>
            </a:rPr>
            <a:t>Variables</a:t>
          </a:r>
        </a:p>
      </dgm:t>
    </dgm:pt>
    <dgm:pt modelId="{F9ADFA53-4A19-4985-AD0D-27B9B8FD4D20}" type="parTrans" cxnId="{F53B19BF-142D-4502-89F9-D382890ABA0E}">
      <dgm:prSet/>
      <dgm:spPr/>
      <dgm:t>
        <a:bodyPr/>
        <a:lstStyle/>
        <a:p>
          <a:endParaRPr lang="en-GB" sz="1800">
            <a:solidFill>
              <a:schemeClr val="accent5">
                <a:lumMod val="50000"/>
              </a:schemeClr>
            </a:solidFill>
          </a:endParaRPr>
        </a:p>
      </dgm:t>
    </dgm:pt>
    <dgm:pt modelId="{9DF2FA5A-DE89-4D59-AEA0-0A5045027689}" type="sibTrans" cxnId="{F53B19BF-142D-4502-89F9-D382890ABA0E}">
      <dgm:prSet/>
      <dgm:spPr/>
      <dgm:t>
        <a:bodyPr/>
        <a:lstStyle/>
        <a:p>
          <a:endParaRPr lang="en-GB" sz="1800">
            <a:solidFill>
              <a:schemeClr val="accent5">
                <a:lumMod val="50000"/>
              </a:schemeClr>
            </a:solidFill>
          </a:endParaRPr>
        </a:p>
      </dgm:t>
    </dgm:pt>
    <dgm:pt modelId="{EF58501C-3C99-43BF-80AF-98CA2B512A63}">
      <dgm:prSet phldrT="[Text]" custT="1"/>
      <dgm:spPr>
        <a:solidFill>
          <a:srgbClr val="00B050"/>
        </a:solidFill>
        <a:ln>
          <a:solidFill>
            <a:srgbClr val="00602B"/>
          </a:solidFill>
        </a:ln>
      </dgm:spPr>
      <dgm:t>
        <a:bodyPr/>
        <a:lstStyle/>
        <a:p>
          <a:r>
            <a:rPr lang="en-GB" sz="2000" b="1" dirty="0" smtClean="0">
              <a:solidFill>
                <a:schemeClr val="accent5">
                  <a:lumMod val="50000"/>
                </a:schemeClr>
              </a:solidFill>
            </a:rPr>
            <a:t>Scale</a:t>
          </a:r>
        </a:p>
      </dgm:t>
    </dgm:pt>
    <dgm:pt modelId="{188C10EF-A95D-48E6-A067-B0B3D072B1D0}" type="parTrans" cxnId="{06848BAF-643D-4F46-B0CD-1D692E816D65}">
      <dgm:prSet/>
      <dgm:spPr/>
      <dgm:t>
        <a:bodyPr/>
        <a:lstStyle/>
        <a:p>
          <a:endParaRPr lang="en-GB" sz="1800">
            <a:solidFill>
              <a:schemeClr val="accent5">
                <a:lumMod val="50000"/>
              </a:schemeClr>
            </a:solidFill>
          </a:endParaRPr>
        </a:p>
      </dgm:t>
    </dgm:pt>
    <dgm:pt modelId="{CF698B20-B238-4E78-8E89-068D6A5C704C}" type="sibTrans" cxnId="{06848BAF-643D-4F46-B0CD-1D692E816D65}">
      <dgm:prSet/>
      <dgm:spPr/>
      <dgm:t>
        <a:bodyPr/>
        <a:lstStyle/>
        <a:p>
          <a:endParaRPr lang="en-GB" sz="1800">
            <a:solidFill>
              <a:schemeClr val="accent5">
                <a:lumMod val="50000"/>
              </a:schemeClr>
            </a:solidFill>
          </a:endParaRPr>
        </a:p>
      </dgm:t>
    </dgm:pt>
    <dgm:pt modelId="{78BF3024-E042-4081-AC59-72331EE540BC}">
      <dgm:prSet phldrT="[Text]" custT="1"/>
      <dgm:spPr>
        <a:solidFill>
          <a:schemeClr val="accent2">
            <a:lumMod val="40000"/>
            <a:lumOff val="60000"/>
          </a:schemeClr>
        </a:solidFill>
        <a:ln>
          <a:solidFill>
            <a:schemeClr val="accent2">
              <a:lumMod val="60000"/>
              <a:lumOff val="40000"/>
            </a:schemeClr>
          </a:solidFill>
        </a:ln>
      </dgm:spPr>
      <dgm:t>
        <a:bodyPr/>
        <a:lstStyle/>
        <a:p>
          <a:r>
            <a:rPr lang="en-GB" sz="2000" b="1" dirty="0" smtClean="0">
              <a:solidFill>
                <a:schemeClr val="accent5">
                  <a:lumMod val="50000"/>
                </a:schemeClr>
              </a:solidFill>
            </a:rPr>
            <a:t>Categorical</a:t>
          </a:r>
        </a:p>
      </dgm:t>
    </dgm:pt>
    <dgm:pt modelId="{560E0E50-8C2F-471B-850F-5874A2E8A128}" type="parTrans" cxnId="{CB61ED6C-EB88-40A4-8F6D-59DE8E3EBE8F}">
      <dgm:prSet/>
      <dgm:spPr/>
      <dgm:t>
        <a:bodyPr/>
        <a:lstStyle/>
        <a:p>
          <a:endParaRPr lang="en-GB" sz="1800">
            <a:solidFill>
              <a:schemeClr val="accent5">
                <a:lumMod val="50000"/>
              </a:schemeClr>
            </a:solidFill>
          </a:endParaRPr>
        </a:p>
      </dgm:t>
    </dgm:pt>
    <dgm:pt modelId="{14FE5DE9-5F9C-4B97-829C-B29310FF3FE0}" type="sibTrans" cxnId="{CB61ED6C-EB88-40A4-8F6D-59DE8E3EBE8F}">
      <dgm:prSet/>
      <dgm:spPr/>
      <dgm:t>
        <a:bodyPr/>
        <a:lstStyle/>
        <a:p>
          <a:endParaRPr lang="en-GB" sz="1800">
            <a:solidFill>
              <a:schemeClr val="accent5">
                <a:lumMod val="50000"/>
              </a:schemeClr>
            </a:solidFill>
          </a:endParaRPr>
        </a:p>
      </dgm:t>
    </dgm:pt>
    <dgm:pt modelId="{40C0C150-8D74-4CDA-888C-9945884CBAB3}">
      <dgm:prSet custT="1"/>
      <dgm:spPr>
        <a:solidFill>
          <a:srgbClr val="74F08F"/>
        </a:solidFill>
        <a:ln>
          <a:solidFill>
            <a:srgbClr val="00B050"/>
          </a:solidFill>
        </a:ln>
      </dgm:spPr>
      <dgm:t>
        <a:bodyPr/>
        <a:lstStyle/>
        <a:p>
          <a:pPr>
            <a:spcBef>
              <a:spcPts val="600"/>
            </a:spcBef>
            <a:spcAft>
              <a:spcPts val="600"/>
            </a:spcAft>
          </a:pPr>
          <a:r>
            <a:rPr lang="en-GB" sz="1800" b="1" dirty="0" smtClean="0">
              <a:solidFill>
                <a:schemeClr val="accent5">
                  <a:lumMod val="50000"/>
                </a:schemeClr>
              </a:solidFill>
            </a:rPr>
            <a:t>Continuous</a:t>
          </a:r>
        </a:p>
        <a:p>
          <a:pPr>
            <a:spcBef>
              <a:spcPts val="600"/>
            </a:spcBef>
            <a:spcAft>
              <a:spcPts val="600"/>
            </a:spcAft>
          </a:pPr>
          <a:r>
            <a:rPr lang="en-GB" sz="1800" dirty="0" smtClean="0">
              <a:solidFill>
                <a:schemeClr val="accent5">
                  <a:lumMod val="50000"/>
                </a:schemeClr>
              </a:solidFill>
              <a:latin typeface="+mn-lt"/>
              <a:ea typeface="+mn-ea"/>
              <a:cs typeface="+mn-cs"/>
            </a:rPr>
            <a:t>Measurements</a:t>
          </a:r>
        </a:p>
        <a:p>
          <a:pPr>
            <a:spcBef>
              <a:spcPts val="600"/>
            </a:spcBef>
            <a:spcAft>
              <a:spcPts val="600"/>
            </a:spcAft>
          </a:pPr>
          <a:r>
            <a:rPr lang="en-GB" sz="1800" dirty="0" smtClean="0">
              <a:solidFill>
                <a:schemeClr val="accent5">
                  <a:lumMod val="50000"/>
                </a:schemeClr>
              </a:solidFill>
              <a:latin typeface="+mn-lt"/>
              <a:ea typeface="+mn-ea"/>
              <a:cs typeface="+mn-cs"/>
            </a:rPr>
            <a:t>takes any value </a:t>
          </a:r>
          <a:endParaRPr lang="en-GB" sz="1800" b="1" dirty="0">
            <a:solidFill>
              <a:schemeClr val="accent5">
                <a:lumMod val="50000"/>
              </a:schemeClr>
            </a:solidFill>
          </a:endParaRPr>
        </a:p>
      </dgm:t>
    </dgm:pt>
    <dgm:pt modelId="{B02E6188-9427-48FF-A656-0A69DAE442D0}" type="parTrans" cxnId="{70DDCDB6-D4A3-4D58-B98B-EDF22E5818AA}">
      <dgm:prSet/>
      <dgm:spPr/>
      <dgm:t>
        <a:bodyPr/>
        <a:lstStyle/>
        <a:p>
          <a:endParaRPr lang="en-GB" sz="1800">
            <a:solidFill>
              <a:schemeClr val="accent5">
                <a:lumMod val="50000"/>
              </a:schemeClr>
            </a:solidFill>
          </a:endParaRPr>
        </a:p>
      </dgm:t>
    </dgm:pt>
    <dgm:pt modelId="{283E16A7-F278-4192-AA36-30AAFFBB8D7E}" type="sibTrans" cxnId="{70DDCDB6-D4A3-4D58-B98B-EDF22E5818AA}">
      <dgm:prSet/>
      <dgm:spPr/>
      <dgm:t>
        <a:bodyPr/>
        <a:lstStyle/>
        <a:p>
          <a:endParaRPr lang="en-GB" sz="1800">
            <a:solidFill>
              <a:schemeClr val="accent5">
                <a:lumMod val="50000"/>
              </a:schemeClr>
            </a:solidFill>
          </a:endParaRPr>
        </a:p>
      </dgm:t>
    </dgm:pt>
    <dgm:pt modelId="{973D4A2D-1237-402F-AB67-4FCE5E1649F3}">
      <dgm:prSet custT="1"/>
      <dgm:spPr>
        <a:solidFill>
          <a:srgbClr val="99FF99"/>
        </a:solidFill>
        <a:ln>
          <a:solidFill>
            <a:srgbClr val="00B050"/>
          </a:solidFill>
        </a:ln>
      </dgm:spPr>
      <dgm:t>
        <a:bodyPr/>
        <a:lstStyle/>
        <a:p>
          <a:r>
            <a:rPr lang="en-GB" sz="1800" b="1" dirty="0" smtClean="0">
              <a:solidFill>
                <a:schemeClr val="accent5">
                  <a:lumMod val="50000"/>
                </a:schemeClr>
              </a:solidFill>
            </a:rPr>
            <a:t>Discrete:</a:t>
          </a:r>
        </a:p>
        <a:p>
          <a:r>
            <a:rPr lang="en-GB" sz="1800" dirty="0" smtClean="0">
              <a:solidFill>
                <a:schemeClr val="accent5">
                  <a:lumMod val="50000"/>
                </a:schemeClr>
              </a:solidFill>
              <a:latin typeface="+mn-lt"/>
              <a:ea typeface="+mn-ea"/>
              <a:cs typeface="+mn-cs"/>
            </a:rPr>
            <a:t>Counts/ integers</a:t>
          </a:r>
          <a:endParaRPr lang="en-GB" sz="1800" b="1" dirty="0">
            <a:solidFill>
              <a:schemeClr val="accent5">
                <a:lumMod val="50000"/>
              </a:schemeClr>
            </a:solidFill>
          </a:endParaRPr>
        </a:p>
      </dgm:t>
    </dgm:pt>
    <dgm:pt modelId="{014C7509-1CAA-44FF-85F3-E543D16DFBB2}" type="parTrans" cxnId="{A6E2F4C7-F65C-43A4-8062-40E8E0692F2A}">
      <dgm:prSet/>
      <dgm:spPr/>
      <dgm:t>
        <a:bodyPr/>
        <a:lstStyle/>
        <a:p>
          <a:endParaRPr lang="en-GB" sz="1800">
            <a:solidFill>
              <a:schemeClr val="accent5">
                <a:lumMod val="50000"/>
              </a:schemeClr>
            </a:solidFill>
          </a:endParaRPr>
        </a:p>
      </dgm:t>
    </dgm:pt>
    <dgm:pt modelId="{E79948B3-65DA-4A14-B0C9-9B663DFEE190}" type="sibTrans" cxnId="{A6E2F4C7-F65C-43A4-8062-40E8E0692F2A}">
      <dgm:prSet/>
      <dgm:spPr/>
      <dgm:t>
        <a:bodyPr/>
        <a:lstStyle/>
        <a:p>
          <a:endParaRPr lang="en-GB" sz="1800">
            <a:solidFill>
              <a:schemeClr val="accent5">
                <a:lumMod val="50000"/>
              </a:schemeClr>
            </a:solidFill>
          </a:endParaRPr>
        </a:p>
      </dgm:t>
    </dgm:pt>
    <dgm:pt modelId="{58C2F5D4-72B6-44FA-88A3-C40DF993B5B6}">
      <dgm:prSet custT="1"/>
      <dgm:spPr>
        <a:solidFill>
          <a:schemeClr val="accent2">
            <a:lumMod val="20000"/>
            <a:lumOff val="80000"/>
          </a:schemeClr>
        </a:solidFill>
        <a:ln>
          <a:solidFill>
            <a:schemeClr val="accent2">
              <a:lumMod val="40000"/>
              <a:lumOff val="60000"/>
            </a:schemeClr>
          </a:solidFill>
        </a:ln>
      </dgm:spPr>
      <dgm:t>
        <a:bodyPr/>
        <a:lstStyle/>
        <a:p>
          <a:r>
            <a:rPr lang="en-GB" sz="1800" b="1" dirty="0" smtClean="0">
              <a:solidFill>
                <a:schemeClr val="accent5">
                  <a:lumMod val="50000"/>
                </a:schemeClr>
              </a:solidFill>
            </a:rPr>
            <a:t>Ordinal:</a:t>
          </a:r>
        </a:p>
        <a:p>
          <a:r>
            <a:rPr lang="en-GB" sz="1800" b="0" dirty="0" smtClean="0">
              <a:solidFill>
                <a:schemeClr val="accent5">
                  <a:lumMod val="50000"/>
                </a:schemeClr>
              </a:solidFill>
              <a:latin typeface="+mn-lt"/>
              <a:ea typeface="+mn-ea"/>
              <a:cs typeface="+mn-cs"/>
            </a:rPr>
            <a:t>obvious order</a:t>
          </a:r>
          <a:endParaRPr lang="en-GB" sz="1800" b="1" dirty="0">
            <a:solidFill>
              <a:schemeClr val="accent5">
                <a:lumMod val="50000"/>
              </a:schemeClr>
            </a:solidFill>
          </a:endParaRPr>
        </a:p>
      </dgm:t>
    </dgm:pt>
    <dgm:pt modelId="{FF4644E1-5619-494F-8944-73BB73782F8D}" type="parTrans" cxnId="{9DB1B428-65B6-453B-B4A9-C1C492629032}">
      <dgm:prSet/>
      <dgm:spPr/>
      <dgm:t>
        <a:bodyPr/>
        <a:lstStyle/>
        <a:p>
          <a:endParaRPr lang="en-GB" sz="1800">
            <a:solidFill>
              <a:schemeClr val="accent5">
                <a:lumMod val="50000"/>
              </a:schemeClr>
            </a:solidFill>
          </a:endParaRPr>
        </a:p>
      </dgm:t>
    </dgm:pt>
    <dgm:pt modelId="{83CE8F69-BDB6-43F4-A64D-3F8A85D8C7F9}" type="sibTrans" cxnId="{9DB1B428-65B6-453B-B4A9-C1C492629032}">
      <dgm:prSet/>
      <dgm:spPr/>
      <dgm:t>
        <a:bodyPr/>
        <a:lstStyle/>
        <a:p>
          <a:endParaRPr lang="en-GB" sz="1800">
            <a:solidFill>
              <a:schemeClr val="accent5">
                <a:lumMod val="50000"/>
              </a:schemeClr>
            </a:solidFill>
          </a:endParaRPr>
        </a:p>
      </dgm:t>
    </dgm:pt>
    <dgm:pt modelId="{172D1300-D830-4C18-8AD0-502916B6EA75}">
      <dgm:prSet custT="1"/>
      <dgm:spPr>
        <a:solidFill>
          <a:schemeClr val="accent2">
            <a:lumMod val="20000"/>
            <a:lumOff val="80000"/>
          </a:schemeClr>
        </a:solidFill>
        <a:ln>
          <a:solidFill>
            <a:schemeClr val="accent2">
              <a:lumMod val="40000"/>
              <a:lumOff val="60000"/>
            </a:schemeClr>
          </a:solidFill>
        </a:ln>
      </dgm:spPr>
      <dgm:t>
        <a:bodyPr/>
        <a:lstStyle/>
        <a:p>
          <a:r>
            <a:rPr lang="en-GB" sz="1800" b="1" dirty="0" smtClean="0">
              <a:solidFill>
                <a:schemeClr val="accent5">
                  <a:lumMod val="50000"/>
                </a:schemeClr>
              </a:solidFill>
            </a:rPr>
            <a:t>Nominal:</a:t>
          </a:r>
        </a:p>
        <a:p>
          <a:r>
            <a:rPr lang="en-GB" sz="1800" b="0" dirty="0" smtClean="0">
              <a:solidFill>
                <a:schemeClr val="accent5">
                  <a:lumMod val="50000"/>
                </a:schemeClr>
              </a:solidFill>
              <a:latin typeface="+mn-lt"/>
              <a:ea typeface="+mn-ea"/>
              <a:cs typeface="+mn-cs"/>
            </a:rPr>
            <a:t>no meaningful order</a:t>
          </a:r>
          <a:endParaRPr lang="en-GB" sz="1800" b="1" dirty="0">
            <a:solidFill>
              <a:schemeClr val="accent5">
                <a:lumMod val="50000"/>
              </a:schemeClr>
            </a:solidFill>
          </a:endParaRPr>
        </a:p>
      </dgm:t>
    </dgm:pt>
    <dgm:pt modelId="{CA1C63EE-E1A2-45D1-AFD7-56BA86D6175D}" type="parTrans" cxnId="{02D45D45-B871-4954-BBAE-D530890DEBB8}">
      <dgm:prSet/>
      <dgm:spPr/>
      <dgm:t>
        <a:bodyPr/>
        <a:lstStyle/>
        <a:p>
          <a:endParaRPr lang="en-GB" sz="1800">
            <a:solidFill>
              <a:schemeClr val="accent5">
                <a:lumMod val="50000"/>
              </a:schemeClr>
            </a:solidFill>
          </a:endParaRPr>
        </a:p>
      </dgm:t>
    </dgm:pt>
    <dgm:pt modelId="{78262F5F-3237-48CE-9DD2-DFA659EA0E7C}" type="sibTrans" cxnId="{02D45D45-B871-4954-BBAE-D530890DEBB8}">
      <dgm:prSet/>
      <dgm:spPr/>
      <dgm:t>
        <a:bodyPr/>
        <a:lstStyle/>
        <a:p>
          <a:endParaRPr lang="en-GB" sz="1800">
            <a:solidFill>
              <a:schemeClr val="accent5">
                <a:lumMod val="50000"/>
              </a:schemeClr>
            </a:solidFill>
          </a:endParaRPr>
        </a:p>
      </dgm:t>
    </dgm:pt>
    <dgm:pt modelId="{B7614A2C-8691-44E0-A7B6-0203FCC4E0BF}" type="pres">
      <dgm:prSet presAssocID="{B5A72C43-CC91-4B72-B917-C26E2DEC7137}" presName="hierChild1" presStyleCnt="0">
        <dgm:presLayoutVars>
          <dgm:orgChart val="1"/>
          <dgm:chPref val="1"/>
          <dgm:dir/>
          <dgm:animOne val="branch"/>
          <dgm:animLvl val="lvl"/>
          <dgm:resizeHandles/>
        </dgm:presLayoutVars>
      </dgm:prSet>
      <dgm:spPr/>
      <dgm:t>
        <a:bodyPr/>
        <a:lstStyle/>
        <a:p>
          <a:endParaRPr lang="en-GB"/>
        </a:p>
      </dgm:t>
    </dgm:pt>
    <dgm:pt modelId="{8EC72459-B08E-490E-8BA1-856A62AD9360}" type="pres">
      <dgm:prSet presAssocID="{83280C3D-1CF3-47CD-BC8F-37EC93F2D260}" presName="hierRoot1" presStyleCnt="0">
        <dgm:presLayoutVars>
          <dgm:hierBranch val="init"/>
        </dgm:presLayoutVars>
      </dgm:prSet>
      <dgm:spPr/>
    </dgm:pt>
    <dgm:pt modelId="{BBB5FB9F-67F4-4EFC-BDBF-419148B81D86}" type="pres">
      <dgm:prSet presAssocID="{83280C3D-1CF3-47CD-BC8F-37EC93F2D260}" presName="rootComposite1" presStyleCnt="0"/>
      <dgm:spPr/>
    </dgm:pt>
    <dgm:pt modelId="{EC9AF973-7B6D-42D6-9404-086DE0B266EC}" type="pres">
      <dgm:prSet presAssocID="{83280C3D-1CF3-47CD-BC8F-37EC93F2D260}" presName="rootText1" presStyleLbl="node0" presStyleIdx="0" presStyleCnt="1" custScaleX="161872" custLinFactNeighborX="-2170" custLinFactNeighborY="-48307">
        <dgm:presLayoutVars>
          <dgm:chPref val="3"/>
        </dgm:presLayoutVars>
      </dgm:prSet>
      <dgm:spPr/>
      <dgm:t>
        <a:bodyPr/>
        <a:lstStyle/>
        <a:p>
          <a:endParaRPr lang="en-GB"/>
        </a:p>
      </dgm:t>
    </dgm:pt>
    <dgm:pt modelId="{8B908B6B-EE4D-4C3E-B0A6-6CD1535BA0E2}" type="pres">
      <dgm:prSet presAssocID="{83280C3D-1CF3-47CD-BC8F-37EC93F2D260}" presName="rootConnector1" presStyleLbl="node1" presStyleIdx="0" presStyleCnt="0"/>
      <dgm:spPr/>
      <dgm:t>
        <a:bodyPr/>
        <a:lstStyle/>
        <a:p>
          <a:endParaRPr lang="en-GB"/>
        </a:p>
      </dgm:t>
    </dgm:pt>
    <dgm:pt modelId="{A6805005-6260-43FA-9362-343C11383FBD}" type="pres">
      <dgm:prSet presAssocID="{83280C3D-1CF3-47CD-BC8F-37EC93F2D260}" presName="hierChild2" presStyleCnt="0"/>
      <dgm:spPr/>
    </dgm:pt>
    <dgm:pt modelId="{A17CD97F-8451-4F90-9BCC-93346D7536F7}" type="pres">
      <dgm:prSet presAssocID="{188C10EF-A95D-48E6-A067-B0B3D072B1D0}" presName="Name37" presStyleLbl="parChTrans1D2" presStyleIdx="0" presStyleCnt="2"/>
      <dgm:spPr/>
      <dgm:t>
        <a:bodyPr/>
        <a:lstStyle/>
        <a:p>
          <a:endParaRPr lang="en-GB"/>
        </a:p>
      </dgm:t>
    </dgm:pt>
    <dgm:pt modelId="{B15A1DB8-19E4-4496-AE32-B1379917127E}" type="pres">
      <dgm:prSet presAssocID="{EF58501C-3C99-43BF-80AF-98CA2B512A63}" presName="hierRoot2" presStyleCnt="0">
        <dgm:presLayoutVars>
          <dgm:hierBranch/>
        </dgm:presLayoutVars>
      </dgm:prSet>
      <dgm:spPr/>
    </dgm:pt>
    <dgm:pt modelId="{235CA028-C708-438D-B63B-DC38AED87BF9}" type="pres">
      <dgm:prSet presAssocID="{EF58501C-3C99-43BF-80AF-98CA2B512A63}" presName="rootComposite" presStyleCnt="0"/>
      <dgm:spPr/>
    </dgm:pt>
    <dgm:pt modelId="{F83EFF51-DEC9-4E80-BEF3-F1326F0AB87F}" type="pres">
      <dgm:prSet presAssocID="{EF58501C-3C99-43BF-80AF-98CA2B512A63}" presName="rootText" presStyleLbl="node2" presStyleIdx="0" presStyleCnt="2" custScaleX="132010" custScaleY="86446" custLinFactNeighborX="-14535" custLinFactNeighborY="-41053">
        <dgm:presLayoutVars>
          <dgm:chPref val="3"/>
        </dgm:presLayoutVars>
      </dgm:prSet>
      <dgm:spPr/>
      <dgm:t>
        <a:bodyPr/>
        <a:lstStyle/>
        <a:p>
          <a:endParaRPr lang="en-GB"/>
        </a:p>
      </dgm:t>
    </dgm:pt>
    <dgm:pt modelId="{B2B2B801-A01C-4530-9DDD-806E473501D1}" type="pres">
      <dgm:prSet presAssocID="{EF58501C-3C99-43BF-80AF-98CA2B512A63}" presName="rootConnector" presStyleLbl="node2" presStyleIdx="0" presStyleCnt="2"/>
      <dgm:spPr/>
      <dgm:t>
        <a:bodyPr/>
        <a:lstStyle/>
        <a:p>
          <a:endParaRPr lang="en-GB"/>
        </a:p>
      </dgm:t>
    </dgm:pt>
    <dgm:pt modelId="{83500F31-DE01-42E6-88A6-52955508AFD1}" type="pres">
      <dgm:prSet presAssocID="{EF58501C-3C99-43BF-80AF-98CA2B512A63}" presName="hierChild4" presStyleCnt="0"/>
      <dgm:spPr/>
    </dgm:pt>
    <dgm:pt modelId="{0E3794A0-CBEA-4EED-94D3-DC42E4ED06EF}" type="pres">
      <dgm:prSet presAssocID="{B02E6188-9427-48FF-A656-0A69DAE442D0}" presName="Name35" presStyleLbl="parChTrans1D3" presStyleIdx="0" presStyleCnt="4"/>
      <dgm:spPr/>
      <dgm:t>
        <a:bodyPr/>
        <a:lstStyle/>
        <a:p>
          <a:endParaRPr lang="en-GB"/>
        </a:p>
      </dgm:t>
    </dgm:pt>
    <dgm:pt modelId="{DBFBAEBD-79BD-480D-9682-B0A29C24E2DE}" type="pres">
      <dgm:prSet presAssocID="{40C0C150-8D74-4CDA-888C-9945884CBAB3}" presName="hierRoot2" presStyleCnt="0">
        <dgm:presLayoutVars>
          <dgm:hierBranch val="init"/>
        </dgm:presLayoutVars>
      </dgm:prSet>
      <dgm:spPr/>
    </dgm:pt>
    <dgm:pt modelId="{2BC144DC-1980-4BF3-AD73-55AEEFF761A1}" type="pres">
      <dgm:prSet presAssocID="{40C0C150-8D74-4CDA-888C-9945884CBAB3}" presName="rootComposite" presStyleCnt="0"/>
      <dgm:spPr/>
    </dgm:pt>
    <dgm:pt modelId="{B552C769-DF5B-477C-A631-B425FFCD6A0E}" type="pres">
      <dgm:prSet presAssocID="{40C0C150-8D74-4CDA-888C-9945884CBAB3}" presName="rootText" presStyleLbl="node3" presStyleIdx="0" presStyleCnt="4" custScaleX="112432" custScaleY="152335" custLinFactNeighborX="4151" custLinFactNeighborY="-38701">
        <dgm:presLayoutVars>
          <dgm:chPref val="3"/>
        </dgm:presLayoutVars>
      </dgm:prSet>
      <dgm:spPr/>
      <dgm:t>
        <a:bodyPr/>
        <a:lstStyle/>
        <a:p>
          <a:endParaRPr lang="en-GB"/>
        </a:p>
      </dgm:t>
    </dgm:pt>
    <dgm:pt modelId="{CBD34939-4F02-469B-A12B-FFF9A7443868}" type="pres">
      <dgm:prSet presAssocID="{40C0C150-8D74-4CDA-888C-9945884CBAB3}" presName="rootConnector" presStyleLbl="node3" presStyleIdx="0" presStyleCnt="4"/>
      <dgm:spPr/>
      <dgm:t>
        <a:bodyPr/>
        <a:lstStyle/>
        <a:p>
          <a:endParaRPr lang="en-GB"/>
        </a:p>
      </dgm:t>
    </dgm:pt>
    <dgm:pt modelId="{1C1B6590-EBD9-4961-9A3A-B1C0379670EA}" type="pres">
      <dgm:prSet presAssocID="{40C0C150-8D74-4CDA-888C-9945884CBAB3}" presName="hierChild4" presStyleCnt="0"/>
      <dgm:spPr/>
    </dgm:pt>
    <dgm:pt modelId="{1651B8B9-57FE-4B7E-BB81-4E275250FF83}" type="pres">
      <dgm:prSet presAssocID="{40C0C150-8D74-4CDA-888C-9945884CBAB3}" presName="hierChild5" presStyleCnt="0"/>
      <dgm:spPr/>
    </dgm:pt>
    <dgm:pt modelId="{E46B3259-C5F6-4E57-8282-E0B5EE9EAD22}" type="pres">
      <dgm:prSet presAssocID="{014C7509-1CAA-44FF-85F3-E543D16DFBB2}" presName="Name35" presStyleLbl="parChTrans1D3" presStyleIdx="1" presStyleCnt="4"/>
      <dgm:spPr/>
      <dgm:t>
        <a:bodyPr/>
        <a:lstStyle/>
        <a:p>
          <a:endParaRPr lang="en-GB"/>
        </a:p>
      </dgm:t>
    </dgm:pt>
    <dgm:pt modelId="{0CC2EA35-5438-421F-8C71-A73970B4D741}" type="pres">
      <dgm:prSet presAssocID="{973D4A2D-1237-402F-AB67-4FCE5E1649F3}" presName="hierRoot2" presStyleCnt="0">
        <dgm:presLayoutVars>
          <dgm:hierBranch val="init"/>
        </dgm:presLayoutVars>
      </dgm:prSet>
      <dgm:spPr/>
    </dgm:pt>
    <dgm:pt modelId="{5003F011-3A10-4F50-86BE-6B9D9A17590E}" type="pres">
      <dgm:prSet presAssocID="{973D4A2D-1237-402F-AB67-4FCE5E1649F3}" presName="rootComposite" presStyleCnt="0"/>
      <dgm:spPr/>
    </dgm:pt>
    <dgm:pt modelId="{66E7073E-51DC-49E4-ACBA-705E4D232A7E}" type="pres">
      <dgm:prSet presAssocID="{973D4A2D-1237-402F-AB67-4FCE5E1649F3}" presName="rootText" presStyleLbl="node3" presStyleIdx="1" presStyleCnt="4" custScaleX="130075" custScaleY="147383" custLinFactNeighborX="1085" custLinFactNeighborY="-37311">
        <dgm:presLayoutVars>
          <dgm:chPref val="3"/>
        </dgm:presLayoutVars>
      </dgm:prSet>
      <dgm:spPr/>
      <dgm:t>
        <a:bodyPr/>
        <a:lstStyle/>
        <a:p>
          <a:endParaRPr lang="en-GB"/>
        </a:p>
      </dgm:t>
    </dgm:pt>
    <dgm:pt modelId="{1EAFB714-DCBF-41D2-BDFD-31CB46C49156}" type="pres">
      <dgm:prSet presAssocID="{973D4A2D-1237-402F-AB67-4FCE5E1649F3}" presName="rootConnector" presStyleLbl="node3" presStyleIdx="1" presStyleCnt="4"/>
      <dgm:spPr/>
      <dgm:t>
        <a:bodyPr/>
        <a:lstStyle/>
        <a:p>
          <a:endParaRPr lang="en-GB"/>
        </a:p>
      </dgm:t>
    </dgm:pt>
    <dgm:pt modelId="{3CA2A835-4315-4ABD-845B-BC9D7D7304E6}" type="pres">
      <dgm:prSet presAssocID="{973D4A2D-1237-402F-AB67-4FCE5E1649F3}" presName="hierChild4" presStyleCnt="0"/>
      <dgm:spPr/>
    </dgm:pt>
    <dgm:pt modelId="{E7393FD2-DE47-4845-B62D-2D71DD2DAAF1}" type="pres">
      <dgm:prSet presAssocID="{973D4A2D-1237-402F-AB67-4FCE5E1649F3}" presName="hierChild5" presStyleCnt="0"/>
      <dgm:spPr/>
    </dgm:pt>
    <dgm:pt modelId="{2A0A9EBD-81E6-4B6A-9705-3081AE485691}" type="pres">
      <dgm:prSet presAssocID="{EF58501C-3C99-43BF-80AF-98CA2B512A63}" presName="hierChild5" presStyleCnt="0"/>
      <dgm:spPr/>
    </dgm:pt>
    <dgm:pt modelId="{16C2886D-E67B-438F-B72D-D78B0A87CD28}" type="pres">
      <dgm:prSet presAssocID="{560E0E50-8C2F-471B-850F-5874A2E8A128}" presName="Name37" presStyleLbl="parChTrans1D2" presStyleIdx="1" presStyleCnt="2"/>
      <dgm:spPr/>
      <dgm:t>
        <a:bodyPr/>
        <a:lstStyle/>
        <a:p>
          <a:endParaRPr lang="en-GB"/>
        </a:p>
      </dgm:t>
    </dgm:pt>
    <dgm:pt modelId="{7A4490DD-5259-4354-ACC7-E29F45AAF879}" type="pres">
      <dgm:prSet presAssocID="{78BF3024-E042-4081-AC59-72331EE540BC}" presName="hierRoot2" presStyleCnt="0">
        <dgm:presLayoutVars>
          <dgm:hierBranch/>
        </dgm:presLayoutVars>
      </dgm:prSet>
      <dgm:spPr/>
    </dgm:pt>
    <dgm:pt modelId="{A457F7EB-E508-49CE-A7DE-B38811DFC228}" type="pres">
      <dgm:prSet presAssocID="{78BF3024-E042-4081-AC59-72331EE540BC}" presName="rootComposite" presStyleCnt="0"/>
      <dgm:spPr/>
    </dgm:pt>
    <dgm:pt modelId="{578ECE26-1A55-4025-B8DF-AA0DB87AE8E6}" type="pres">
      <dgm:prSet presAssocID="{78BF3024-E042-4081-AC59-72331EE540BC}" presName="rootText" presStyleLbl="node2" presStyleIdx="1" presStyleCnt="2" custScaleX="155051" custScaleY="104144" custLinFactNeighborX="17101" custLinFactNeighborY="-42703">
        <dgm:presLayoutVars>
          <dgm:chPref val="3"/>
        </dgm:presLayoutVars>
      </dgm:prSet>
      <dgm:spPr/>
      <dgm:t>
        <a:bodyPr/>
        <a:lstStyle/>
        <a:p>
          <a:endParaRPr lang="en-GB"/>
        </a:p>
      </dgm:t>
    </dgm:pt>
    <dgm:pt modelId="{A23E283E-1924-480F-AA12-5417CE1EEAA6}" type="pres">
      <dgm:prSet presAssocID="{78BF3024-E042-4081-AC59-72331EE540BC}" presName="rootConnector" presStyleLbl="node2" presStyleIdx="1" presStyleCnt="2"/>
      <dgm:spPr/>
      <dgm:t>
        <a:bodyPr/>
        <a:lstStyle/>
        <a:p>
          <a:endParaRPr lang="en-GB"/>
        </a:p>
      </dgm:t>
    </dgm:pt>
    <dgm:pt modelId="{2F3A70D3-31E8-4E9E-B6ED-E0ED65184571}" type="pres">
      <dgm:prSet presAssocID="{78BF3024-E042-4081-AC59-72331EE540BC}" presName="hierChild4" presStyleCnt="0"/>
      <dgm:spPr/>
    </dgm:pt>
    <dgm:pt modelId="{7257F328-C2E1-40BF-B4B9-E230B2090A32}" type="pres">
      <dgm:prSet presAssocID="{FF4644E1-5619-494F-8944-73BB73782F8D}" presName="Name35" presStyleLbl="parChTrans1D3" presStyleIdx="2" presStyleCnt="4"/>
      <dgm:spPr/>
      <dgm:t>
        <a:bodyPr/>
        <a:lstStyle/>
        <a:p>
          <a:endParaRPr lang="en-GB"/>
        </a:p>
      </dgm:t>
    </dgm:pt>
    <dgm:pt modelId="{561A9A35-222D-4B40-9F29-BB6281BE8DA9}" type="pres">
      <dgm:prSet presAssocID="{58C2F5D4-72B6-44FA-88A3-C40DF993B5B6}" presName="hierRoot2" presStyleCnt="0">
        <dgm:presLayoutVars>
          <dgm:hierBranch val="init"/>
        </dgm:presLayoutVars>
      </dgm:prSet>
      <dgm:spPr/>
    </dgm:pt>
    <dgm:pt modelId="{E77302AF-D2E1-4B42-9277-DE03EACD1F5E}" type="pres">
      <dgm:prSet presAssocID="{58C2F5D4-72B6-44FA-88A3-C40DF993B5B6}" presName="rootComposite" presStyleCnt="0"/>
      <dgm:spPr/>
    </dgm:pt>
    <dgm:pt modelId="{DF84D218-6990-4277-8DB1-92A9C1958688}" type="pres">
      <dgm:prSet presAssocID="{58C2F5D4-72B6-44FA-88A3-C40DF993B5B6}" presName="rootText" presStyleLbl="node3" presStyleIdx="2" presStyleCnt="4" custScaleX="103297" custScaleY="142931" custLinFactNeighborX="-1840" custLinFactNeighborY="-47038">
        <dgm:presLayoutVars>
          <dgm:chPref val="3"/>
        </dgm:presLayoutVars>
      </dgm:prSet>
      <dgm:spPr/>
      <dgm:t>
        <a:bodyPr/>
        <a:lstStyle/>
        <a:p>
          <a:endParaRPr lang="en-GB"/>
        </a:p>
      </dgm:t>
    </dgm:pt>
    <dgm:pt modelId="{46EE89A1-7D21-45CE-8DC2-54AF28C5FC80}" type="pres">
      <dgm:prSet presAssocID="{58C2F5D4-72B6-44FA-88A3-C40DF993B5B6}" presName="rootConnector" presStyleLbl="node3" presStyleIdx="2" presStyleCnt="4"/>
      <dgm:spPr/>
      <dgm:t>
        <a:bodyPr/>
        <a:lstStyle/>
        <a:p>
          <a:endParaRPr lang="en-GB"/>
        </a:p>
      </dgm:t>
    </dgm:pt>
    <dgm:pt modelId="{886EF69B-41A2-4EE0-B34E-24F5DBEC340A}" type="pres">
      <dgm:prSet presAssocID="{58C2F5D4-72B6-44FA-88A3-C40DF993B5B6}" presName="hierChild4" presStyleCnt="0"/>
      <dgm:spPr/>
    </dgm:pt>
    <dgm:pt modelId="{D54820EB-9FA5-4B8C-B8AB-38A76CBAC744}" type="pres">
      <dgm:prSet presAssocID="{58C2F5D4-72B6-44FA-88A3-C40DF993B5B6}" presName="hierChild5" presStyleCnt="0"/>
      <dgm:spPr/>
    </dgm:pt>
    <dgm:pt modelId="{0DA0569D-C164-490B-A1C0-2024EDA53669}" type="pres">
      <dgm:prSet presAssocID="{CA1C63EE-E1A2-45D1-AFD7-56BA86D6175D}" presName="Name35" presStyleLbl="parChTrans1D3" presStyleIdx="3" presStyleCnt="4"/>
      <dgm:spPr/>
      <dgm:t>
        <a:bodyPr/>
        <a:lstStyle/>
        <a:p>
          <a:endParaRPr lang="en-GB"/>
        </a:p>
      </dgm:t>
    </dgm:pt>
    <dgm:pt modelId="{EDF9989A-28E0-4D4B-8F3C-F1958418278B}" type="pres">
      <dgm:prSet presAssocID="{172D1300-D830-4C18-8AD0-502916B6EA75}" presName="hierRoot2" presStyleCnt="0">
        <dgm:presLayoutVars>
          <dgm:hierBranch val="init"/>
        </dgm:presLayoutVars>
      </dgm:prSet>
      <dgm:spPr/>
    </dgm:pt>
    <dgm:pt modelId="{68C5F077-191A-4435-93F6-1C44DF04613F}" type="pres">
      <dgm:prSet presAssocID="{172D1300-D830-4C18-8AD0-502916B6EA75}" presName="rootComposite" presStyleCnt="0"/>
      <dgm:spPr/>
    </dgm:pt>
    <dgm:pt modelId="{A6E9E1E1-58AD-4023-923E-7114C29788DE}" type="pres">
      <dgm:prSet presAssocID="{172D1300-D830-4C18-8AD0-502916B6EA75}" presName="rootText" presStyleLbl="node3" presStyleIdx="3" presStyleCnt="4" custScaleX="122167" custScaleY="151424" custLinFactNeighborX="-6375" custLinFactNeighborY="-47038">
        <dgm:presLayoutVars>
          <dgm:chPref val="3"/>
        </dgm:presLayoutVars>
      </dgm:prSet>
      <dgm:spPr/>
      <dgm:t>
        <a:bodyPr/>
        <a:lstStyle/>
        <a:p>
          <a:endParaRPr lang="en-GB"/>
        </a:p>
      </dgm:t>
    </dgm:pt>
    <dgm:pt modelId="{DCE2FA4D-078E-47F6-9005-7ECB11E1FDD0}" type="pres">
      <dgm:prSet presAssocID="{172D1300-D830-4C18-8AD0-502916B6EA75}" presName="rootConnector" presStyleLbl="node3" presStyleIdx="3" presStyleCnt="4"/>
      <dgm:spPr/>
      <dgm:t>
        <a:bodyPr/>
        <a:lstStyle/>
        <a:p>
          <a:endParaRPr lang="en-GB"/>
        </a:p>
      </dgm:t>
    </dgm:pt>
    <dgm:pt modelId="{54ED0AAA-2BAF-4768-91D3-B9E9D704327E}" type="pres">
      <dgm:prSet presAssocID="{172D1300-D830-4C18-8AD0-502916B6EA75}" presName="hierChild4" presStyleCnt="0"/>
      <dgm:spPr/>
    </dgm:pt>
    <dgm:pt modelId="{82C55870-A8A3-4F23-AE0B-FB5DD34CEBD4}" type="pres">
      <dgm:prSet presAssocID="{172D1300-D830-4C18-8AD0-502916B6EA75}" presName="hierChild5" presStyleCnt="0"/>
      <dgm:spPr/>
    </dgm:pt>
    <dgm:pt modelId="{81A8A3AE-A628-409A-A3B5-AA5B92FCD221}" type="pres">
      <dgm:prSet presAssocID="{78BF3024-E042-4081-AC59-72331EE540BC}" presName="hierChild5" presStyleCnt="0"/>
      <dgm:spPr/>
    </dgm:pt>
    <dgm:pt modelId="{0B30CE88-3B0F-4B1E-88B0-BB7CD305619C}" type="pres">
      <dgm:prSet presAssocID="{83280C3D-1CF3-47CD-BC8F-37EC93F2D260}" presName="hierChild3" presStyleCnt="0"/>
      <dgm:spPr/>
    </dgm:pt>
  </dgm:ptLst>
  <dgm:cxnLst>
    <dgm:cxn modelId="{5334A7BE-1F81-4D01-A253-753278BC2E93}" type="presOf" srcId="{83280C3D-1CF3-47CD-BC8F-37EC93F2D260}" destId="{8B908B6B-EE4D-4C3E-B0A6-6CD1535BA0E2}" srcOrd="1" destOrd="0" presId="urn:microsoft.com/office/officeart/2005/8/layout/orgChart1"/>
    <dgm:cxn modelId="{4D7030E6-075E-4025-958F-C99E680B8F5D}" type="presOf" srcId="{EF58501C-3C99-43BF-80AF-98CA2B512A63}" destId="{B2B2B801-A01C-4530-9DDD-806E473501D1}" srcOrd="1" destOrd="0" presId="urn:microsoft.com/office/officeart/2005/8/layout/orgChart1"/>
    <dgm:cxn modelId="{7088EBA1-663E-4075-8E96-AEE165FF960C}" type="presOf" srcId="{40C0C150-8D74-4CDA-888C-9945884CBAB3}" destId="{CBD34939-4F02-469B-A12B-FFF9A7443868}" srcOrd="1" destOrd="0" presId="urn:microsoft.com/office/officeart/2005/8/layout/orgChart1"/>
    <dgm:cxn modelId="{F53B19BF-142D-4502-89F9-D382890ABA0E}" srcId="{B5A72C43-CC91-4B72-B917-C26E2DEC7137}" destId="{83280C3D-1CF3-47CD-BC8F-37EC93F2D260}" srcOrd="0" destOrd="0" parTransId="{F9ADFA53-4A19-4985-AD0D-27B9B8FD4D20}" sibTransId="{9DF2FA5A-DE89-4D59-AEA0-0A5045027689}"/>
    <dgm:cxn modelId="{E96F4FA7-C9EA-48BE-BC31-64972659038B}" type="presOf" srcId="{58C2F5D4-72B6-44FA-88A3-C40DF993B5B6}" destId="{46EE89A1-7D21-45CE-8DC2-54AF28C5FC80}" srcOrd="1" destOrd="0" presId="urn:microsoft.com/office/officeart/2005/8/layout/orgChart1"/>
    <dgm:cxn modelId="{F88A5AA6-297A-4AEF-B7CA-730745C040F8}" type="presOf" srcId="{188C10EF-A95D-48E6-A067-B0B3D072B1D0}" destId="{A17CD97F-8451-4F90-9BCC-93346D7536F7}" srcOrd="0" destOrd="0" presId="urn:microsoft.com/office/officeart/2005/8/layout/orgChart1"/>
    <dgm:cxn modelId="{587A6FA3-8802-4037-9780-6EC1AAFC1CA8}" type="presOf" srcId="{78BF3024-E042-4081-AC59-72331EE540BC}" destId="{A23E283E-1924-480F-AA12-5417CE1EEAA6}" srcOrd="1" destOrd="0" presId="urn:microsoft.com/office/officeart/2005/8/layout/orgChart1"/>
    <dgm:cxn modelId="{9DB1B428-65B6-453B-B4A9-C1C492629032}" srcId="{78BF3024-E042-4081-AC59-72331EE540BC}" destId="{58C2F5D4-72B6-44FA-88A3-C40DF993B5B6}" srcOrd="0" destOrd="0" parTransId="{FF4644E1-5619-494F-8944-73BB73782F8D}" sibTransId="{83CE8F69-BDB6-43F4-A64D-3F8A85D8C7F9}"/>
    <dgm:cxn modelId="{F759B069-4AF1-43F0-AA0E-1DC23A05CE85}" type="presOf" srcId="{FF4644E1-5619-494F-8944-73BB73782F8D}" destId="{7257F328-C2E1-40BF-B4B9-E230B2090A32}" srcOrd="0" destOrd="0" presId="urn:microsoft.com/office/officeart/2005/8/layout/orgChart1"/>
    <dgm:cxn modelId="{A6C1507C-9737-47D3-A9EC-AE25749DF2E4}" type="presOf" srcId="{CA1C63EE-E1A2-45D1-AFD7-56BA86D6175D}" destId="{0DA0569D-C164-490B-A1C0-2024EDA53669}" srcOrd="0" destOrd="0" presId="urn:microsoft.com/office/officeart/2005/8/layout/orgChart1"/>
    <dgm:cxn modelId="{A6E2F4C7-F65C-43A4-8062-40E8E0692F2A}" srcId="{EF58501C-3C99-43BF-80AF-98CA2B512A63}" destId="{973D4A2D-1237-402F-AB67-4FCE5E1649F3}" srcOrd="1" destOrd="0" parTransId="{014C7509-1CAA-44FF-85F3-E543D16DFBB2}" sibTransId="{E79948B3-65DA-4A14-B0C9-9B663DFEE190}"/>
    <dgm:cxn modelId="{70DDCDB6-D4A3-4D58-B98B-EDF22E5818AA}" srcId="{EF58501C-3C99-43BF-80AF-98CA2B512A63}" destId="{40C0C150-8D74-4CDA-888C-9945884CBAB3}" srcOrd="0" destOrd="0" parTransId="{B02E6188-9427-48FF-A656-0A69DAE442D0}" sibTransId="{283E16A7-F278-4192-AA36-30AAFFBB8D7E}"/>
    <dgm:cxn modelId="{13F2E830-BF9E-4F7B-B147-3D1A45A5EBB2}" type="presOf" srcId="{560E0E50-8C2F-471B-850F-5874A2E8A128}" destId="{16C2886D-E67B-438F-B72D-D78B0A87CD28}" srcOrd="0" destOrd="0" presId="urn:microsoft.com/office/officeart/2005/8/layout/orgChart1"/>
    <dgm:cxn modelId="{5EAF5DB8-79A5-4E89-88FA-22C2A3E33EE7}" type="presOf" srcId="{83280C3D-1CF3-47CD-BC8F-37EC93F2D260}" destId="{EC9AF973-7B6D-42D6-9404-086DE0B266EC}" srcOrd="0" destOrd="0" presId="urn:microsoft.com/office/officeart/2005/8/layout/orgChart1"/>
    <dgm:cxn modelId="{9BE97A5A-731A-4A62-8EC7-ECF5D4D1EBFC}" type="presOf" srcId="{172D1300-D830-4C18-8AD0-502916B6EA75}" destId="{DCE2FA4D-078E-47F6-9005-7ECB11E1FDD0}" srcOrd="1" destOrd="0" presId="urn:microsoft.com/office/officeart/2005/8/layout/orgChart1"/>
    <dgm:cxn modelId="{06848BAF-643D-4F46-B0CD-1D692E816D65}" srcId="{83280C3D-1CF3-47CD-BC8F-37EC93F2D260}" destId="{EF58501C-3C99-43BF-80AF-98CA2B512A63}" srcOrd="0" destOrd="0" parTransId="{188C10EF-A95D-48E6-A067-B0B3D072B1D0}" sibTransId="{CF698B20-B238-4E78-8E89-068D6A5C704C}"/>
    <dgm:cxn modelId="{E757FCDF-1E4E-439A-8A6C-1723C74E279C}" type="presOf" srcId="{40C0C150-8D74-4CDA-888C-9945884CBAB3}" destId="{B552C769-DF5B-477C-A631-B425FFCD6A0E}" srcOrd="0" destOrd="0" presId="urn:microsoft.com/office/officeart/2005/8/layout/orgChart1"/>
    <dgm:cxn modelId="{C9C4F4F3-A59D-47F9-9374-CC91F00C67F3}" type="presOf" srcId="{B5A72C43-CC91-4B72-B917-C26E2DEC7137}" destId="{B7614A2C-8691-44E0-A7B6-0203FCC4E0BF}" srcOrd="0" destOrd="0" presId="urn:microsoft.com/office/officeart/2005/8/layout/orgChart1"/>
    <dgm:cxn modelId="{E68BD2E2-EB0D-4B13-8C17-56796B0B4109}" type="presOf" srcId="{973D4A2D-1237-402F-AB67-4FCE5E1649F3}" destId="{1EAFB714-DCBF-41D2-BDFD-31CB46C49156}" srcOrd="1" destOrd="0" presId="urn:microsoft.com/office/officeart/2005/8/layout/orgChart1"/>
    <dgm:cxn modelId="{A52713F3-6E1B-4408-BBE3-764BE861056C}" type="presOf" srcId="{014C7509-1CAA-44FF-85F3-E543D16DFBB2}" destId="{E46B3259-C5F6-4E57-8282-E0B5EE9EAD22}" srcOrd="0" destOrd="0" presId="urn:microsoft.com/office/officeart/2005/8/layout/orgChart1"/>
    <dgm:cxn modelId="{EB198F7D-9C73-4F78-9A47-46FD8D230840}" type="presOf" srcId="{B02E6188-9427-48FF-A656-0A69DAE442D0}" destId="{0E3794A0-CBEA-4EED-94D3-DC42E4ED06EF}" srcOrd="0" destOrd="0" presId="urn:microsoft.com/office/officeart/2005/8/layout/orgChart1"/>
    <dgm:cxn modelId="{02D45D45-B871-4954-BBAE-D530890DEBB8}" srcId="{78BF3024-E042-4081-AC59-72331EE540BC}" destId="{172D1300-D830-4C18-8AD0-502916B6EA75}" srcOrd="1" destOrd="0" parTransId="{CA1C63EE-E1A2-45D1-AFD7-56BA86D6175D}" sibTransId="{78262F5F-3237-48CE-9DD2-DFA659EA0E7C}"/>
    <dgm:cxn modelId="{1FF7A30F-961C-4A25-B4DF-7EE0522448BA}" type="presOf" srcId="{78BF3024-E042-4081-AC59-72331EE540BC}" destId="{578ECE26-1A55-4025-B8DF-AA0DB87AE8E6}" srcOrd="0" destOrd="0" presId="urn:microsoft.com/office/officeart/2005/8/layout/orgChart1"/>
    <dgm:cxn modelId="{1FD4969D-FF68-4548-9108-9AAD2B463029}" type="presOf" srcId="{973D4A2D-1237-402F-AB67-4FCE5E1649F3}" destId="{66E7073E-51DC-49E4-ACBA-705E4D232A7E}" srcOrd="0" destOrd="0" presId="urn:microsoft.com/office/officeart/2005/8/layout/orgChart1"/>
    <dgm:cxn modelId="{CB61ED6C-EB88-40A4-8F6D-59DE8E3EBE8F}" srcId="{83280C3D-1CF3-47CD-BC8F-37EC93F2D260}" destId="{78BF3024-E042-4081-AC59-72331EE540BC}" srcOrd="1" destOrd="0" parTransId="{560E0E50-8C2F-471B-850F-5874A2E8A128}" sibTransId="{14FE5DE9-5F9C-4B97-829C-B29310FF3FE0}"/>
    <dgm:cxn modelId="{51107680-6B6B-4444-A986-50E569DE4F56}" type="presOf" srcId="{58C2F5D4-72B6-44FA-88A3-C40DF993B5B6}" destId="{DF84D218-6990-4277-8DB1-92A9C1958688}" srcOrd="0" destOrd="0" presId="urn:microsoft.com/office/officeart/2005/8/layout/orgChart1"/>
    <dgm:cxn modelId="{DBA8EEFB-BA95-46E8-B740-27698DA075A8}" type="presOf" srcId="{EF58501C-3C99-43BF-80AF-98CA2B512A63}" destId="{F83EFF51-DEC9-4E80-BEF3-F1326F0AB87F}" srcOrd="0" destOrd="0" presId="urn:microsoft.com/office/officeart/2005/8/layout/orgChart1"/>
    <dgm:cxn modelId="{F9B2C598-FE62-4F98-9479-5BF6F0AD48B2}" type="presOf" srcId="{172D1300-D830-4C18-8AD0-502916B6EA75}" destId="{A6E9E1E1-58AD-4023-923E-7114C29788DE}" srcOrd="0" destOrd="0" presId="urn:microsoft.com/office/officeart/2005/8/layout/orgChart1"/>
    <dgm:cxn modelId="{57FFD259-DDD7-440A-85B2-F002B7221696}" type="presParOf" srcId="{B7614A2C-8691-44E0-A7B6-0203FCC4E0BF}" destId="{8EC72459-B08E-490E-8BA1-856A62AD9360}" srcOrd="0" destOrd="0" presId="urn:microsoft.com/office/officeart/2005/8/layout/orgChart1"/>
    <dgm:cxn modelId="{A1440265-ADD5-45BA-B340-6D663B923E4F}" type="presParOf" srcId="{8EC72459-B08E-490E-8BA1-856A62AD9360}" destId="{BBB5FB9F-67F4-4EFC-BDBF-419148B81D86}" srcOrd="0" destOrd="0" presId="urn:microsoft.com/office/officeart/2005/8/layout/orgChart1"/>
    <dgm:cxn modelId="{62319E87-5DCE-439E-B4A5-9C296E914E86}" type="presParOf" srcId="{BBB5FB9F-67F4-4EFC-BDBF-419148B81D86}" destId="{EC9AF973-7B6D-42D6-9404-086DE0B266EC}" srcOrd="0" destOrd="0" presId="urn:microsoft.com/office/officeart/2005/8/layout/orgChart1"/>
    <dgm:cxn modelId="{F9DF27E4-2193-4FAB-A9E4-E335027FB7A4}" type="presParOf" srcId="{BBB5FB9F-67F4-4EFC-BDBF-419148B81D86}" destId="{8B908B6B-EE4D-4C3E-B0A6-6CD1535BA0E2}" srcOrd="1" destOrd="0" presId="urn:microsoft.com/office/officeart/2005/8/layout/orgChart1"/>
    <dgm:cxn modelId="{3A7A0FA4-FA4B-441B-9616-91A6E6454D3E}" type="presParOf" srcId="{8EC72459-B08E-490E-8BA1-856A62AD9360}" destId="{A6805005-6260-43FA-9362-343C11383FBD}" srcOrd="1" destOrd="0" presId="urn:microsoft.com/office/officeart/2005/8/layout/orgChart1"/>
    <dgm:cxn modelId="{478AC4BD-7271-4567-A801-D2FE142687F6}" type="presParOf" srcId="{A6805005-6260-43FA-9362-343C11383FBD}" destId="{A17CD97F-8451-4F90-9BCC-93346D7536F7}" srcOrd="0" destOrd="0" presId="urn:microsoft.com/office/officeart/2005/8/layout/orgChart1"/>
    <dgm:cxn modelId="{2E6DD02C-FB7D-4601-9FE7-CADEAC9C53D0}" type="presParOf" srcId="{A6805005-6260-43FA-9362-343C11383FBD}" destId="{B15A1DB8-19E4-4496-AE32-B1379917127E}" srcOrd="1" destOrd="0" presId="urn:microsoft.com/office/officeart/2005/8/layout/orgChart1"/>
    <dgm:cxn modelId="{37B83921-8521-4044-96AD-D52DF618D345}" type="presParOf" srcId="{B15A1DB8-19E4-4496-AE32-B1379917127E}" destId="{235CA028-C708-438D-B63B-DC38AED87BF9}" srcOrd="0" destOrd="0" presId="urn:microsoft.com/office/officeart/2005/8/layout/orgChart1"/>
    <dgm:cxn modelId="{CAD83071-37A8-4804-A804-38F4E9AC1298}" type="presParOf" srcId="{235CA028-C708-438D-B63B-DC38AED87BF9}" destId="{F83EFF51-DEC9-4E80-BEF3-F1326F0AB87F}" srcOrd="0" destOrd="0" presId="urn:microsoft.com/office/officeart/2005/8/layout/orgChart1"/>
    <dgm:cxn modelId="{F145A3EE-4B1B-4A02-A4B4-85E395218B57}" type="presParOf" srcId="{235CA028-C708-438D-B63B-DC38AED87BF9}" destId="{B2B2B801-A01C-4530-9DDD-806E473501D1}" srcOrd="1" destOrd="0" presId="urn:microsoft.com/office/officeart/2005/8/layout/orgChart1"/>
    <dgm:cxn modelId="{A3DD361C-3148-4C24-8055-C24A4C638307}" type="presParOf" srcId="{B15A1DB8-19E4-4496-AE32-B1379917127E}" destId="{83500F31-DE01-42E6-88A6-52955508AFD1}" srcOrd="1" destOrd="0" presId="urn:microsoft.com/office/officeart/2005/8/layout/orgChart1"/>
    <dgm:cxn modelId="{CFDEC9FA-415F-46E3-A368-E14899E22983}" type="presParOf" srcId="{83500F31-DE01-42E6-88A6-52955508AFD1}" destId="{0E3794A0-CBEA-4EED-94D3-DC42E4ED06EF}" srcOrd="0" destOrd="0" presId="urn:microsoft.com/office/officeart/2005/8/layout/orgChart1"/>
    <dgm:cxn modelId="{AF0D1AB3-90AB-4D2A-BAFD-28339EB49F4B}" type="presParOf" srcId="{83500F31-DE01-42E6-88A6-52955508AFD1}" destId="{DBFBAEBD-79BD-480D-9682-B0A29C24E2DE}" srcOrd="1" destOrd="0" presId="urn:microsoft.com/office/officeart/2005/8/layout/orgChart1"/>
    <dgm:cxn modelId="{F3173772-FADA-48AA-9EE3-F2A5C13CC821}" type="presParOf" srcId="{DBFBAEBD-79BD-480D-9682-B0A29C24E2DE}" destId="{2BC144DC-1980-4BF3-AD73-55AEEFF761A1}" srcOrd="0" destOrd="0" presId="urn:microsoft.com/office/officeart/2005/8/layout/orgChart1"/>
    <dgm:cxn modelId="{C1C07635-BBA9-46AA-8013-90C3909A8117}" type="presParOf" srcId="{2BC144DC-1980-4BF3-AD73-55AEEFF761A1}" destId="{B552C769-DF5B-477C-A631-B425FFCD6A0E}" srcOrd="0" destOrd="0" presId="urn:microsoft.com/office/officeart/2005/8/layout/orgChart1"/>
    <dgm:cxn modelId="{14347241-0C8A-4453-A4CB-B6DF0F2CA8C0}" type="presParOf" srcId="{2BC144DC-1980-4BF3-AD73-55AEEFF761A1}" destId="{CBD34939-4F02-469B-A12B-FFF9A7443868}" srcOrd="1" destOrd="0" presId="urn:microsoft.com/office/officeart/2005/8/layout/orgChart1"/>
    <dgm:cxn modelId="{7EB0786B-F44B-45E9-90BB-D922CE9AA645}" type="presParOf" srcId="{DBFBAEBD-79BD-480D-9682-B0A29C24E2DE}" destId="{1C1B6590-EBD9-4961-9A3A-B1C0379670EA}" srcOrd="1" destOrd="0" presId="urn:microsoft.com/office/officeart/2005/8/layout/orgChart1"/>
    <dgm:cxn modelId="{808B9522-F42F-4A2D-98CA-E3694DA91820}" type="presParOf" srcId="{DBFBAEBD-79BD-480D-9682-B0A29C24E2DE}" destId="{1651B8B9-57FE-4B7E-BB81-4E275250FF83}" srcOrd="2" destOrd="0" presId="urn:microsoft.com/office/officeart/2005/8/layout/orgChart1"/>
    <dgm:cxn modelId="{C6CE270D-BB3F-4DB4-BA41-833B4BE5748B}" type="presParOf" srcId="{83500F31-DE01-42E6-88A6-52955508AFD1}" destId="{E46B3259-C5F6-4E57-8282-E0B5EE9EAD22}" srcOrd="2" destOrd="0" presId="urn:microsoft.com/office/officeart/2005/8/layout/orgChart1"/>
    <dgm:cxn modelId="{C2161A70-67D9-4F86-9BD9-55263E206568}" type="presParOf" srcId="{83500F31-DE01-42E6-88A6-52955508AFD1}" destId="{0CC2EA35-5438-421F-8C71-A73970B4D741}" srcOrd="3" destOrd="0" presId="urn:microsoft.com/office/officeart/2005/8/layout/orgChart1"/>
    <dgm:cxn modelId="{E19A95F3-F7AA-4820-96ED-293783DB27C2}" type="presParOf" srcId="{0CC2EA35-5438-421F-8C71-A73970B4D741}" destId="{5003F011-3A10-4F50-86BE-6B9D9A17590E}" srcOrd="0" destOrd="0" presId="urn:microsoft.com/office/officeart/2005/8/layout/orgChart1"/>
    <dgm:cxn modelId="{CE27E72C-E912-4B58-B5FA-A8DBB19700CA}" type="presParOf" srcId="{5003F011-3A10-4F50-86BE-6B9D9A17590E}" destId="{66E7073E-51DC-49E4-ACBA-705E4D232A7E}" srcOrd="0" destOrd="0" presId="urn:microsoft.com/office/officeart/2005/8/layout/orgChart1"/>
    <dgm:cxn modelId="{08A334B4-B868-4B59-A533-A2AFC956F646}" type="presParOf" srcId="{5003F011-3A10-4F50-86BE-6B9D9A17590E}" destId="{1EAFB714-DCBF-41D2-BDFD-31CB46C49156}" srcOrd="1" destOrd="0" presId="urn:microsoft.com/office/officeart/2005/8/layout/orgChart1"/>
    <dgm:cxn modelId="{53ED5BCB-5DBF-42A2-9788-36B9C1984783}" type="presParOf" srcId="{0CC2EA35-5438-421F-8C71-A73970B4D741}" destId="{3CA2A835-4315-4ABD-845B-BC9D7D7304E6}" srcOrd="1" destOrd="0" presId="urn:microsoft.com/office/officeart/2005/8/layout/orgChart1"/>
    <dgm:cxn modelId="{BBA34CD5-9B69-42DC-93E0-1BCD2D7CD344}" type="presParOf" srcId="{0CC2EA35-5438-421F-8C71-A73970B4D741}" destId="{E7393FD2-DE47-4845-B62D-2D71DD2DAAF1}" srcOrd="2" destOrd="0" presId="urn:microsoft.com/office/officeart/2005/8/layout/orgChart1"/>
    <dgm:cxn modelId="{65AB2E81-E909-4844-9416-1231165FF121}" type="presParOf" srcId="{B15A1DB8-19E4-4496-AE32-B1379917127E}" destId="{2A0A9EBD-81E6-4B6A-9705-3081AE485691}" srcOrd="2" destOrd="0" presId="urn:microsoft.com/office/officeart/2005/8/layout/orgChart1"/>
    <dgm:cxn modelId="{B11C4199-2B7F-48C0-8D58-CB9CB63233BC}" type="presParOf" srcId="{A6805005-6260-43FA-9362-343C11383FBD}" destId="{16C2886D-E67B-438F-B72D-D78B0A87CD28}" srcOrd="2" destOrd="0" presId="urn:microsoft.com/office/officeart/2005/8/layout/orgChart1"/>
    <dgm:cxn modelId="{F2953174-AE18-4A13-93C2-CDBEF5A30968}" type="presParOf" srcId="{A6805005-6260-43FA-9362-343C11383FBD}" destId="{7A4490DD-5259-4354-ACC7-E29F45AAF879}" srcOrd="3" destOrd="0" presId="urn:microsoft.com/office/officeart/2005/8/layout/orgChart1"/>
    <dgm:cxn modelId="{33176ABF-71FD-41D2-802C-F0E8D43656CE}" type="presParOf" srcId="{7A4490DD-5259-4354-ACC7-E29F45AAF879}" destId="{A457F7EB-E508-49CE-A7DE-B38811DFC228}" srcOrd="0" destOrd="0" presId="urn:microsoft.com/office/officeart/2005/8/layout/orgChart1"/>
    <dgm:cxn modelId="{69CF7005-93D7-4CF7-892B-87F4AAF903F7}" type="presParOf" srcId="{A457F7EB-E508-49CE-A7DE-B38811DFC228}" destId="{578ECE26-1A55-4025-B8DF-AA0DB87AE8E6}" srcOrd="0" destOrd="0" presId="urn:microsoft.com/office/officeart/2005/8/layout/orgChart1"/>
    <dgm:cxn modelId="{9E0D721B-865E-4F76-A520-E70C8D77F6EC}" type="presParOf" srcId="{A457F7EB-E508-49CE-A7DE-B38811DFC228}" destId="{A23E283E-1924-480F-AA12-5417CE1EEAA6}" srcOrd="1" destOrd="0" presId="urn:microsoft.com/office/officeart/2005/8/layout/orgChart1"/>
    <dgm:cxn modelId="{65404967-47BA-4993-8E14-60B7AC2EAB21}" type="presParOf" srcId="{7A4490DD-5259-4354-ACC7-E29F45AAF879}" destId="{2F3A70D3-31E8-4E9E-B6ED-E0ED65184571}" srcOrd="1" destOrd="0" presId="urn:microsoft.com/office/officeart/2005/8/layout/orgChart1"/>
    <dgm:cxn modelId="{409E757D-9D82-4C13-A61D-69F6A21C195A}" type="presParOf" srcId="{2F3A70D3-31E8-4E9E-B6ED-E0ED65184571}" destId="{7257F328-C2E1-40BF-B4B9-E230B2090A32}" srcOrd="0" destOrd="0" presId="urn:microsoft.com/office/officeart/2005/8/layout/orgChart1"/>
    <dgm:cxn modelId="{30AB2606-F124-4E98-9F59-EA9554C21D47}" type="presParOf" srcId="{2F3A70D3-31E8-4E9E-B6ED-E0ED65184571}" destId="{561A9A35-222D-4B40-9F29-BB6281BE8DA9}" srcOrd="1" destOrd="0" presId="urn:microsoft.com/office/officeart/2005/8/layout/orgChart1"/>
    <dgm:cxn modelId="{2599724B-2791-4E4F-BDBA-C3AA7289F917}" type="presParOf" srcId="{561A9A35-222D-4B40-9F29-BB6281BE8DA9}" destId="{E77302AF-D2E1-4B42-9277-DE03EACD1F5E}" srcOrd="0" destOrd="0" presId="urn:microsoft.com/office/officeart/2005/8/layout/orgChart1"/>
    <dgm:cxn modelId="{D7A57DEB-2F7A-4124-B970-0D7D942FC3EB}" type="presParOf" srcId="{E77302AF-D2E1-4B42-9277-DE03EACD1F5E}" destId="{DF84D218-6990-4277-8DB1-92A9C1958688}" srcOrd="0" destOrd="0" presId="urn:microsoft.com/office/officeart/2005/8/layout/orgChart1"/>
    <dgm:cxn modelId="{FCD9E776-479F-45EF-9A40-84F993B0465B}" type="presParOf" srcId="{E77302AF-D2E1-4B42-9277-DE03EACD1F5E}" destId="{46EE89A1-7D21-45CE-8DC2-54AF28C5FC80}" srcOrd="1" destOrd="0" presId="urn:microsoft.com/office/officeart/2005/8/layout/orgChart1"/>
    <dgm:cxn modelId="{BAFB4D6B-6239-4714-86BC-3A20B7134EC6}" type="presParOf" srcId="{561A9A35-222D-4B40-9F29-BB6281BE8DA9}" destId="{886EF69B-41A2-4EE0-B34E-24F5DBEC340A}" srcOrd="1" destOrd="0" presId="urn:microsoft.com/office/officeart/2005/8/layout/orgChart1"/>
    <dgm:cxn modelId="{A7A3A163-4F85-4791-A236-680CFC23849D}" type="presParOf" srcId="{561A9A35-222D-4B40-9F29-BB6281BE8DA9}" destId="{D54820EB-9FA5-4B8C-B8AB-38A76CBAC744}" srcOrd="2" destOrd="0" presId="urn:microsoft.com/office/officeart/2005/8/layout/orgChart1"/>
    <dgm:cxn modelId="{3FED973B-6385-4576-A827-567DDFEE4390}" type="presParOf" srcId="{2F3A70D3-31E8-4E9E-B6ED-E0ED65184571}" destId="{0DA0569D-C164-490B-A1C0-2024EDA53669}" srcOrd="2" destOrd="0" presId="urn:microsoft.com/office/officeart/2005/8/layout/orgChart1"/>
    <dgm:cxn modelId="{E9E24526-3624-4C43-B9A4-8A5805882C69}" type="presParOf" srcId="{2F3A70D3-31E8-4E9E-B6ED-E0ED65184571}" destId="{EDF9989A-28E0-4D4B-8F3C-F1958418278B}" srcOrd="3" destOrd="0" presId="urn:microsoft.com/office/officeart/2005/8/layout/orgChart1"/>
    <dgm:cxn modelId="{757C0BBC-2D01-414F-B4DF-D97160A7BAE1}" type="presParOf" srcId="{EDF9989A-28E0-4D4B-8F3C-F1958418278B}" destId="{68C5F077-191A-4435-93F6-1C44DF04613F}" srcOrd="0" destOrd="0" presId="urn:microsoft.com/office/officeart/2005/8/layout/orgChart1"/>
    <dgm:cxn modelId="{58FA58EE-5114-4733-9862-0B8D1E8EC389}" type="presParOf" srcId="{68C5F077-191A-4435-93F6-1C44DF04613F}" destId="{A6E9E1E1-58AD-4023-923E-7114C29788DE}" srcOrd="0" destOrd="0" presId="urn:microsoft.com/office/officeart/2005/8/layout/orgChart1"/>
    <dgm:cxn modelId="{5E6B911B-14ED-49E0-8DDA-E34CE88B501B}" type="presParOf" srcId="{68C5F077-191A-4435-93F6-1C44DF04613F}" destId="{DCE2FA4D-078E-47F6-9005-7ECB11E1FDD0}" srcOrd="1" destOrd="0" presId="urn:microsoft.com/office/officeart/2005/8/layout/orgChart1"/>
    <dgm:cxn modelId="{F9EB00DE-6D34-4D1B-9C7A-BB16980D65BA}" type="presParOf" srcId="{EDF9989A-28E0-4D4B-8F3C-F1958418278B}" destId="{54ED0AAA-2BAF-4768-91D3-B9E9D704327E}" srcOrd="1" destOrd="0" presId="urn:microsoft.com/office/officeart/2005/8/layout/orgChart1"/>
    <dgm:cxn modelId="{52501562-A814-4BC6-ABDC-AE1D86C5137A}" type="presParOf" srcId="{EDF9989A-28E0-4D4B-8F3C-F1958418278B}" destId="{82C55870-A8A3-4F23-AE0B-FB5DD34CEBD4}" srcOrd="2" destOrd="0" presId="urn:microsoft.com/office/officeart/2005/8/layout/orgChart1"/>
    <dgm:cxn modelId="{A6AB37DE-0D96-468F-BD87-B96BFCFD6127}" type="presParOf" srcId="{7A4490DD-5259-4354-ACC7-E29F45AAF879}" destId="{81A8A3AE-A628-409A-A3B5-AA5B92FCD221}" srcOrd="2" destOrd="0" presId="urn:microsoft.com/office/officeart/2005/8/layout/orgChart1"/>
    <dgm:cxn modelId="{B4A3571C-3604-429B-9A35-2E1AFA26D799}" type="presParOf" srcId="{8EC72459-B08E-490E-8BA1-856A62AD9360}" destId="{0B30CE88-3B0F-4B1E-88B0-BB7CD305619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0569D-C164-490B-A1C0-2024EDA53669}">
      <dsp:nvSpPr>
        <dsp:cNvPr id="0" name=""/>
        <dsp:cNvSpPr/>
      </dsp:nvSpPr>
      <dsp:spPr>
        <a:xfrm>
          <a:off x="6911693" y="2515026"/>
          <a:ext cx="629075" cy="306343"/>
        </a:xfrm>
        <a:custGeom>
          <a:avLst/>
          <a:gdLst/>
          <a:ahLst/>
          <a:cxnLst/>
          <a:rect l="0" t="0" r="0" b="0"/>
          <a:pathLst>
            <a:path>
              <a:moveTo>
                <a:pt x="0" y="0"/>
              </a:moveTo>
              <a:lnTo>
                <a:pt x="0" y="135542"/>
              </a:lnTo>
              <a:lnTo>
                <a:pt x="629075" y="135542"/>
              </a:lnTo>
              <a:lnTo>
                <a:pt x="629075" y="306343"/>
              </a:lnTo>
            </a:path>
          </a:pathLst>
        </a:custGeom>
        <a:noFill/>
        <a:ln w="25400"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57F328-C2E1-40BF-B4B9-E230B2090A32}">
      <dsp:nvSpPr>
        <dsp:cNvPr id="0" name=""/>
        <dsp:cNvSpPr/>
      </dsp:nvSpPr>
      <dsp:spPr>
        <a:xfrm>
          <a:off x="5439155" y="2515026"/>
          <a:ext cx="1472537" cy="306343"/>
        </a:xfrm>
        <a:custGeom>
          <a:avLst/>
          <a:gdLst/>
          <a:ahLst/>
          <a:cxnLst/>
          <a:rect l="0" t="0" r="0" b="0"/>
          <a:pathLst>
            <a:path>
              <a:moveTo>
                <a:pt x="1472537" y="0"/>
              </a:moveTo>
              <a:lnTo>
                <a:pt x="1472537" y="135542"/>
              </a:lnTo>
              <a:lnTo>
                <a:pt x="0" y="135542"/>
              </a:lnTo>
              <a:lnTo>
                <a:pt x="0" y="306343"/>
              </a:lnTo>
            </a:path>
          </a:pathLst>
        </a:custGeom>
        <a:noFill/>
        <a:ln w="25400"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C2886D-E67B-438F-B72D-D78B0A87CD28}">
      <dsp:nvSpPr>
        <dsp:cNvPr id="0" name=""/>
        <dsp:cNvSpPr/>
      </dsp:nvSpPr>
      <dsp:spPr>
        <a:xfrm>
          <a:off x="4447226" y="1280804"/>
          <a:ext cx="2464467" cy="387180"/>
        </a:xfrm>
        <a:custGeom>
          <a:avLst/>
          <a:gdLst/>
          <a:ahLst/>
          <a:cxnLst/>
          <a:rect l="0" t="0" r="0" b="0"/>
          <a:pathLst>
            <a:path>
              <a:moveTo>
                <a:pt x="0" y="0"/>
              </a:moveTo>
              <a:lnTo>
                <a:pt x="0" y="216380"/>
              </a:lnTo>
              <a:lnTo>
                <a:pt x="2464467" y="216380"/>
              </a:lnTo>
              <a:lnTo>
                <a:pt x="2464467" y="387180"/>
              </a:lnTo>
            </a:path>
          </a:pathLst>
        </a:custGeom>
        <a:noFill/>
        <a:ln w="25400"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6B3259-C5F6-4E57-8282-E0B5EE9EAD22}">
      <dsp:nvSpPr>
        <dsp:cNvPr id="0" name=""/>
        <dsp:cNvSpPr/>
      </dsp:nvSpPr>
      <dsp:spPr>
        <a:xfrm>
          <a:off x="1907696" y="2384502"/>
          <a:ext cx="1339337" cy="372036"/>
        </a:xfrm>
        <a:custGeom>
          <a:avLst/>
          <a:gdLst/>
          <a:ahLst/>
          <a:cxnLst/>
          <a:rect l="0" t="0" r="0" b="0"/>
          <a:pathLst>
            <a:path>
              <a:moveTo>
                <a:pt x="0" y="0"/>
              </a:moveTo>
              <a:lnTo>
                <a:pt x="0" y="201235"/>
              </a:lnTo>
              <a:lnTo>
                <a:pt x="1339337" y="201235"/>
              </a:lnTo>
              <a:lnTo>
                <a:pt x="1339337" y="372036"/>
              </a:lnTo>
            </a:path>
          </a:pathLst>
        </a:custGeom>
        <a:noFill/>
        <a:ln w="25400"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3794A0-CBEA-4EED-94D3-DC42E4ED06EF}">
      <dsp:nvSpPr>
        <dsp:cNvPr id="0" name=""/>
        <dsp:cNvSpPr/>
      </dsp:nvSpPr>
      <dsp:spPr>
        <a:xfrm>
          <a:off x="982908" y="2384502"/>
          <a:ext cx="924788" cy="360731"/>
        </a:xfrm>
        <a:custGeom>
          <a:avLst/>
          <a:gdLst/>
          <a:ahLst/>
          <a:cxnLst/>
          <a:rect l="0" t="0" r="0" b="0"/>
          <a:pathLst>
            <a:path>
              <a:moveTo>
                <a:pt x="924788" y="0"/>
              </a:moveTo>
              <a:lnTo>
                <a:pt x="924788" y="189930"/>
              </a:lnTo>
              <a:lnTo>
                <a:pt x="0" y="189930"/>
              </a:lnTo>
              <a:lnTo>
                <a:pt x="0" y="360731"/>
              </a:lnTo>
            </a:path>
          </a:pathLst>
        </a:custGeom>
        <a:noFill/>
        <a:ln w="25400"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7CD97F-8451-4F90-9BCC-93346D7536F7}">
      <dsp:nvSpPr>
        <dsp:cNvPr id="0" name=""/>
        <dsp:cNvSpPr/>
      </dsp:nvSpPr>
      <dsp:spPr>
        <a:xfrm>
          <a:off x="1907696" y="1280804"/>
          <a:ext cx="2539529" cy="400600"/>
        </a:xfrm>
        <a:custGeom>
          <a:avLst/>
          <a:gdLst/>
          <a:ahLst/>
          <a:cxnLst/>
          <a:rect l="0" t="0" r="0" b="0"/>
          <a:pathLst>
            <a:path>
              <a:moveTo>
                <a:pt x="2539529" y="0"/>
              </a:moveTo>
              <a:lnTo>
                <a:pt x="2539529" y="229800"/>
              </a:lnTo>
              <a:lnTo>
                <a:pt x="0" y="229800"/>
              </a:lnTo>
              <a:lnTo>
                <a:pt x="0" y="400600"/>
              </a:lnTo>
            </a:path>
          </a:pathLst>
        </a:custGeom>
        <a:noFill/>
        <a:ln w="25400"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9AF973-7B6D-42D6-9404-086DE0B266EC}">
      <dsp:nvSpPr>
        <dsp:cNvPr id="0" name=""/>
        <dsp:cNvSpPr/>
      </dsp:nvSpPr>
      <dsp:spPr>
        <a:xfrm>
          <a:off x="3130662" y="467467"/>
          <a:ext cx="2633128" cy="813336"/>
        </a:xfrm>
        <a:prstGeom prst="rect">
          <a:avLst/>
        </a:prstGeom>
        <a:solidFill>
          <a:schemeClr val="bg2"/>
        </a:solidFill>
        <a:ln w="25400" cap="flat" cmpd="sng"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rgbClr val="92D050"/>
              </a:solidFill>
            </a:rPr>
            <a:t>Variables</a:t>
          </a:r>
        </a:p>
      </dsp:txBody>
      <dsp:txXfrm>
        <a:off x="3130662" y="467467"/>
        <a:ext cx="2633128" cy="813336"/>
      </dsp:txXfrm>
    </dsp:sp>
    <dsp:sp modelId="{F83EFF51-DEC9-4E80-BEF3-F1326F0AB87F}">
      <dsp:nvSpPr>
        <dsp:cNvPr id="0" name=""/>
        <dsp:cNvSpPr/>
      </dsp:nvSpPr>
      <dsp:spPr>
        <a:xfrm>
          <a:off x="834010" y="1681405"/>
          <a:ext cx="2147371" cy="703097"/>
        </a:xfrm>
        <a:prstGeom prst="rect">
          <a:avLst/>
        </a:prstGeom>
        <a:solidFill>
          <a:srgbClr val="00B050"/>
        </a:solidFill>
        <a:ln w="25400" cap="flat" cmpd="sng" algn="ctr">
          <a:solidFill>
            <a:srgbClr val="00602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GB" sz="2000" b="1" kern="1200" dirty="0" smtClean="0">
              <a:solidFill>
                <a:schemeClr val="accent5">
                  <a:lumMod val="50000"/>
                </a:schemeClr>
              </a:solidFill>
            </a:rPr>
            <a:t>Scale</a:t>
          </a:r>
        </a:p>
      </dsp:txBody>
      <dsp:txXfrm>
        <a:off x="834010" y="1681405"/>
        <a:ext cx="2147371" cy="703097"/>
      </dsp:txXfrm>
    </dsp:sp>
    <dsp:sp modelId="{B552C769-DF5B-477C-A631-B425FFCD6A0E}">
      <dsp:nvSpPr>
        <dsp:cNvPr id="0" name=""/>
        <dsp:cNvSpPr/>
      </dsp:nvSpPr>
      <dsp:spPr>
        <a:xfrm>
          <a:off x="68457" y="2745233"/>
          <a:ext cx="1828901" cy="1238996"/>
        </a:xfrm>
        <a:prstGeom prst="rect">
          <a:avLst/>
        </a:prstGeom>
        <a:solidFill>
          <a:srgbClr val="74F08F"/>
        </a:solidFill>
        <a:ln w="254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ts val="600"/>
            </a:spcAft>
          </a:pPr>
          <a:r>
            <a:rPr lang="en-GB" sz="1800" b="1" kern="1200" dirty="0" smtClean="0">
              <a:solidFill>
                <a:schemeClr val="accent5">
                  <a:lumMod val="50000"/>
                </a:schemeClr>
              </a:solidFill>
            </a:rPr>
            <a:t>Continuous</a:t>
          </a:r>
        </a:p>
        <a:p>
          <a:pPr lvl="0" algn="ctr" defTabSz="800100">
            <a:lnSpc>
              <a:spcPct val="90000"/>
            </a:lnSpc>
            <a:spcBef>
              <a:spcPct val="0"/>
            </a:spcBef>
            <a:spcAft>
              <a:spcPts val="600"/>
            </a:spcAft>
          </a:pPr>
          <a:r>
            <a:rPr lang="en-GB" sz="1800" kern="1200" dirty="0" smtClean="0">
              <a:solidFill>
                <a:schemeClr val="accent5">
                  <a:lumMod val="50000"/>
                </a:schemeClr>
              </a:solidFill>
              <a:latin typeface="+mn-lt"/>
              <a:ea typeface="+mn-ea"/>
              <a:cs typeface="+mn-cs"/>
            </a:rPr>
            <a:t>Measurements</a:t>
          </a:r>
        </a:p>
        <a:p>
          <a:pPr lvl="0" algn="ctr" defTabSz="800100">
            <a:lnSpc>
              <a:spcPct val="90000"/>
            </a:lnSpc>
            <a:spcBef>
              <a:spcPct val="0"/>
            </a:spcBef>
            <a:spcAft>
              <a:spcPts val="600"/>
            </a:spcAft>
          </a:pPr>
          <a:r>
            <a:rPr lang="en-GB" sz="1800" kern="1200" dirty="0" smtClean="0">
              <a:solidFill>
                <a:schemeClr val="accent5">
                  <a:lumMod val="50000"/>
                </a:schemeClr>
              </a:solidFill>
              <a:latin typeface="+mn-lt"/>
              <a:ea typeface="+mn-ea"/>
              <a:cs typeface="+mn-cs"/>
            </a:rPr>
            <a:t>takes any value </a:t>
          </a:r>
          <a:endParaRPr lang="en-GB" sz="1800" b="1" kern="1200" dirty="0">
            <a:solidFill>
              <a:schemeClr val="accent5">
                <a:lumMod val="50000"/>
              </a:schemeClr>
            </a:solidFill>
          </a:endParaRPr>
        </a:p>
      </dsp:txBody>
      <dsp:txXfrm>
        <a:off x="68457" y="2745233"/>
        <a:ext cx="1828901" cy="1238996"/>
      </dsp:txXfrm>
    </dsp:sp>
    <dsp:sp modelId="{66E7073E-51DC-49E4-ACBA-705E4D232A7E}">
      <dsp:nvSpPr>
        <dsp:cNvPr id="0" name=""/>
        <dsp:cNvSpPr/>
      </dsp:nvSpPr>
      <dsp:spPr>
        <a:xfrm>
          <a:off x="2189086" y="2756538"/>
          <a:ext cx="2115895" cy="1198720"/>
        </a:xfrm>
        <a:prstGeom prst="rect">
          <a:avLst/>
        </a:prstGeom>
        <a:solidFill>
          <a:srgbClr val="99FF99"/>
        </a:solidFill>
        <a:ln w="254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Discrete:</a:t>
          </a:r>
        </a:p>
        <a:p>
          <a:pPr lvl="0" algn="ctr" defTabSz="800100">
            <a:lnSpc>
              <a:spcPct val="90000"/>
            </a:lnSpc>
            <a:spcBef>
              <a:spcPct val="0"/>
            </a:spcBef>
            <a:spcAft>
              <a:spcPct val="35000"/>
            </a:spcAft>
          </a:pPr>
          <a:r>
            <a:rPr lang="en-GB" sz="1800" kern="1200" dirty="0" smtClean="0">
              <a:solidFill>
                <a:schemeClr val="accent5">
                  <a:lumMod val="50000"/>
                </a:schemeClr>
              </a:solidFill>
              <a:latin typeface="+mn-lt"/>
              <a:ea typeface="+mn-ea"/>
              <a:cs typeface="+mn-cs"/>
            </a:rPr>
            <a:t>Counts/ integers</a:t>
          </a:r>
          <a:endParaRPr lang="en-GB" sz="1800" b="1" kern="1200" dirty="0">
            <a:solidFill>
              <a:schemeClr val="accent5">
                <a:lumMod val="50000"/>
              </a:schemeClr>
            </a:solidFill>
          </a:endParaRPr>
        </a:p>
      </dsp:txBody>
      <dsp:txXfrm>
        <a:off x="2189086" y="2756538"/>
        <a:ext cx="2115895" cy="1198720"/>
      </dsp:txXfrm>
    </dsp:sp>
    <dsp:sp modelId="{578ECE26-1A55-4025-B8DF-AA0DB87AE8E6}">
      <dsp:nvSpPr>
        <dsp:cNvPr id="0" name=""/>
        <dsp:cNvSpPr/>
      </dsp:nvSpPr>
      <dsp:spPr>
        <a:xfrm>
          <a:off x="5650607" y="1667985"/>
          <a:ext cx="2522173" cy="847041"/>
        </a:xfrm>
        <a:prstGeom prst="rect">
          <a:avLst/>
        </a:prstGeom>
        <a:solidFill>
          <a:schemeClr val="accent2">
            <a:lumMod val="40000"/>
            <a:lumOff val="6000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GB" sz="2000" b="1" kern="1200" dirty="0" smtClean="0">
              <a:solidFill>
                <a:schemeClr val="accent5">
                  <a:lumMod val="50000"/>
                </a:schemeClr>
              </a:solidFill>
            </a:rPr>
            <a:t>Categorical</a:t>
          </a:r>
        </a:p>
      </dsp:txBody>
      <dsp:txXfrm>
        <a:off x="5650607" y="1667985"/>
        <a:ext cx="2522173" cy="847041"/>
      </dsp:txXfrm>
    </dsp:sp>
    <dsp:sp modelId="{DF84D218-6990-4277-8DB1-92A9C1958688}">
      <dsp:nvSpPr>
        <dsp:cNvPr id="0" name=""/>
        <dsp:cNvSpPr/>
      </dsp:nvSpPr>
      <dsp:spPr>
        <a:xfrm>
          <a:off x="4599003" y="2821369"/>
          <a:ext cx="1680304" cy="1162510"/>
        </a:xfrm>
        <a:prstGeom prst="rect">
          <a:avLst/>
        </a:prstGeom>
        <a:solidFill>
          <a:schemeClr val="accent2">
            <a:lumMod val="20000"/>
            <a:lumOff val="80000"/>
          </a:schemeClr>
        </a:solidFill>
        <a:ln w="25400" cap="flat" cmpd="sng" algn="ctr">
          <a:solidFill>
            <a:schemeClr val="accent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Ordinal:</a:t>
          </a:r>
        </a:p>
        <a:p>
          <a:pPr lvl="0" algn="ctr" defTabSz="800100">
            <a:lnSpc>
              <a:spcPct val="90000"/>
            </a:lnSpc>
            <a:spcBef>
              <a:spcPct val="0"/>
            </a:spcBef>
            <a:spcAft>
              <a:spcPct val="35000"/>
            </a:spcAft>
          </a:pPr>
          <a:r>
            <a:rPr lang="en-GB" sz="1800" b="0" kern="1200" dirty="0" smtClean="0">
              <a:solidFill>
                <a:schemeClr val="accent5">
                  <a:lumMod val="50000"/>
                </a:schemeClr>
              </a:solidFill>
              <a:latin typeface="+mn-lt"/>
              <a:ea typeface="+mn-ea"/>
              <a:cs typeface="+mn-cs"/>
            </a:rPr>
            <a:t>obvious order</a:t>
          </a:r>
          <a:endParaRPr lang="en-GB" sz="1800" b="1" kern="1200" dirty="0">
            <a:solidFill>
              <a:schemeClr val="accent5">
                <a:lumMod val="50000"/>
              </a:schemeClr>
            </a:solidFill>
          </a:endParaRPr>
        </a:p>
      </dsp:txBody>
      <dsp:txXfrm>
        <a:off x="4599003" y="2821369"/>
        <a:ext cx="1680304" cy="1162510"/>
      </dsp:txXfrm>
    </dsp:sp>
    <dsp:sp modelId="{A6E9E1E1-58AD-4023-923E-7114C29788DE}">
      <dsp:nvSpPr>
        <dsp:cNvPr id="0" name=""/>
        <dsp:cNvSpPr/>
      </dsp:nvSpPr>
      <dsp:spPr>
        <a:xfrm>
          <a:off x="6547139" y="2821369"/>
          <a:ext cx="1987258" cy="1231586"/>
        </a:xfrm>
        <a:prstGeom prst="rect">
          <a:avLst/>
        </a:prstGeom>
        <a:solidFill>
          <a:schemeClr val="accent2">
            <a:lumMod val="20000"/>
            <a:lumOff val="80000"/>
          </a:schemeClr>
        </a:solidFill>
        <a:ln w="25400" cap="flat" cmpd="sng" algn="ctr">
          <a:solidFill>
            <a:schemeClr val="accent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accent5">
                  <a:lumMod val="50000"/>
                </a:schemeClr>
              </a:solidFill>
            </a:rPr>
            <a:t>Nominal:</a:t>
          </a:r>
        </a:p>
        <a:p>
          <a:pPr lvl="0" algn="ctr" defTabSz="800100">
            <a:lnSpc>
              <a:spcPct val="90000"/>
            </a:lnSpc>
            <a:spcBef>
              <a:spcPct val="0"/>
            </a:spcBef>
            <a:spcAft>
              <a:spcPct val="35000"/>
            </a:spcAft>
          </a:pPr>
          <a:r>
            <a:rPr lang="en-GB" sz="1800" b="0" kern="1200" dirty="0" smtClean="0">
              <a:solidFill>
                <a:schemeClr val="accent5">
                  <a:lumMod val="50000"/>
                </a:schemeClr>
              </a:solidFill>
              <a:latin typeface="+mn-lt"/>
              <a:ea typeface="+mn-ea"/>
              <a:cs typeface="+mn-cs"/>
            </a:rPr>
            <a:t>no meaningful order</a:t>
          </a:r>
          <a:endParaRPr lang="en-GB" sz="1800" b="1" kern="1200" dirty="0">
            <a:solidFill>
              <a:schemeClr val="accent5">
                <a:lumMod val="50000"/>
              </a:schemeClr>
            </a:solidFill>
          </a:endParaRPr>
        </a:p>
      </dsp:txBody>
      <dsp:txXfrm>
        <a:off x="6547139" y="2821369"/>
        <a:ext cx="1987258" cy="123158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emf"/><Relationship Id="rId5" Type="http://schemas.openxmlformats.org/officeDocument/2006/relationships/image" Target="../media/image26.emf"/><Relationship Id="rId4" Type="http://schemas.openxmlformats.org/officeDocument/2006/relationships/image" Target="../media/image2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image" Target="../media/image85.wmf"/><Relationship Id="rId7" Type="http://schemas.openxmlformats.org/officeDocument/2006/relationships/image" Target="../media/image109.wmf"/><Relationship Id="rId2" Type="http://schemas.openxmlformats.org/officeDocument/2006/relationships/image" Target="../media/image106.wmf"/><Relationship Id="rId1" Type="http://schemas.openxmlformats.org/officeDocument/2006/relationships/image" Target="../media/image105.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8.png"/></Relationships>
</file>

<file path=ppt/drawings/_rels/vmlDrawing8.v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image" Target="../media/image84.wmf"/><Relationship Id="rId7" Type="http://schemas.openxmlformats.org/officeDocument/2006/relationships/image" Target="../media/image88.wmf"/><Relationship Id="rId2" Type="http://schemas.openxmlformats.org/officeDocument/2006/relationships/image" Target="../media/image83.wmf"/><Relationship Id="rId1" Type="http://schemas.openxmlformats.org/officeDocument/2006/relationships/image" Target="../media/image82.wmf"/><Relationship Id="rId6" Type="http://schemas.openxmlformats.org/officeDocument/2006/relationships/image" Target="../media/image87.wmf"/><Relationship Id="rId5" Type="http://schemas.openxmlformats.org/officeDocument/2006/relationships/image" Target="../media/image86.wmf"/><Relationship Id="rId10" Type="http://schemas.openxmlformats.org/officeDocument/2006/relationships/image" Target="../media/image91.wmf"/><Relationship Id="rId4" Type="http://schemas.openxmlformats.org/officeDocument/2006/relationships/image" Target="../media/image85.wmf"/><Relationship Id="rId9" Type="http://schemas.openxmlformats.org/officeDocument/2006/relationships/image" Target="../media/image9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pPr>
              <a:defRPr/>
            </a:pPr>
            <a:endParaRPr lang="it-IT" altLang="en-US"/>
          </a:p>
        </p:txBody>
      </p:sp>
      <p:sp>
        <p:nvSpPr>
          <p:cNvPr id="39939"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it-IT" altLang="en-US"/>
          </a:p>
        </p:txBody>
      </p:sp>
      <p:sp>
        <p:nvSpPr>
          <p:cNvPr id="39940"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pPr>
              <a:defRPr/>
            </a:pPr>
            <a:endParaRPr lang="it-IT" altLang="en-US"/>
          </a:p>
        </p:txBody>
      </p:sp>
      <p:sp>
        <p:nvSpPr>
          <p:cNvPr id="3994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59768C4D-D082-41D9-8D6C-428BDC5124B3}" type="slidenum">
              <a:rPr lang="it-IT" altLang="en-US"/>
              <a:pPr>
                <a:defRPr/>
              </a:pPr>
              <a:t>‹N›</a:t>
            </a:fld>
            <a:endParaRPr lang="it-IT" altLang="en-US"/>
          </a:p>
        </p:txBody>
      </p:sp>
    </p:spTree>
    <p:extLst>
      <p:ext uri="{BB962C8B-B14F-4D97-AF65-F5344CB8AC3E}">
        <p14:creationId xmlns:p14="http://schemas.microsoft.com/office/powerpoint/2010/main" val="4280794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pPr>
              <a:defRPr/>
            </a:pPr>
            <a:endParaRPr lang="it-IT" altLang="en-US"/>
          </a:p>
        </p:txBody>
      </p:sp>
      <p:sp>
        <p:nvSpPr>
          <p:cNvPr id="4096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it-IT" altLang="en-US"/>
          </a:p>
        </p:txBody>
      </p:sp>
      <p:sp>
        <p:nvSpPr>
          <p:cNvPr id="1075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096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it-IT" altLang="en-US" noProof="0" smtClean="0"/>
              <a:t>Fare clic per modificare gli stili del testo dello schema</a:t>
            </a:r>
          </a:p>
          <a:p>
            <a:pPr lvl="1"/>
            <a:r>
              <a:rPr lang="it-IT" altLang="en-US" noProof="0" smtClean="0"/>
              <a:t>Secondo livello</a:t>
            </a:r>
          </a:p>
          <a:p>
            <a:pPr lvl="2"/>
            <a:r>
              <a:rPr lang="it-IT" altLang="en-US" noProof="0" smtClean="0"/>
              <a:t>Terzo livello</a:t>
            </a:r>
          </a:p>
          <a:p>
            <a:pPr lvl="3"/>
            <a:r>
              <a:rPr lang="it-IT" altLang="en-US" noProof="0" smtClean="0"/>
              <a:t>Quarto livello</a:t>
            </a:r>
          </a:p>
          <a:p>
            <a:pPr lvl="4"/>
            <a:r>
              <a:rPr lang="it-IT" altLang="en-US" noProof="0" smtClean="0"/>
              <a:t>Quinto livello</a:t>
            </a:r>
          </a:p>
        </p:txBody>
      </p:sp>
      <p:sp>
        <p:nvSpPr>
          <p:cNvPr id="4096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pPr>
              <a:defRPr/>
            </a:pPr>
            <a:endParaRPr lang="it-IT" altLang="en-US"/>
          </a:p>
        </p:txBody>
      </p:sp>
      <p:sp>
        <p:nvSpPr>
          <p:cNvPr id="4096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F752E591-1591-456E-A27F-A7E3F37752E8}" type="slidenum">
              <a:rPr lang="it-IT" altLang="en-US"/>
              <a:pPr>
                <a:defRPr/>
              </a:pPr>
              <a:t>‹N›</a:t>
            </a:fld>
            <a:endParaRPr lang="it-IT" altLang="en-US"/>
          </a:p>
        </p:txBody>
      </p:sp>
    </p:spTree>
    <p:extLst>
      <p:ext uri="{BB962C8B-B14F-4D97-AF65-F5344CB8AC3E}">
        <p14:creationId xmlns:p14="http://schemas.microsoft.com/office/powerpoint/2010/main" val="23546770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itchFamily="34" charset="0"/>
              </a:defRPr>
            </a:lvl1pPr>
            <a:lvl2pPr marL="742950" indent="-285750" algn="l" eaLnBrk="0" hangingPunct="0">
              <a:spcBef>
                <a:spcPct val="30000"/>
              </a:spcBef>
              <a:defRPr sz="1200">
                <a:solidFill>
                  <a:schemeClr val="tx1"/>
                </a:solidFill>
                <a:latin typeface="Arial" pitchFamily="34" charset="0"/>
              </a:defRPr>
            </a:lvl2pPr>
            <a:lvl3pPr marL="1143000" indent="-228600" algn="l" eaLnBrk="0" hangingPunct="0">
              <a:spcBef>
                <a:spcPct val="30000"/>
              </a:spcBef>
              <a:defRPr sz="1200">
                <a:solidFill>
                  <a:schemeClr val="tx1"/>
                </a:solidFill>
                <a:latin typeface="Arial" pitchFamily="34" charset="0"/>
              </a:defRPr>
            </a:lvl3pPr>
            <a:lvl4pPr marL="1600200" indent="-228600" algn="l" eaLnBrk="0" hangingPunct="0">
              <a:spcBef>
                <a:spcPct val="30000"/>
              </a:spcBef>
              <a:defRPr sz="1200">
                <a:solidFill>
                  <a:schemeClr val="tx1"/>
                </a:solidFill>
                <a:latin typeface="Arial" pitchFamily="34" charset="0"/>
              </a:defRPr>
            </a:lvl4pPr>
            <a:lvl5pPr marL="2057400" indent="-228600" algn="l"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F0419B7C-C1B6-43DF-B23D-8B6046BD5597}" type="slidenum">
              <a:rPr lang="it-IT" altLang="en-US" smtClean="0"/>
              <a:pPr algn="r" eaLnBrk="1" hangingPunct="1">
                <a:spcBef>
                  <a:spcPct val="0"/>
                </a:spcBef>
              </a:pPr>
              <a:t>1</a:t>
            </a:fld>
            <a:endParaRPr lang="it-IT" altLang="en-US"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egnaposto immagine diapositiva 1"/>
          <p:cNvSpPr>
            <a:spLocks noGrp="1" noRot="1" noChangeAspect="1" noTextEdit="1"/>
          </p:cNvSpPr>
          <p:nvPr>
            <p:ph type="sldImg"/>
          </p:nvPr>
        </p:nvSpPr>
        <p:spPr>
          <a:ln/>
        </p:spPr>
      </p:sp>
      <p:sp>
        <p:nvSpPr>
          <p:cNvPr id="116739" name="Segnaposto note 2"/>
          <p:cNvSpPr>
            <a:spLocks noGrp="1"/>
          </p:cNvSpPr>
          <p:nvPr>
            <p:ph type="body" idx="1"/>
          </p:nvPr>
        </p:nvSpPr>
        <p:spPr>
          <a:noFill/>
        </p:spPr>
        <p:txBody>
          <a:bodyPr/>
          <a:lstStyle/>
          <a:p>
            <a:endParaRPr lang="it-IT" altLang="it-IT" smtClean="0"/>
          </a:p>
        </p:txBody>
      </p:sp>
      <p:sp>
        <p:nvSpPr>
          <p:cNvPr id="116740" name="Segnaposto numero diapositiva 3"/>
          <p:cNvSpPr>
            <a:spLocks noGrp="1"/>
          </p:cNvSpPr>
          <p:nvPr>
            <p:ph type="sldNum" sz="quarter" idx="5"/>
          </p:nvPr>
        </p:nvSpPr>
        <p:spPr>
          <a:noFill/>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fld id="{5A0680E9-17AA-4C17-8B22-565DB11171A3}" type="slidenum">
              <a:rPr lang="it-IT" altLang="en-US" sz="1200" smtClean="0"/>
              <a:pPr eaLnBrk="1" hangingPunct="1"/>
              <a:t>20</a:t>
            </a:fld>
            <a:endParaRPr lang="it-IT" altLang="en-US" sz="120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itchFamily="34" charset="0"/>
              </a:defRPr>
            </a:lvl1pPr>
            <a:lvl2pPr marL="742950" indent="-285750" algn="l" eaLnBrk="0" hangingPunct="0">
              <a:spcBef>
                <a:spcPct val="30000"/>
              </a:spcBef>
              <a:defRPr sz="1200">
                <a:solidFill>
                  <a:schemeClr val="tx1"/>
                </a:solidFill>
                <a:latin typeface="Arial" pitchFamily="34" charset="0"/>
              </a:defRPr>
            </a:lvl2pPr>
            <a:lvl3pPr marL="1143000" indent="-228600" algn="l" eaLnBrk="0" hangingPunct="0">
              <a:spcBef>
                <a:spcPct val="30000"/>
              </a:spcBef>
              <a:defRPr sz="1200">
                <a:solidFill>
                  <a:schemeClr val="tx1"/>
                </a:solidFill>
                <a:latin typeface="Arial" pitchFamily="34" charset="0"/>
              </a:defRPr>
            </a:lvl3pPr>
            <a:lvl4pPr marL="1600200" indent="-228600" algn="l" eaLnBrk="0" hangingPunct="0">
              <a:spcBef>
                <a:spcPct val="30000"/>
              </a:spcBef>
              <a:defRPr sz="1200">
                <a:solidFill>
                  <a:schemeClr val="tx1"/>
                </a:solidFill>
                <a:latin typeface="Arial" pitchFamily="34" charset="0"/>
              </a:defRPr>
            </a:lvl4pPr>
            <a:lvl5pPr marL="2057400" indent="-228600" algn="l"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DAF239B7-FCC2-4889-BC4F-B75705F9463D}" type="slidenum">
              <a:rPr lang="it-IT" altLang="en-US" smtClean="0"/>
              <a:pPr algn="r" eaLnBrk="1" hangingPunct="1">
                <a:spcBef>
                  <a:spcPct val="0"/>
                </a:spcBef>
              </a:pPr>
              <a:t>30</a:t>
            </a:fld>
            <a:endParaRPr lang="it-IT" altLang="en-US" smtClean="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pPr eaLnBrk="1" hangingPunct="1"/>
            <a:endParaRPr lang="it-IT"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itchFamily="34" charset="0"/>
              </a:defRPr>
            </a:lvl1pPr>
            <a:lvl2pPr marL="742950" indent="-285750" algn="l" eaLnBrk="0" hangingPunct="0">
              <a:spcBef>
                <a:spcPct val="30000"/>
              </a:spcBef>
              <a:defRPr sz="1200">
                <a:solidFill>
                  <a:schemeClr val="tx1"/>
                </a:solidFill>
                <a:latin typeface="Arial" pitchFamily="34" charset="0"/>
              </a:defRPr>
            </a:lvl2pPr>
            <a:lvl3pPr marL="1143000" indent="-228600" algn="l" eaLnBrk="0" hangingPunct="0">
              <a:spcBef>
                <a:spcPct val="30000"/>
              </a:spcBef>
              <a:defRPr sz="1200">
                <a:solidFill>
                  <a:schemeClr val="tx1"/>
                </a:solidFill>
                <a:latin typeface="Arial" pitchFamily="34" charset="0"/>
              </a:defRPr>
            </a:lvl3pPr>
            <a:lvl4pPr marL="1600200" indent="-228600" algn="l" eaLnBrk="0" hangingPunct="0">
              <a:spcBef>
                <a:spcPct val="30000"/>
              </a:spcBef>
              <a:defRPr sz="1200">
                <a:solidFill>
                  <a:schemeClr val="tx1"/>
                </a:solidFill>
                <a:latin typeface="Arial" pitchFamily="34" charset="0"/>
              </a:defRPr>
            </a:lvl4pPr>
            <a:lvl5pPr marL="2057400" indent="-228600" algn="l"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AE09E534-B03A-4C15-B894-53E7623071FD}" type="slidenum">
              <a:rPr lang="it-IT" altLang="en-US" smtClean="0"/>
              <a:pPr algn="r" eaLnBrk="1" hangingPunct="1">
                <a:spcBef>
                  <a:spcPct val="0"/>
                </a:spcBef>
              </a:pPr>
              <a:t>31</a:t>
            </a:fld>
            <a:endParaRPr lang="it-IT" altLang="en-US" smtClean="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p:spPr>
        <p:txBody>
          <a:bodyPr/>
          <a:lstStyle/>
          <a:p>
            <a:pPr eaLnBrk="1" hangingPunct="1"/>
            <a:endParaRPr lang="it-IT"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p:spPr>
        <p:txBody>
          <a:bodyPr/>
          <a:lstStyle/>
          <a:p>
            <a:r>
              <a:rPr lang="en-GB" altLang="it-IT" smtClean="0"/>
              <a:t>normality is an important issue in statistics.  This can be assessed graphically using a histogram or box-plot.  The first pair show a perfect normal distribution.  When assessing normality, we are only concerned with data that is very skewed as in the second and third pairs of graphs.  Comparing means and medians can also help as the wider apart they are the more skewed the data is.  </a:t>
            </a:r>
          </a:p>
        </p:txBody>
      </p:sp>
      <p:sp>
        <p:nvSpPr>
          <p:cNvPr id="119812" name="Slide Number Placeholder 3"/>
          <p:cNvSpPr>
            <a:spLocks noGrp="1"/>
          </p:cNvSpPr>
          <p:nvPr>
            <p:ph type="sldNum" sz="quarter" idx="5"/>
          </p:nvPr>
        </p:nvSpPr>
        <p:spPr>
          <a:noFill/>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fld id="{EB2FE751-4B11-43A5-A1C3-9AFA408716EA}" type="slidenum">
              <a:rPr lang="en-GB" altLang="it-IT" sz="1200" smtClean="0"/>
              <a:pPr eaLnBrk="1" hangingPunct="1"/>
              <a:t>36</a:t>
            </a:fld>
            <a:endParaRPr lang="en-GB" altLang="it-IT" sz="120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pPr>
              <a:defRPr/>
            </a:pPr>
            <a:fld id="{F752E591-1591-456E-A27F-A7E3F37752E8}" type="slidenum">
              <a:rPr lang="it-IT" altLang="en-US" smtClean="0"/>
              <a:pPr>
                <a:defRPr/>
              </a:pPr>
              <a:t>48</a:t>
            </a:fld>
            <a:endParaRPr lang="it-IT" altLang="en-US"/>
          </a:p>
        </p:txBody>
      </p:sp>
    </p:spTree>
    <p:extLst>
      <p:ext uri="{BB962C8B-B14F-4D97-AF65-F5344CB8AC3E}">
        <p14:creationId xmlns:p14="http://schemas.microsoft.com/office/powerpoint/2010/main" val="619499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pPr>
              <a:defRPr/>
            </a:pPr>
            <a:fld id="{F752E591-1591-456E-A27F-A7E3F37752E8}" type="slidenum">
              <a:rPr lang="it-IT" altLang="en-US" smtClean="0"/>
              <a:pPr>
                <a:defRPr/>
              </a:pPr>
              <a:t>57</a:t>
            </a:fld>
            <a:endParaRPr lang="it-IT" altLang="en-US"/>
          </a:p>
        </p:txBody>
      </p:sp>
    </p:spTree>
    <p:extLst>
      <p:ext uri="{BB962C8B-B14F-4D97-AF65-F5344CB8AC3E}">
        <p14:creationId xmlns:p14="http://schemas.microsoft.com/office/powerpoint/2010/main" val="754237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itchFamily="34" charset="0"/>
              </a:defRPr>
            </a:lvl1pPr>
            <a:lvl2pPr marL="742950" indent="-285750" algn="l" eaLnBrk="0" hangingPunct="0">
              <a:spcBef>
                <a:spcPct val="30000"/>
              </a:spcBef>
              <a:defRPr sz="1200">
                <a:solidFill>
                  <a:schemeClr val="tx1"/>
                </a:solidFill>
                <a:latin typeface="Arial" pitchFamily="34" charset="0"/>
              </a:defRPr>
            </a:lvl2pPr>
            <a:lvl3pPr marL="1143000" indent="-228600" algn="l" eaLnBrk="0" hangingPunct="0">
              <a:spcBef>
                <a:spcPct val="30000"/>
              </a:spcBef>
              <a:defRPr sz="1200">
                <a:solidFill>
                  <a:schemeClr val="tx1"/>
                </a:solidFill>
                <a:latin typeface="Arial" pitchFamily="34" charset="0"/>
              </a:defRPr>
            </a:lvl3pPr>
            <a:lvl4pPr marL="1600200" indent="-228600" algn="l" eaLnBrk="0" hangingPunct="0">
              <a:spcBef>
                <a:spcPct val="30000"/>
              </a:spcBef>
              <a:defRPr sz="1200">
                <a:solidFill>
                  <a:schemeClr val="tx1"/>
                </a:solidFill>
                <a:latin typeface="Arial" pitchFamily="34" charset="0"/>
              </a:defRPr>
            </a:lvl4pPr>
            <a:lvl5pPr marL="2057400" indent="-228600" algn="l"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BEADA70F-9564-43E0-83B6-1F5D2E4FD16B}" type="slidenum">
              <a:rPr lang="it-IT" altLang="en-US" smtClean="0"/>
              <a:pPr algn="r" eaLnBrk="1" hangingPunct="1">
                <a:spcBef>
                  <a:spcPct val="0"/>
                </a:spcBef>
              </a:pPr>
              <a:t>78</a:t>
            </a:fld>
            <a:endParaRPr lang="it-IT" altLang="en-US" smtClean="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endParaRPr lang="it-IT"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itchFamily="34" charset="0"/>
              </a:defRPr>
            </a:lvl1pPr>
            <a:lvl2pPr marL="742950" indent="-285750" algn="l" eaLnBrk="0" hangingPunct="0">
              <a:spcBef>
                <a:spcPct val="30000"/>
              </a:spcBef>
              <a:defRPr sz="1200">
                <a:solidFill>
                  <a:schemeClr val="tx1"/>
                </a:solidFill>
                <a:latin typeface="Arial" pitchFamily="34" charset="0"/>
              </a:defRPr>
            </a:lvl2pPr>
            <a:lvl3pPr marL="1143000" indent="-228600" algn="l" eaLnBrk="0" hangingPunct="0">
              <a:spcBef>
                <a:spcPct val="30000"/>
              </a:spcBef>
              <a:defRPr sz="1200">
                <a:solidFill>
                  <a:schemeClr val="tx1"/>
                </a:solidFill>
                <a:latin typeface="Arial" pitchFamily="34" charset="0"/>
              </a:defRPr>
            </a:lvl3pPr>
            <a:lvl4pPr marL="1600200" indent="-228600" algn="l" eaLnBrk="0" hangingPunct="0">
              <a:spcBef>
                <a:spcPct val="30000"/>
              </a:spcBef>
              <a:defRPr sz="1200">
                <a:solidFill>
                  <a:schemeClr val="tx1"/>
                </a:solidFill>
                <a:latin typeface="Arial" pitchFamily="34" charset="0"/>
              </a:defRPr>
            </a:lvl4pPr>
            <a:lvl5pPr marL="2057400" indent="-228600" algn="l"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527FF92D-CAA1-42D0-88CA-1CBCF321BC26}" type="slidenum">
              <a:rPr lang="it-IT" altLang="en-US" smtClean="0"/>
              <a:pPr algn="r" eaLnBrk="1" hangingPunct="1">
                <a:spcBef>
                  <a:spcPct val="0"/>
                </a:spcBef>
              </a:pPr>
              <a:t>85</a:t>
            </a:fld>
            <a:endParaRPr lang="it-IT" altLang="en-US" smtClean="0"/>
          </a:p>
        </p:txBody>
      </p:sp>
      <p:sp>
        <p:nvSpPr>
          <p:cNvPr id="121859" name="Rectangle 2"/>
          <p:cNvSpPr>
            <a:spLocks noGrp="1" noRot="1" noChangeAspect="1" noChangeArrowheads="1" noTextEdit="1"/>
          </p:cNvSpPr>
          <p:nvPr>
            <p:ph type="sldImg"/>
          </p:nvPr>
        </p:nvSpPr>
        <p:spPr>
          <a:xfrm>
            <a:off x="1144588" y="685800"/>
            <a:ext cx="4572000" cy="3429000"/>
          </a:xfrm>
          <a:ln/>
        </p:spPr>
      </p:sp>
      <p:sp>
        <p:nvSpPr>
          <p:cNvPr id="121860" name="Rectangle 3"/>
          <p:cNvSpPr>
            <a:spLocks noGrp="1" noChangeArrowheads="1"/>
          </p:cNvSpPr>
          <p:nvPr>
            <p:ph type="body" idx="1"/>
          </p:nvPr>
        </p:nvSpPr>
        <p:spPr>
          <a:xfrm>
            <a:off x="914400" y="4343400"/>
            <a:ext cx="5029200" cy="4114800"/>
          </a:xfrm>
          <a:noFill/>
        </p:spPr>
        <p:txBody>
          <a:bodyPr lIns="86478" tIns="43239" rIns="86478" bIns="43239"/>
          <a:lstStyle/>
          <a:p>
            <a:pPr eaLnBrk="1" hangingPunct="1"/>
            <a:endParaRPr lang="en-US"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itchFamily="34" charset="0"/>
              </a:defRPr>
            </a:lvl1pPr>
            <a:lvl2pPr marL="742950" indent="-285750" algn="l" eaLnBrk="0" hangingPunct="0">
              <a:spcBef>
                <a:spcPct val="30000"/>
              </a:spcBef>
              <a:defRPr sz="1200">
                <a:solidFill>
                  <a:schemeClr val="tx1"/>
                </a:solidFill>
                <a:latin typeface="Arial" pitchFamily="34" charset="0"/>
              </a:defRPr>
            </a:lvl2pPr>
            <a:lvl3pPr marL="1143000" indent="-228600" algn="l" eaLnBrk="0" hangingPunct="0">
              <a:spcBef>
                <a:spcPct val="30000"/>
              </a:spcBef>
              <a:defRPr sz="1200">
                <a:solidFill>
                  <a:schemeClr val="tx1"/>
                </a:solidFill>
                <a:latin typeface="Arial" pitchFamily="34" charset="0"/>
              </a:defRPr>
            </a:lvl3pPr>
            <a:lvl4pPr marL="1600200" indent="-228600" algn="l" eaLnBrk="0" hangingPunct="0">
              <a:spcBef>
                <a:spcPct val="30000"/>
              </a:spcBef>
              <a:defRPr sz="1200">
                <a:solidFill>
                  <a:schemeClr val="tx1"/>
                </a:solidFill>
                <a:latin typeface="Arial" pitchFamily="34" charset="0"/>
              </a:defRPr>
            </a:lvl4pPr>
            <a:lvl5pPr marL="2057400" indent="-228600" algn="l"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90A24F9D-6136-4D10-9B52-6DCC3738FC05}" type="slidenum">
              <a:rPr lang="it-IT" altLang="en-US" smtClean="0"/>
              <a:pPr algn="r" eaLnBrk="1" hangingPunct="1">
                <a:spcBef>
                  <a:spcPct val="0"/>
                </a:spcBef>
              </a:pPr>
              <a:t>86</a:t>
            </a:fld>
            <a:endParaRPr lang="it-IT" altLang="en-US" smtClean="0"/>
          </a:p>
        </p:txBody>
      </p:sp>
      <p:sp>
        <p:nvSpPr>
          <p:cNvPr id="122883" name="Rectangle 2"/>
          <p:cNvSpPr>
            <a:spLocks noGrp="1" noRot="1" noChangeAspect="1" noChangeArrowheads="1" noTextEdit="1"/>
          </p:cNvSpPr>
          <p:nvPr>
            <p:ph type="sldImg"/>
          </p:nvPr>
        </p:nvSpPr>
        <p:spPr>
          <a:xfrm>
            <a:off x="1144588" y="685800"/>
            <a:ext cx="4572000" cy="3429000"/>
          </a:xfrm>
          <a:ln/>
        </p:spPr>
      </p:sp>
      <p:sp>
        <p:nvSpPr>
          <p:cNvPr id="122884" name="Rectangle 3"/>
          <p:cNvSpPr>
            <a:spLocks noGrp="1" noChangeArrowheads="1"/>
          </p:cNvSpPr>
          <p:nvPr>
            <p:ph type="body" idx="1"/>
          </p:nvPr>
        </p:nvSpPr>
        <p:spPr>
          <a:xfrm>
            <a:off x="914400" y="4343400"/>
            <a:ext cx="5029200" cy="4114800"/>
          </a:xfrm>
          <a:noFill/>
        </p:spPr>
        <p:txBody>
          <a:bodyPr lIns="86478" tIns="43239" rIns="86478" bIns="43239"/>
          <a:lstStyle/>
          <a:p>
            <a:pPr eaLnBrk="1" hangingPunct="1"/>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algn="l" eaLnBrk="0" hangingPunct="0">
              <a:spcBef>
                <a:spcPct val="30000"/>
              </a:spcBef>
              <a:defRPr sz="1100">
                <a:solidFill>
                  <a:schemeClr val="tx1"/>
                </a:solidFill>
                <a:latin typeface="Arial" pitchFamily="34" charset="0"/>
              </a:defRPr>
            </a:lvl1pPr>
            <a:lvl2pPr marL="709264" indent="-272568" algn="l" eaLnBrk="0" hangingPunct="0">
              <a:spcBef>
                <a:spcPct val="30000"/>
              </a:spcBef>
              <a:defRPr sz="1100">
                <a:solidFill>
                  <a:schemeClr val="tx1"/>
                </a:solidFill>
                <a:latin typeface="Arial" pitchFamily="34" charset="0"/>
              </a:defRPr>
            </a:lvl2pPr>
            <a:lvl3pPr marL="1093204" indent="-218348" algn="l" eaLnBrk="0" hangingPunct="0">
              <a:spcBef>
                <a:spcPct val="30000"/>
              </a:spcBef>
              <a:defRPr sz="1100">
                <a:solidFill>
                  <a:schemeClr val="tx1"/>
                </a:solidFill>
                <a:latin typeface="Arial" pitchFamily="34" charset="0"/>
              </a:defRPr>
            </a:lvl3pPr>
            <a:lvl4pPr marL="1529900" indent="-218348" algn="l" eaLnBrk="0" hangingPunct="0">
              <a:spcBef>
                <a:spcPct val="30000"/>
              </a:spcBef>
              <a:defRPr sz="1100">
                <a:solidFill>
                  <a:schemeClr val="tx1"/>
                </a:solidFill>
                <a:latin typeface="Arial" pitchFamily="34" charset="0"/>
              </a:defRPr>
            </a:lvl4pPr>
            <a:lvl5pPr marL="1968061" indent="-218348" algn="l" eaLnBrk="0" hangingPunct="0">
              <a:spcBef>
                <a:spcPct val="30000"/>
              </a:spcBef>
              <a:defRPr sz="1100">
                <a:solidFill>
                  <a:schemeClr val="tx1"/>
                </a:solidFill>
                <a:latin typeface="Arial" pitchFamily="34" charset="0"/>
              </a:defRPr>
            </a:lvl5pPr>
            <a:lvl6pPr marL="2390103" indent="-218348" eaLnBrk="0" fontAlgn="base" hangingPunct="0">
              <a:spcBef>
                <a:spcPct val="30000"/>
              </a:spcBef>
              <a:spcAft>
                <a:spcPct val="0"/>
              </a:spcAft>
              <a:defRPr sz="1100">
                <a:solidFill>
                  <a:schemeClr val="tx1"/>
                </a:solidFill>
                <a:latin typeface="Arial" pitchFamily="34" charset="0"/>
              </a:defRPr>
            </a:lvl6pPr>
            <a:lvl7pPr marL="2812144" indent="-218348" eaLnBrk="0" fontAlgn="base" hangingPunct="0">
              <a:spcBef>
                <a:spcPct val="30000"/>
              </a:spcBef>
              <a:spcAft>
                <a:spcPct val="0"/>
              </a:spcAft>
              <a:defRPr sz="1100">
                <a:solidFill>
                  <a:schemeClr val="tx1"/>
                </a:solidFill>
                <a:latin typeface="Arial" pitchFamily="34" charset="0"/>
              </a:defRPr>
            </a:lvl7pPr>
            <a:lvl8pPr marL="3234185" indent="-218348" eaLnBrk="0" fontAlgn="base" hangingPunct="0">
              <a:spcBef>
                <a:spcPct val="30000"/>
              </a:spcBef>
              <a:spcAft>
                <a:spcPct val="0"/>
              </a:spcAft>
              <a:defRPr sz="1100">
                <a:solidFill>
                  <a:schemeClr val="tx1"/>
                </a:solidFill>
                <a:latin typeface="Arial" pitchFamily="34" charset="0"/>
              </a:defRPr>
            </a:lvl8pPr>
            <a:lvl9pPr marL="3656226" indent="-218348" eaLnBrk="0" fontAlgn="base" hangingPunct="0">
              <a:spcBef>
                <a:spcPct val="30000"/>
              </a:spcBef>
              <a:spcAft>
                <a:spcPct val="0"/>
              </a:spcAft>
              <a:defRPr sz="1100">
                <a:solidFill>
                  <a:schemeClr val="tx1"/>
                </a:solidFill>
                <a:latin typeface="Arial" pitchFamily="34" charset="0"/>
              </a:defRPr>
            </a:lvl9pPr>
          </a:lstStyle>
          <a:p>
            <a:pPr algn="r" eaLnBrk="1" hangingPunct="1">
              <a:spcBef>
                <a:spcPct val="0"/>
              </a:spcBef>
            </a:pPr>
            <a:fld id="{D6B8CB84-DE65-407A-91F9-A94171225A4A}" type="slidenum">
              <a:rPr lang="it-IT" altLang="en-US" smtClean="0"/>
              <a:pPr algn="r" eaLnBrk="1" hangingPunct="1">
                <a:spcBef>
                  <a:spcPct val="0"/>
                </a:spcBef>
              </a:pPr>
              <a:t>88</a:t>
            </a:fld>
            <a:endParaRPr lang="it-IT" altLang="en-US" smtClean="0"/>
          </a:p>
        </p:txBody>
      </p:sp>
      <p:sp>
        <p:nvSpPr>
          <p:cNvPr id="115715" name="Rectangle 2"/>
          <p:cNvSpPr>
            <a:spLocks noGrp="1" noRot="1" noChangeAspect="1" noChangeArrowheads="1" noTextEdit="1"/>
          </p:cNvSpPr>
          <p:nvPr>
            <p:ph type="sldImg"/>
          </p:nvPr>
        </p:nvSpPr>
        <p:spPr>
          <a:xfrm>
            <a:off x="1144588" y="685800"/>
            <a:ext cx="4572000" cy="3429000"/>
          </a:xfrm>
          <a:ln/>
        </p:spPr>
      </p:sp>
      <p:sp>
        <p:nvSpPr>
          <p:cNvPr id="115716" name="Rectangle 3"/>
          <p:cNvSpPr>
            <a:spLocks noGrp="1" noChangeArrowheads="1"/>
          </p:cNvSpPr>
          <p:nvPr>
            <p:ph type="body" idx="1"/>
          </p:nvPr>
        </p:nvSpPr>
        <p:spPr>
          <a:xfrm>
            <a:off x="913991" y="4342939"/>
            <a:ext cx="5030018" cy="4114587"/>
          </a:xfrm>
          <a:noFill/>
        </p:spPr>
        <p:txBody>
          <a:bodyPr lIns="82725" tIns="41363" rIns="82725" bIns="41363"/>
          <a:lstStyle/>
          <a:p>
            <a:pPr eaLnBrk="1" hangingPunct="1"/>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itchFamily="34" charset="0"/>
              </a:defRPr>
            </a:lvl1pPr>
            <a:lvl2pPr marL="742950" indent="-285750" algn="l" eaLnBrk="0" hangingPunct="0">
              <a:spcBef>
                <a:spcPct val="30000"/>
              </a:spcBef>
              <a:defRPr sz="1200">
                <a:solidFill>
                  <a:schemeClr val="tx1"/>
                </a:solidFill>
                <a:latin typeface="Arial" pitchFamily="34" charset="0"/>
              </a:defRPr>
            </a:lvl2pPr>
            <a:lvl3pPr marL="1143000" indent="-228600" algn="l" eaLnBrk="0" hangingPunct="0">
              <a:spcBef>
                <a:spcPct val="30000"/>
              </a:spcBef>
              <a:defRPr sz="1200">
                <a:solidFill>
                  <a:schemeClr val="tx1"/>
                </a:solidFill>
                <a:latin typeface="Arial" pitchFamily="34" charset="0"/>
              </a:defRPr>
            </a:lvl3pPr>
            <a:lvl4pPr marL="1600200" indent="-228600" algn="l" eaLnBrk="0" hangingPunct="0">
              <a:spcBef>
                <a:spcPct val="30000"/>
              </a:spcBef>
              <a:defRPr sz="1200">
                <a:solidFill>
                  <a:schemeClr val="tx1"/>
                </a:solidFill>
                <a:latin typeface="Arial" pitchFamily="34" charset="0"/>
              </a:defRPr>
            </a:lvl4pPr>
            <a:lvl5pPr marL="2057400" indent="-228600" algn="l"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58381065-F930-4214-8552-76346063D580}" type="slidenum">
              <a:rPr lang="it-IT" altLang="en-US" smtClean="0"/>
              <a:pPr algn="r" eaLnBrk="1" hangingPunct="1">
                <a:spcBef>
                  <a:spcPct val="0"/>
                </a:spcBef>
              </a:pPr>
              <a:t>3</a:t>
            </a:fld>
            <a:endParaRPr lang="it-IT" altLang="en-US"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itchFamily="34" charset="0"/>
              </a:defRPr>
            </a:lvl1pPr>
            <a:lvl2pPr marL="742950" indent="-285750" algn="l" eaLnBrk="0" hangingPunct="0">
              <a:spcBef>
                <a:spcPct val="30000"/>
              </a:spcBef>
              <a:defRPr sz="1200">
                <a:solidFill>
                  <a:schemeClr val="tx1"/>
                </a:solidFill>
                <a:latin typeface="Arial" pitchFamily="34" charset="0"/>
              </a:defRPr>
            </a:lvl2pPr>
            <a:lvl3pPr marL="1143000" indent="-228600" algn="l" eaLnBrk="0" hangingPunct="0">
              <a:spcBef>
                <a:spcPct val="30000"/>
              </a:spcBef>
              <a:defRPr sz="1200">
                <a:solidFill>
                  <a:schemeClr val="tx1"/>
                </a:solidFill>
                <a:latin typeface="Arial" pitchFamily="34" charset="0"/>
              </a:defRPr>
            </a:lvl3pPr>
            <a:lvl4pPr marL="1600200" indent="-228600" algn="l" eaLnBrk="0" hangingPunct="0">
              <a:spcBef>
                <a:spcPct val="30000"/>
              </a:spcBef>
              <a:defRPr sz="1200">
                <a:solidFill>
                  <a:schemeClr val="tx1"/>
                </a:solidFill>
                <a:latin typeface="Arial" pitchFamily="34" charset="0"/>
              </a:defRPr>
            </a:lvl4pPr>
            <a:lvl5pPr marL="2057400" indent="-228600" algn="l"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7A235F1D-C5B3-4E26-805D-CA7826E8284C}" type="slidenum">
              <a:rPr lang="it-IT" altLang="en-US" smtClean="0"/>
              <a:pPr algn="r" eaLnBrk="1" hangingPunct="1">
                <a:spcBef>
                  <a:spcPct val="0"/>
                </a:spcBef>
              </a:pPr>
              <a:t>125</a:t>
            </a:fld>
            <a:endParaRPr lang="it-IT" altLang="en-US" smtClean="0"/>
          </a:p>
        </p:txBody>
      </p:sp>
      <p:sp>
        <p:nvSpPr>
          <p:cNvPr id="123907" name="Rectangle 2"/>
          <p:cNvSpPr>
            <a:spLocks noGrp="1" noRot="1" noChangeAspect="1" noChangeArrowheads="1" noTextEdit="1"/>
          </p:cNvSpPr>
          <p:nvPr>
            <p:ph type="sldImg"/>
          </p:nvPr>
        </p:nvSpPr>
        <p:spPr>
          <a:xfrm>
            <a:off x="1144588" y="685800"/>
            <a:ext cx="4572000" cy="3429000"/>
          </a:xfrm>
          <a:ln/>
        </p:spPr>
      </p:sp>
      <p:sp>
        <p:nvSpPr>
          <p:cNvPr id="123908" name="Rectangle 3"/>
          <p:cNvSpPr>
            <a:spLocks noGrp="1" noChangeArrowheads="1"/>
          </p:cNvSpPr>
          <p:nvPr>
            <p:ph type="body" idx="1"/>
          </p:nvPr>
        </p:nvSpPr>
        <p:spPr>
          <a:noFill/>
        </p:spPr>
        <p:txBody>
          <a:bodyPr/>
          <a:lstStyle/>
          <a:p>
            <a:pPr eaLnBrk="1" hangingPunct="1"/>
            <a:endParaRPr lang="it-IT"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itchFamily="34" charset="0"/>
              </a:defRPr>
            </a:lvl1pPr>
            <a:lvl2pPr marL="742950" indent="-285750" algn="l" eaLnBrk="0" hangingPunct="0">
              <a:spcBef>
                <a:spcPct val="30000"/>
              </a:spcBef>
              <a:defRPr sz="1200">
                <a:solidFill>
                  <a:schemeClr val="tx1"/>
                </a:solidFill>
                <a:latin typeface="Arial" pitchFamily="34" charset="0"/>
              </a:defRPr>
            </a:lvl2pPr>
            <a:lvl3pPr marL="1143000" indent="-228600" algn="l" eaLnBrk="0" hangingPunct="0">
              <a:spcBef>
                <a:spcPct val="30000"/>
              </a:spcBef>
              <a:defRPr sz="1200">
                <a:solidFill>
                  <a:schemeClr val="tx1"/>
                </a:solidFill>
                <a:latin typeface="Arial" pitchFamily="34" charset="0"/>
              </a:defRPr>
            </a:lvl3pPr>
            <a:lvl4pPr marL="1600200" indent="-228600" algn="l" eaLnBrk="0" hangingPunct="0">
              <a:spcBef>
                <a:spcPct val="30000"/>
              </a:spcBef>
              <a:defRPr sz="1200">
                <a:solidFill>
                  <a:schemeClr val="tx1"/>
                </a:solidFill>
                <a:latin typeface="Arial" pitchFamily="34" charset="0"/>
              </a:defRPr>
            </a:lvl4pPr>
            <a:lvl5pPr marL="2057400" indent="-228600" algn="l"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FC9B4226-4B15-4375-8602-66166A8A5AD4}" type="slidenum">
              <a:rPr lang="it-IT" altLang="en-US" smtClean="0"/>
              <a:pPr algn="r" eaLnBrk="1" hangingPunct="1">
                <a:spcBef>
                  <a:spcPct val="0"/>
                </a:spcBef>
              </a:pPr>
              <a:t>4</a:t>
            </a:fld>
            <a:endParaRPr lang="it-IT" altLang="en-US" smtClean="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itchFamily="34" charset="0"/>
              </a:defRPr>
            </a:lvl1pPr>
            <a:lvl2pPr marL="742950" indent="-285750" algn="l" eaLnBrk="0" hangingPunct="0">
              <a:spcBef>
                <a:spcPct val="30000"/>
              </a:spcBef>
              <a:defRPr sz="1200">
                <a:solidFill>
                  <a:schemeClr val="tx1"/>
                </a:solidFill>
                <a:latin typeface="Arial" pitchFamily="34" charset="0"/>
              </a:defRPr>
            </a:lvl2pPr>
            <a:lvl3pPr marL="1143000" indent="-228600" algn="l" eaLnBrk="0" hangingPunct="0">
              <a:spcBef>
                <a:spcPct val="30000"/>
              </a:spcBef>
              <a:defRPr sz="1200">
                <a:solidFill>
                  <a:schemeClr val="tx1"/>
                </a:solidFill>
                <a:latin typeface="Arial" pitchFamily="34" charset="0"/>
              </a:defRPr>
            </a:lvl3pPr>
            <a:lvl4pPr marL="1600200" indent="-228600" algn="l" eaLnBrk="0" hangingPunct="0">
              <a:spcBef>
                <a:spcPct val="30000"/>
              </a:spcBef>
              <a:defRPr sz="1200">
                <a:solidFill>
                  <a:schemeClr val="tx1"/>
                </a:solidFill>
                <a:latin typeface="Arial" pitchFamily="34" charset="0"/>
              </a:defRPr>
            </a:lvl4pPr>
            <a:lvl5pPr marL="2057400" indent="-228600" algn="l"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1929D4F7-1B65-47FC-8176-AEB28EBB177B}" type="slidenum">
              <a:rPr lang="it-IT" altLang="en-US" smtClean="0"/>
              <a:pPr algn="r" eaLnBrk="1" hangingPunct="1">
                <a:spcBef>
                  <a:spcPct val="0"/>
                </a:spcBef>
              </a:pPr>
              <a:t>7</a:t>
            </a:fld>
            <a:endParaRPr lang="it-IT" altLang="en-US"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it-IT"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Inferential</a:t>
            </a:r>
            <a:r>
              <a:rPr lang="en-GB" baseline="0" dirty="0" smtClean="0"/>
              <a:t> statistics centres around using a sample of subjects to represent a population.  A population is the group of interest.  A random selection from this population is called a sample.  Statistics such as the mean and standard deviation are calculated using the sample data and used to estimate the population parameters.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a:t>
            </a:fld>
            <a:endParaRPr lang="en-GB"/>
          </a:p>
        </p:txBody>
      </p:sp>
    </p:spTree>
    <p:extLst>
      <p:ext uri="{BB962C8B-B14F-4D97-AF65-F5344CB8AC3E}">
        <p14:creationId xmlns:p14="http://schemas.microsoft.com/office/powerpoint/2010/main" val="1604407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egnaposto immagine diapositiva 1"/>
          <p:cNvSpPr>
            <a:spLocks noGrp="1" noRot="1" noChangeAspect="1" noTextEdit="1"/>
          </p:cNvSpPr>
          <p:nvPr>
            <p:ph type="sldImg"/>
          </p:nvPr>
        </p:nvSpPr>
        <p:spPr>
          <a:ln/>
        </p:spPr>
      </p:sp>
      <p:sp>
        <p:nvSpPr>
          <p:cNvPr id="112643" name="Segnaposto note 2"/>
          <p:cNvSpPr>
            <a:spLocks noGrp="1"/>
          </p:cNvSpPr>
          <p:nvPr>
            <p:ph type="body" idx="1"/>
          </p:nvPr>
        </p:nvSpPr>
        <p:spPr>
          <a:noFill/>
        </p:spPr>
        <p:txBody>
          <a:bodyPr/>
          <a:lstStyle/>
          <a:p>
            <a:endParaRPr lang="it-IT" altLang="it-IT" smtClean="0"/>
          </a:p>
        </p:txBody>
      </p:sp>
      <p:sp>
        <p:nvSpPr>
          <p:cNvPr id="112644" name="Segnaposto numero diapositiva 3"/>
          <p:cNvSpPr>
            <a:spLocks noGrp="1"/>
          </p:cNvSpPr>
          <p:nvPr>
            <p:ph type="sldNum" sz="quarter" idx="5"/>
          </p:nvPr>
        </p:nvSpPr>
        <p:spPr>
          <a:noFill/>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fld id="{5D1849B4-5D41-461F-B04D-6308955BD50C}" type="slidenum">
              <a:rPr lang="it-IT" altLang="en-US" sz="1200" smtClean="0"/>
              <a:pPr eaLnBrk="1" hangingPunct="1"/>
              <a:t>10</a:t>
            </a:fld>
            <a:endParaRPr lang="it-IT" altLang="en-US" sz="120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algn="l" eaLnBrk="0" hangingPunct="0">
              <a:spcBef>
                <a:spcPct val="30000"/>
              </a:spcBef>
              <a:defRPr sz="1200">
                <a:solidFill>
                  <a:schemeClr val="tx1"/>
                </a:solidFill>
                <a:latin typeface="Arial" pitchFamily="34" charset="0"/>
              </a:defRPr>
            </a:lvl1pPr>
            <a:lvl2pPr marL="742950" indent="-285750" algn="l" eaLnBrk="0" hangingPunct="0">
              <a:spcBef>
                <a:spcPct val="30000"/>
              </a:spcBef>
              <a:defRPr sz="1200">
                <a:solidFill>
                  <a:schemeClr val="tx1"/>
                </a:solidFill>
                <a:latin typeface="Arial" pitchFamily="34" charset="0"/>
              </a:defRPr>
            </a:lvl2pPr>
            <a:lvl3pPr marL="1143000" indent="-228600" algn="l" eaLnBrk="0" hangingPunct="0">
              <a:spcBef>
                <a:spcPct val="30000"/>
              </a:spcBef>
              <a:defRPr sz="1200">
                <a:solidFill>
                  <a:schemeClr val="tx1"/>
                </a:solidFill>
                <a:latin typeface="Arial" pitchFamily="34" charset="0"/>
              </a:defRPr>
            </a:lvl3pPr>
            <a:lvl4pPr marL="1600200" indent="-228600" algn="l" eaLnBrk="0" hangingPunct="0">
              <a:spcBef>
                <a:spcPct val="30000"/>
              </a:spcBef>
              <a:defRPr sz="1200">
                <a:solidFill>
                  <a:schemeClr val="tx1"/>
                </a:solidFill>
                <a:latin typeface="Arial" pitchFamily="34" charset="0"/>
              </a:defRPr>
            </a:lvl4pPr>
            <a:lvl5pPr marL="2057400" indent="-228600" algn="l"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7CA5FB7D-1FA9-4274-B2BD-87A086F9CE86}" type="slidenum">
              <a:rPr lang="it-IT" altLang="en-US" smtClean="0"/>
              <a:pPr algn="r" eaLnBrk="1" hangingPunct="1">
                <a:spcBef>
                  <a:spcPct val="0"/>
                </a:spcBef>
              </a:pPr>
              <a:t>11</a:t>
            </a:fld>
            <a:endParaRPr lang="it-IT" altLang="en-US" smtClean="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pPr eaLnBrk="1" hangingPunct="1"/>
            <a:endParaRPr lang="it-IT"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answers.  Point out that binary variables are a special case of nominal variables.</a:t>
            </a:r>
          </a:p>
          <a:p>
            <a:r>
              <a:rPr lang="en-GB" baseline="0" dirty="0" smtClean="0"/>
              <a:t>Ordinal variables are the one students get most confused about.  Make it clear that although we usually number categorical variables in SPSS, this does not make them scale.  The numbers are just labels.  People come 1</a:t>
            </a:r>
            <a:r>
              <a:rPr lang="en-GB" baseline="30000" dirty="0" smtClean="0"/>
              <a:t>st</a:t>
            </a:r>
            <a:r>
              <a:rPr lang="en-GB" baseline="0" dirty="0" smtClean="0"/>
              <a:t>, 2</a:t>
            </a:r>
            <a:r>
              <a:rPr lang="en-GB" baseline="30000" dirty="0" smtClean="0"/>
              <a:t>nd</a:t>
            </a:r>
            <a:r>
              <a:rPr lang="en-GB" baseline="0" dirty="0" smtClean="0"/>
              <a:t>, 3</a:t>
            </a:r>
            <a:r>
              <a:rPr lang="en-GB" baseline="30000" dirty="0" smtClean="0"/>
              <a:t>rd</a:t>
            </a:r>
            <a:r>
              <a:rPr lang="en-GB" baseline="0" dirty="0" smtClean="0"/>
              <a:t> </a:t>
            </a:r>
            <a:r>
              <a:rPr lang="en-GB" baseline="0" dirty="0" err="1" smtClean="0"/>
              <a:t>etc</a:t>
            </a:r>
            <a:r>
              <a:rPr lang="en-GB" baseline="0" dirty="0" smtClean="0"/>
              <a:t> in a race but the distance between 1</a:t>
            </a:r>
            <a:r>
              <a:rPr lang="en-GB" baseline="30000" dirty="0" smtClean="0"/>
              <a:t>st</a:t>
            </a:r>
            <a:r>
              <a:rPr lang="en-GB" baseline="0" dirty="0" smtClean="0"/>
              <a:t> and 2</a:t>
            </a:r>
            <a:r>
              <a:rPr lang="en-GB" baseline="30000" dirty="0" smtClean="0"/>
              <a:t>nd</a:t>
            </a:r>
            <a:r>
              <a:rPr lang="en-GB" baseline="0" dirty="0" smtClean="0"/>
              <a:t> may not be the same as the distance between 2</a:t>
            </a:r>
            <a:r>
              <a:rPr lang="en-GB" baseline="30000" dirty="0" smtClean="0"/>
              <a:t>nd</a:t>
            </a:r>
            <a:r>
              <a:rPr lang="en-GB" baseline="0" dirty="0" smtClean="0"/>
              <a:t> and 3</a:t>
            </a:r>
            <a:r>
              <a:rPr lang="en-GB" baseline="30000" dirty="0" smtClean="0"/>
              <a:t>rd</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13</a:t>
            </a:fld>
            <a:endParaRPr lang="en-GB"/>
          </a:p>
        </p:txBody>
      </p:sp>
    </p:spTree>
    <p:extLst>
      <p:ext uri="{BB962C8B-B14F-4D97-AF65-F5344CB8AC3E}">
        <p14:creationId xmlns:p14="http://schemas.microsoft.com/office/powerpoint/2010/main" val="1085918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p:spPr>
        <p:txBody>
          <a:bodyPr/>
          <a:lstStyle/>
          <a:p>
            <a:endParaRPr lang="en-GB" altLang="it-IT" smtClean="0"/>
          </a:p>
        </p:txBody>
      </p:sp>
      <p:sp>
        <p:nvSpPr>
          <p:cNvPr id="114692" name="Slide Number Placeholder 3"/>
          <p:cNvSpPr>
            <a:spLocks noGrp="1"/>
          </p:cNvSpPr>
          <p:nvPr>
            <p:ph type="sldNum" sz="quarter" idx="5"/>
          </p:nvPr>
        </p:nvSpPr>
        <p:spPr>
          <a:noFill/>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fld id="{C54470B9-61BC-468C-A865-64DE1A82757B}" type="slidenum">
              <a:rPr lang="en-GB" altLang="it-IT" sz="1200" smtClean="0"/>
              <a:pPr eaLnBrk="1" hangingPunct="1"/>
              <a:t>14</a:t>
            </a:fld>
            <a:endParaRPr lang="en-GB" altLang="it-IT" sz="120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smtClean="0"/>
              <a:t>Fare clic per modificare lo stile del titolo</a:t>
            </a:r>
            <a:endParaRPr lang="en-US"/>
          </a:p>
        </p:txBody>
      </p:sp>
      <p:sp>
        <p:nvSpPr>
          <p:cNvPr id="3" name="Sottotito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smtClean="0"/>
              <a:t>Fare clic per modificare lo stile del sottotitolo dello schema</a:t>
            </a:r>
            <a:endParaRPr lang="en-US"/>
          </a:p>
        </p:txBody>
      </p:sp>
    </p:spTree>
    <p:extLst>
      <p:ext uri="{BB962C8B-B14F-4D97-AF65-F5344CB8AC3E}">
        <p14:creationId xmlns:p14="http://schemas.microsoft.com/office/powerpoint/2010/main" val="8570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Tree>
    <p:extLst>
      <p:ext uri="{BB962C8B-B14F-4D97-AF65-F5344CB8AC3E}">
        <p14:creationId xmlns:p14="http://schemas.microsoft.com/office/powerpoint/2010/main" val="2128959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786563" y="-26988"/>
            <a:ext cx="2249487" cy="6769101"/>
          </a:xfrm>
        </p:spPr>
        <p:txBody>
          <a:bodyPr vert="eaVert"/>
          <a:lstStyle/>
          <a:p>
            <a:r>
              <a:rPr lang="it-IT" smtClean="0"/>
              <a:t>Fare clic per modificare lo stile del titolo</a:t>
            </a:r>
            <a:endParaRPr lang="en-US"/>
          </a:p>
        </p:txBody>
      </p:sp>
      <p:sp>
        <p:nvSpPr>
          <p:cNvPr id="3" name="Segnaposto testo verticale 2"/>
          <p:cNvSpPr>
            <a:spLocks noGrp="1"/>
          </p:cNvSpPr>
          <p:nvPr>
            <p:ph type="body" orient="vert" idx="1"/>
          </p:nvPr>
        </p:nvSpPr>
        <p:spPr>
          <a:xfrm>
            <a:off x="34925" y="-26988"/>
            <a:ext cx="6599238" cy="6769101"/>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Tree>
    <p:extLst>
      <p:ext uri="{BB962C8B-B14F-4D97-AF65-F5344CB8AC3E}">
        <p14:creationId xmlns:p14="http://schemas.microsoft.com/office/powerpoint/2010/main" val="3823338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smtClean="0"/>
              <a:t>Fare clic per modificare lo stile del titolo</a:t>
            </a:r>
            <a:endParaRPr lang="en-US"/>
          </a:p>
        </p:txBody>
      </p:sp>
      <p:sp>
        <p:nvSpPr>
          <p:cNvPr id="3" name="Sottotito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smtClean="0"/>
              <a:t>Fare clic per modificare lo stile del sottotitolo dello schema</a:t>
            </a:r>
            <a:endParaRPr lang="en-US"/>
          </a:p>
        </p:txBody>
      </p:sp>
    </p:spTree>
    <p:extLst>
      <p:ext uri="{BB962C8B-B14F-4D97-AF65-F5344CB8AC3E}">
        <p14:creationId xmlns:p14="http://schemas.microsoft.com/office/powerpoint/2010/main" val="2213638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Tree>
    <p:extLst>
      <p:ext uri="{BB962C8B-B14F-4D97-AF65-F5344CB8AC3E}">
        <p14:creationId xmlns:p14="http://schemas.microsoft.com/office/powerpoint/2010/main" val="2529870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smtClean="0"/>
              <a:t>Fare clic per modificare lo stile del titolo</a:t>
            </a:r>
            <a:endParaRPr lang="en-US"/>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smtClean="0"/>
              <a:t>Fare clic per modificare stili del testo dello schema</a:t>
            </a:r>
          </a:p>
        </p:txBody>
      </p:sp>
    </p:spTree>
    <p:extLst>
      <p:ext uri="{BB962C8B-B14F-4D97-AF65-F5344CB8AC3E}">
        <p14:creationId xmlns:p14="http://schemas.microsoft.com/office/powerpoint/2010/main" val="260055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
        <p:nvSpPr>
          <p:cNvPr id="3" name="Segnaposto contenuto 2"/>
          <p:cNvSpPr>
            <a:spLocks noGrp="1"/>
          </p:cNvSpPr>
          <p:nvPr>
            <p:ph sz="half" idx="1"/>
          </p:nvPr>
        </p:nvSpPr>
        <p:spPr>
          <a:xfrm>
            <a:off x="107950" y="765175"/>
            <a:ext cx="4387850" cy="59769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contenuto 3"/>
          <p:cNvSpPr>
            <a:spLocks noGrp="1"/>
          </p:cNvSpPr>
          <p:nvPr>
            <p:ph sz="half" idx="2"/>
          </p:nvPr>
        </p:nvSpPr>
        <p:spPr>
          <a:xfrm>
            <a:off x="4648200" y="765175"/>
            <a:ext cx="4387850" cy="59769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Tree>
    <p:extLst>
      <p:ext uri="{BB962C8B-B14F-4D97-AF65-F5344CB8AC3E}">
        <p14:creationId xmlns:p14="http://schemas.microsoft.com/office/powerpoint/2010/main" val="2266683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smtClean="0"/>
              <a:t>Fare clic per modificare lo stile del titolo</a:t>
            </a:r>
            <a:endParaRPr lang="en-US"/>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Tree>
    <p:extLst>
      <p:ext uri="{BB962C8B-B14F-4D97-AF65-F5344CB8AC3E}">
        <p14:creationId xmlns:p14="http://schemas.microsoft.com/office/powerpoint/2010/main" val="3222711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Tree>
    <p:extLst>
      <p:ext uri="{BB962C8B-B14F-4D97-AF65-F5344CB8AC3E}">
        <p14:creationId xmlns:p14="http://schemas.microsoft.com/office/powerpoint/2010/main" val="9508393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42908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smtClean="0"/>
              <a:t>Fare clic per modificare lo stile del titolo</a:t>
            </a:r>
            <a:endParaRPr lang="en-US"/>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Tree>
    <p:extLst>
      <p:ext uri="{BB962C8B-B14F-4D97-AF65-F5344CB8AC3E}">
        <p14:creationId xmlns:p14="http://schemas.microsoft.com/office/powerpoint/2010/main" val="25289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Tree>
    <p:extLst>
      <p:ext uri="{BB962C8B-B14F-4D97-AF65-F5344CB8AC3E}">
        <p14:creationId xmlns:p14="http://schemas.microsoft.com/office/powerpoint/2010/main" val="24259966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smtClean="0"/>
              <a:t>Fare clic per modificare lo stile del titolo</a:t>
            </a:r>
            <a:endParaRPr lang="en-US"/>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Tree>
    <p:extLst>
      <p:ext uri="{BB962C8B-B14F-4D97-AF65-F5344CB8AC3E}">
        <p14:creationId xmlns:p14="http://schemas.microsoft.com/office/powerpoint/2010/main" val="6169572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Tree>
    <p:extLst>
      <p:ext uri="{BB962C8B-B14F-4D97-AF65-F5344CB8AC3E}">
        <p14:creationId xmlns:p14="http://schemas.microsoft.com/office/powerpoint/2010/main" val="2629881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786563" y="-26988"/>
            <a:ext cx="2249487" cy="6769101"/>
          </a:xfrm>
        </p:spPr>
        <p:txBody>
          <a:bodyPr vert="eaVert"/>
          <a:lstStyle/>
          <a:p>
            <a:r>
              <a:rPr lang="it-IT" smtClean="0"/>
              <a:t>Fare clic per modificare lo stile del titolo</a:t>
            </a:r>
            <a:endParaRPr lang="en-US"/>
          </a:p>
        </p:txBody>
      </p:sp>
      <p:sp>
        <p:nvSpPr>
          <p:cNvPr id="3" name="Segnaposto testo verticale 2"/>
          <p:cNvSpPr>
            <a:spLocks noGrp="1"/>
          </p:cNvSpPr>
          <p:nvPr>
            <p:ph type="body" orient="vert" idx="1"/>
          </p:nvPr>
        </p:nvSpPr>
        <p:spPr>
          <a:xfrm>
            <a:off x="34925" y="-26988"/>
            <a:ext cx="6599238" cy="6769101"/>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Tree>
    <p:extLst>
      <p:ext uri="{BB962C8B-B14F-4D97-AF65-F5344CB8AC3E}">
        <p14:creationId xmlns:p14="http://schemas.microsoft.com/office/powerpoint/2010/main" val="24339142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4" name="Line 2"/>
          <p:cNvSpPr>
            <a:spLocks noChangeShapeType="1"/>
          </p:cNvSpPr>
          <p:nvPr/>
        </p:nvSpPr>
        <p:spPr bwMode="auto">
          <a:xfrm>
            <a:off x="1447800" y="2514600"/>
            <a:ext cx="7239000" cy="0"/>
          </a:xfrm>
          <a:prstGeom prst="line">
            <a:avLst/>
          </a:prstGeom>
          <a:noFill/>
          <a:ln w="127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4501" name="Rectangle 5"/>
          <p:cNvSpPr>
            <a:spLocks noGrp="1" noChangeArrowheads="1"/>
          </p:cNvSpPr>
          <p:nvPr>
            <p:ph type="ctrTitle"/>
          </p:nvPr>
        </p:nvSpPr>
        <p:spPr>
          <a:xfrm>
            <a:off x="1443038" y="985838"/>
            <a:ext cx="7239000" cy="1444625"/>
          </a:xfrm>
        </p:spPr>
        <p:txBody>
          <a:bodyPr/>
          <a:lstStyle>
            <a:lvl1pPr>
              <a:defRPr sz="2800"/>
            </a:lvl1pPr>
          </a:lstStyle>
          <a:p>
            <a:pPr lvl="0"/>
            <a:r>
              <a:rPr lang="it-IT" altLang="en-US" noProof="0" smtClean="0"/>
              <a:t>Fare clic per modificare lo stile del titolo</a:t>
            </a:r>
          </a:p>
        </p:txBody>
      </p:sp>
      <p:sp>
        <p:nvSpPr>
          <p:cNvPr id="234502" name="Rectangle 6"/>
          <p:cNvSpPr>
            <a:spLocks noGrp="1" noChangeArrowheads="1"/>
          </p:cNvSpPr>
          <p:nvPr>
            <p:ph type="subTitle" idx="1"/>
          </p:nvPr>
        </p:nvSpPr>
        <p:spPr>
          <a:xfrm>
            <a:off x="1443038" y="3427413"/>
            <a:ext cx="7239000" cy="1752600"/>
          </a:xfrm>
        </p:spPr>
        <p:txBody>
          <a:bodyPr/>
          <a:lstStyle>
            <a:lvl1pPr marL="0" indent="0">
              <a:buFont typeface="Wingdings" pitchFamily="2" charset="2"/>
              <a:buNone/>
              <a:defRPr/>
            </a:lvl1pPr>
          </a:lstStyle>
          <a:p>
            <a:pPr lvl="0"/>
            <a:r>
              <a:rPr lang="it-IT" altLang="en-US" noProof="0" smtClean="0"/>
              <a:t>Fare clic per modificare lo stile del sottotitolo dello schema</a:t>
            </a:r>
          </a:p>
        </p:txBody>
      </p:sp>
    </p:spTree>
    <p:extLst>
      <p:ext uri="{BB962C8B-B14F-4D97-AF65-F5344CB8AC3E}">
        <p14:creationId xmlns:p14="http://schemas.microsoft.com/office/powerpoint/2010/main" val="5868946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Tree>
    <p:extLst>
      <p:ext uri="{BB962C8B-B14F-4D97-AF65-F5344CB8AC3E}">
        <p14:creationId xmlns:p14="http://schemas.microsoft.com/office/powerpoint/2010/main" val="4239083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smtClean="0"/>
              <a:t>Fare clic per modificare lo stile del titolo</a:t>
            </a:r>
            <a:endParaRPr lang="en-US"/>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smtClean="0"/>
              <a:t>Fare clic per modificare stili del testo dello schema</a:t>
            </a:r>
          </a:p>
        </p:txBody>
      </p:sp>
    </p:spTree>
    <p:extLst>
      <p:ext uri="{BB962C8B-B14F-4D97-AF65-F5344CB8AC3E}">
        <p14:creationId xmlns:p14="http://schemas.microsoft.com/office/powerpoint/2010/main" val="21426083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
        <p:nvSpPr>
          <p:cNvPr id="3" name="Segnaposto contenuto 2"/>
          <p:cNvSpPr>
            <a:spLocks noGrp="1"/>
          </p:cNvSpPr>
          <p:nvPr>
            <p:ph sz="half" idx="1"/>
          </p:nvPr>
        </p:nvSpPr>
        <p:spPr>
          <a:xfrm>
            <a:off x="971550" y="1125538"/>
            <a:ext cx="3598863" cy="4816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contenuto 3"/>
          <p:cNvSpPr>
            <a:spLocks noGrp="1"/>
          </p:cNvSpPr>
          <p:nvPr>
            <p:ph sz="half" idx="2"/>
          </p:nvPr>
        </p:nvSpPr>
        <p:spPr>
          <a:xfrm>
            <a:off x="4722813" y="1125538"/>
            <a:ext cx="3600450" cy="4816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Tree>
    <p:extLst>
      <p:ext uri="{BB962C8B-B14F-4D97-AF65-F5344CB8AC3E}">
        <p14:creationId xmlns:p14="http://schemas.microsoft.com/office/powerpoint/2010/main" val="1836123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smtClean="0"/>
              <a:t>Fare clic per modificare lo stile del titolo</a:t>
            </a:r>
            <a:endParaRPr lang="en-US"/>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Tree>
    <p:extLst>
      <p:ext uri="{BB962C8B-B14F-4D97-AF65-F5344CB8AC3E}">
        <p14:creationId xmlns:p14="http://schemas.microsoft.com/office/powerpoint/2010/main" val="3273994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Tree>
    <p:extLst>
      <p:ext uri="{BB962C8B-B14F-4D97-AF65-F5344CB8AC3E}">
        <p14:creationId xmlns:p14="http://schemas.microsoft.com/office/powerpoint/2010/main" val="24745351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91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smtClean="0"/>
              <a:t>Fare clic per modificare lo stile del titolo</a:t>
            </a:r>
            <a:endParaRPr lang="en-US"/>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smtClean="0"/>
              <a:t>Fare clic per modificare stili del testo dello schema</a:t>
            </a:r>
          </a:p>
        </p:txBody>
      </p:sp>
    </p:spTree>
    <p:extLst>
      <p:ext uri="{BB962C8B-B14F-4D97-AF65-F5344CB8AC3E}">
        <p14:creationId xmlns:p14="http://schemas.microsoft.com/office/powerpoint/2010/main" val="10993707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lstStyle>
            <a:lvl1pPr algn="l">
              <a:defRPr sz="2000" b="1"/>
            </a:lvl1pPr>
          </a:lstStyle>
          <a:p>
            <a:r>
              <a:rPr lang="it-IT" smtClean="0"/>
              <a:t>Fare clic per modificare lo stile del titolo</a:t>
            </a:r>
            <a:endParaRPr lang="en-US"/>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Tree>
    <p:extLst>
      <p:ext uri="{BB962C8B-B14F-4D97-AF65-F5344CB8AC3E}">
        <p14:creationId xmlns:p14="http://schemas.microsoft.com/office/powerpoint/2010/main" val="18821629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lstStyle>
            <a:lvl1pPr algn="l">
              <a:defRPr sz="2000" b="1"/>
            </a:lvl1pPr>
          </a:lstStyle>
          <a:p>
            <a:r>
              <a:rPr lang="it-IT" smtClean="0"/>
              <a:t>Fare clic per modificare lo stile del titolo</a:t>
            </a:r>
            <a:endParaRPr lang="en-US"/>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Tree>
    <p:extLst>
      <p:ext uri="{BB962C8B-B14F-4D97-AF65-F5344CB8AC3E}">
        <p14:creationId xmlns:p14="http://schemas.microsoft.com/office/powerpoint/2010/main" val="3197359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Tree>
    <p:extLst>
      <p:ext uri="{BB962C8B-B14F-4D97-AF65-F5344CB8AC3E}">
        <p14:creationId xmlns:p14="http://schemas.microsoft.com/office/powerpoint/2010/main" val="32588955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11938" y="115888"/>
            <a:ext cx="1927225" cy="5826125"/>
          </a:xfrm>
        </p:spPr>
        <p:txBody>
          <a:bodyPr vert="eaVert"/>
          <a:lstStyle/>
          <a:p>
            <a:r>
              <a:rPr lang="it-IT" smtClean="0"/>
              <a:t>Fare clic per modificare lo stile del titolo</a:t>
            </a:r>
            <a:endParaRPr lang="en-US"/>
          </a:p>
        </p:txBody>
      </p:sp>
      <p:sp>
        <p:nvSpPr>
          <p:cNvPr id="3" name="Segnaposto testo verticale 2"/>
          <p:cNvSpPr>
            <a:spLocks noGrp="1"/>
          </p:cNvSpPr>
          <p:nvPr>
            <p:ph type="body" orient="vert" idx="1"/>
          </p:nvPr>
        </p:nvSpPr>
        <p:spPr>
          <a:xfrm>
            <a:off x="827088" y="115888"/>
            <a:ext cx="5632450" cy="5826125"/>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Tree>
    <p:extLst>
      <p:ext uri="{BB962C8B-B14F-4D97-AF65-F5344CB8AC3E}">
        <p14:creationId xmlns:p14="http://schemas.microsoft.com/office/powerpoint/2010/main" val="23522254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nly" preserve="1">
  <p:cSld name="Contenuto">
    <p:spTree>
      <p:nvGrpSpPr>
        <p:cNvPr id="1" name=""/>
        <p:cNvGrpSpPr/>
        <p:nvPr/>
      </p:nvGrpSpPr>
      <p:grpSpPr>
        <a:xfrm>
          <a:off x="0" y="0"/>
          <a:ext cx="0" cy="0"/>
          <a:chOff x="0" y="0"/>
          <a:chExt cx="0" cy="0"/>
        </a:xfrm>
      </p:grpSpPr>
      <p:sp>
        <p:nvSpPr>
          <p:cNvPr id="2" name="Segnaposto contenuto 1"/>
          <p:cNvSpPr>
            <a:spLocks noGrp="1"/>
          </p:cNvSpPr>
          <p:nvPr>
            <p:ph/>
          </p:nvPr>
        </p:nvSpPr>
        <p:spPr>
          <a:xfrm>
            <a:off x="827088" y="115888"/>
            <a:ext cx="7712075" cy="5826125"/>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Tree>
    <p:extLst>
      <p:ext uri="{BB962C8B-B14F-4D97-AF65-F5344CB8AC3E}">
        <p14:creationId xmlns:p14="http://schemas.microsoft.com/office/powerpoint/2010/main" val="749208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
        <p:nvSpPr>
          <p:cNvPr id="3" name="Segnaposto contenuto 2"/>
          <p:cNvSpPr>
            <a:spLocks noGrp="1"/>
          </p:cNvSpPr>
          <p:nvPr>
            <p:ph sz="half" idx="1"/>
          </p:nvPr>
        </p:nvSpPr>
        <p:spPr>
          <a:xfrm>
            <a:off x="107950" y="765175"/>
            <a:ext cx="4387850" cy="59769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contenuto 3"/>
          <p:cNvSpPr>
            <a:spLocks noGrp="1"/>
          </p:cNvSpPr>
          <p:nvPr>
            <p:ph sz="half" idx="2"/>
          </p:nvPr>
        </p:nvSpPr>
        <p:spPr>
          <a:xfrm>
            <a:off x="4648200" y="765175"/>
            <a:ext cx="4387850" cy="59769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Tree>
    <p:extLst>
      <p:ext uri="{BB962C8B-B14F-4D97-AF65-F5344CB8AC3E}">
        <p14:creationId xmlns:p14="http://schemas.microsoft.com/office/powerpoint/2010/main" val="3549139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smtClean="0"/>
              <a:t>Fare clic per modificare lo stile del titolo</a:t>
            </a:r>
            <a:endParaRPr lang="en-US"/>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Tree>
    <p:extLst>
      <p:ext uri="{BB962C8B-B14F-4D97-AF65-F5344CB8AC3E}">
        <p14:creationId xmlns:p14="http://schemas.microsoft.com/office/powerpoint/2010/main" val="3057240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en-US"/>
          </a:p>
        </p:txBody>
      </p:sp>
    </p:spTree>
    <p:extLst>
      <p:ext uri="{BB962C8B-B14F-4D97-AF65-F5344CB8AC3E}">
        <p14:creationId xmlns:p14="http://schemas.microsoft.com/office/powerpoint/2010/main" val="1401884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378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smtClean="0"/>
              <a:t>Fare clic per modificare lo stile del titolo</a:t>
            </a:r>
            <a:endParaRPr lang="en-US"/>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Tree>
    <p:extLst>
      <p:ext uri="{BB962C8B-B14F-4D97-AF65-F5344CB8AC3E}">
        <p14:creationId xmlns:p14="http://schemas.microsoft.com/office/powerpoint/2010/main" val="1893476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smtClean="0"/>
              <a:t>Fare clic per modificare lo stile del titolo</a:t>
            </a:r>
            <a:endParaRPr lang="en-US"/>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Tree>
    <p:extLst>
      <p:ext uri="{BB962C8B-B14F-4D97-AF65-F5344CB8AC3E}">
        <p14:creationId xmlns:p14="http://schemas.microsoft.com/office/powerpoint/2010/main" val="3930103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107950" y="765175"/>
            <a:ext cx="8928100" cy="597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it-IT" altLang="en-US" smtClean="0"/>
              <a:t>Fare clic per modificare gli stili del testo dello schema</a:t>
            </a:r>
          </a:p>
          <a:p>
            <a:pPr lvl="1"/>
            <a:r>
              <a:rPr lang="it-IT" altLang="en-US" smtClean="0"/>
              <a:t>Secondo livello</a:t>
            </a:r>
          </a:p>
          <a:p>
            <a:pPr lvl="2"/>
            <a:r>
              <a:rPr lang="it-IT" altLang="en-US" smtClean="0"/>
              <a:t>Terzo livello</a:t>
            </a:r>
          </a:p>
          <a:p>
            <a:pPr lvl="3"/>
            <a:r>
              <a:rPr lang="it-IT" altLang="en-US" smtClean="0"/>
              <a:t>Quarto livello</a:t>
            </a:r>
          </a:p>
          <a:p>
            <a:pPr lvl="4"/>
            <a:r>
              <a:rPr lang="it-IT" altLang="en-US" smtClean="0"/>
              <a:t>Quinto livello</a:t>
            </a:r>
          </a:p>
        </p:txBody>
      </p:sp>
      <p:sp>
        <p:nvSpPr>
          <p:cNvPr id="1027" name="Rectangle 3"/>
          <p:cNvSpPr>
            <a:spLocks noChangeArrowheads="1"/>
          </p:cNvSpPr>
          <p:nvPr/>
        </p:nvSpPr>
        <p:spPr bwMode="auto">
          <a:xfrm>
            <a:off x="0" y="0"/>
            <a:ext cx="9144000" cy="549275"/>
          </a:xfrm>
          <a:prstGeom prst="rect">
            <a:avLst/>
          </a:prstGeom>
          <a:gradFill rotWithShape="1">
            <a:gsLst>
              <a:gs pos="0">
                <a:srgbClr val="0000AB"/>
              </a:gs>
              <a:gs pos="100000">
                <a:srgbClr val="0000CC">
                  <a:alpha val="32001"/>
                </a:srgbClr>
              </a:gs>
            </a:gsLst>
            <a:lin ang="0" scaled="1"/>
          </a:gradFill>
          <a:ln>
            <a:no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defRPr/>
            </a:pPr>
            <a:endParaRPr lang="it-IT" altLang="it-IT" smtClean="0"/>
          </a:p>
        </p:txBody>
      </p:sp>
      <p:sp>
        <p:nvSpPr>
          <p:cNvPr id="7172" name="Rectangle 4"/>
          <p:cNvSpPr>
            <a:spLocks noGrp="1" noChangeArrowheads="1"/>
          </p:cNvSpPr>
          <p:nvPr>
            <p:ph type="title"/>
          </p:nvPr>
        </p:nvSpPr>
        <p:spPr bwMode="auto">
          <a:xfrm>
            <a:off x="34925" y="-26988"/>
            <a:ext cx="8229600" cy="561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it-IT" altLang="en-US" smtClean="0"/>
              <a:t>Fare clic per modificare lo stile del titolo</a:t>
            </a:r>
          </a:p>
        </p:txBody>
      </p:sp>
      <p:sp>
        <p:nvSpPr>
          <p:cNvPr id="1029" name="Text Box 5"/>
          <p:cNvSpPr txBox="1">
            <a:spLocks noChangeArrowheads="1"/>
          </p:cNvSpPr>
          <p:nvPr/>
        </p:nvSpPr>
        <p:spPr bwMode="auto">
          <a:xfrm>
            <a:off x="6900863" y="6681788"/>
            <a:ext cx="2303462" cy="19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algn="r" eaLnBrk="1" hangingPunct="1">
              <a:defRPr/>
            </a:pPr>
            <a:r>
              <a:rPr lang="it-IT" altLang="en-US" sz="700" i="1" smtClean="0"/>
              <a:t>Biodiversità animale e genetica molecolare</a:t>
            </a:r>
          </a:p>
        </p:txBody>
      </p:sp>
      <p:sp>
        <p:nvSpPr>
          <p:cNvPr id="1030" name="Line 6"/>
          <p:cNvSpPr>
            <a:spLocks noChangeShapeType="1"/>
          </p:cNvSpPr>
          <p:nvPr/>
        </p:nvSpPr>
        <p:spPr bwMode="auto">
          <a:xfrm>
            <a:off x="-36513" y="539750"/>
            <a:ext cx="9180513" cy="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031" name="Picture 7" descr="dn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62950" y="46038"/>
            <a:ext cx="6858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rtl="0" eaLnBrk="0" fontAlgn="base" hangingPunct="0">
        <a:spcBef>
          <a:spcPct val="0"/>
        </a:spcBef>
        <a:spcAft>
          <a:spcPct val="0"/>
        </a:spcAft>
        <a:defRPr sz="2400">
          <a:solidFill>
            <a:srgbClr val="CCECFF"/>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2400">
          <a:solidFill>
            <a:srgbClr val="CCECFF"/>
          </a:solidFill>
          <a:effectLst>
            <a:outerShdw blurRad="38100" dist="38100" dir="2700000" algn="tl">
              <a:srgbClr val="C0C0C0"/>
            </a:outerShdw>
          </a:effectLst>
          <a:latin typeface="Arial" pitchFamily="34" charset="0"/>
        </a:defRPr>
      </a:lvl2pPr>
      <a:lvl3pPr algn="l" rtl="0" eaLnBrk="0" fontAlgn="base" hangingPunct="0">
        <a:spcBef>
          <a:spcPct val="0"/>
        </a:spcBef>
        <a:spcAft>
          <a:spcPct val="0"/>
        </a:spcAft>
        <a:defRPr sz="2400">
          <a:solidFill>
            <a:srgbClr val="CCECFF"/>
          </a:solidFill>
          <a:effectLst>
            <a:outerShdw blurRad="38100" dist="38100" dir="2700000" algn="tl">
              <a:srgbClr val="C0C0C0"/>
            </a:outerShdw>
          </a:effectLst>
          <a:latin typeface="Arial" pitchFamily="34" charset="0"/>
        </a:defRPr>
      </a:lvl3pPr>
      <a:lvl4pPr algn="l" rtl="0" eaLnBrk="0" fontAlgn="base" hangingPunct="0">
        <a:spcBef>
          <a:spcPct val="0"/>
        </a:spcBef>
        <a:spcAft>
          <a:spcPct val="0"/>
        </a:spcAft>
        <a:defRPr sz="2400">
          <a:solidFill>
            <a:srgbClr val="CCECFF"/>
          </a:solidFill>
          <a:effectLst>
            <a:outerShdw blurRad="38100" dist="38100" dir="2700000" algn="tl">
              <a:srgbClr val="C0C0C0"/>
            </a:outerShdw>
          </a:effectLst>
          <a:latin typeface="Arial" pitchFamily="34" charset="0"/>
        </a:defRPr>
      </a:lvl4pPr>
      <a:lvl5pPr algn="l" rtl="0" eaLnBrk="0" fontAlgn="base" hangingPunct="0">
        <a:spcBef>
          <a:spcPct val="0"/>
        </a:spcBef>
        <a:spcAft>
          <a:spcPct val="0"/>
        </a:spcAft>
        <a:defRPr sz="2400">
          <a:solidFill>
            <a:srgbClr val="CCECFF"/>
          </a:solidFill>
          <a:effectLst>
            <a:outerShdw blurRad="38100" dist="38100" dir="2700000" algn="tl">
              <a:srgbClr val="C0C0C0"/>
            </a:outerShdw>
          </a:effectLst>
          <a:latin typeface="Arial" pitchFamily="34" charset="0"/>
        </a:defRPr>
      </a:lvl5pPr>
      <a:lvl6pPr marL="457200" algn="l" rtl="0" fontAlgn="base">
        <a:spcBef>
          <a:spcPct val="0"/>
        </a:spcBef>
        <a:spcAft>
          <a:spcPct val="0"/>
        </a:spcAft>
        <a:defRPr sz="2400">
          <a:solidFill>
            <a:srgbClr val="CCECFF"/>
          </a:solidFill>
          <a:effectLst>
            <a:outerShdw blurRad="38100" dist="38100" dir="2700000" algn="tl">
              <a:srgbClr val="C0C0C0"/>
            </a:outerShdw>
          </a:effectLst>
          <a:latin typeface="Arial" pitchFamily="34" charset="0"/>
        </a:defRPr>
      </a:lvl6pPr>
      <a:lvl7pPr marL="914400" algn="l" rtl="0" fontAlgn="base">
        <a:spcBef>
          <a:spcPct val="0"/>
        </a:spcBef>
        <a:spcAft>
          <a:spcPct val="0"/>
        </a:spcAft>
        <a:defRPr sz="2400">
          <a:solidFill>
            <a:srgbClr val="CCECFF"/>
          </a:solidFill>
          <a:effectLst>
            <a:outerShdw blurRad="38100" dist="38100" dir="2700000" algn="tl">
              <a:srgbClr val="C0C0C0"/>
            </a:outerShdw>
          </a:effectLst>
          <a:latin typeface="Arial" pitchFamily="34" charset="0"/>
        </a:defRPr>
      </a:lvl7pPr>
      <a:lvl8pPr marL="1371600" algn="l" rtl="0" fontAlgn="base">
        <a:spcBef>
          <a:spcPct val="0"/>
        </a:spcBef>
        <a:spcAft>
          <a:spcPct val="0"/>
        </a:spcAft>
        <a:defRPr sz="2400">
          <a:solidFill>
            <a:srgbClr val="CCECFF"/>
          </a:solidFill>
          <a:effectLst>
            <a:outerShdw blurRad="38100" dist="38100" dir="2700000" algn="tl">
              <a:srgbClr val="C0C0C0"/>
            </a:outerShdw>
          </a:effectLst>
          <a:latin typeface="Arial" pitchFamily="34" charset="0"/>
        </a:defRPr>
      </a:lvl8pPr>
      <a:lvl9pPr marL="1828800" algn="l" rtl="0" fontAlgn="base">
        <a:spcBef>
          <a:spcPct val="0"/>
        </a:spcBef>
        <a:spcAft>
          <a:spcPct val="0"/>
        </a:spcAft>
        <a:defRPr sz="2400">
          <a:solidFill>
            <a:srgbClr val="CCECFF"/>
          </a:solidFill>
          <a:effectLst>
            <a:outerShdw blurRad="38100" dist="38100" dir="2700000" algn="tl">
              <a:srgbClr val="C0C0C0"/>
            </a:outerShdw>
          </a:effectLst>
          <a:latin typeface="Arial" pitchFamily="34" charset="0"/>
        </a:defRPr>
      </a:lvl9pPr>
    </p:titleStyle>
    <p:bodyStyle>
      <a:lvl1pPr marL="342900" indent="-342900" algn="l" rtl="0" eaLnBrk="0" fontAlgn="base" hangingPunct="0">
        <a:spcBef>
          <a:spcPct val="20000"/>
        </a:spcBef>
        <a:spcAft>
          <a:spcPct val="0"/>
        </a:spcAft>
        <a:buChar char="•"/>
        <a:defRPr sz="2200">
          <a:solidFill>
            <a:srgbClr val="0000CC"/>
          </a:solidFill>
          <a:latin typeface="+mn-lt"/>
          <a:ea typeface="+mn-ea"/>
          <a:cs typeface="+mn-cs"/>
        </a:defRPr>
      </a:lvl1pPr>
      <a:lvl2pPr marL="742950" indent="-285750" algn="l" rtl="0" eaLnBrk="0" fontAlgn="base" hangingPunct="0">
        <a:spcBef>
          <a:spcPct val="20000"/>
        </a:spcBef>
        <a:spcAft>
          <a:spcPct val="0"/>
        </a:spcAft>
        <a:buChar char="–"/>
        <a:defRPr sz="2000">
          <a:solidFill>
            <a:srgbClr val="0000CC"/>
          </a:solidFill>
          <a:latin typeface="+mn-lt"/>
        </a:defRPr>
      </a:lvl2pPr>
      <a:lvl3pPr marL="1143000" indent="-228600" algn="l" rtl="0" eaLnBrk="0" fontAlgn="base" hangingPunct="0">
        <a:spcBef>
          <a:spcPct val="20000"/>
        </a:spcBef>
        <a:spcAft>
          <a:spcPct val="0"/>
        </a:spcAft>
        <a:buChar char="•"/>
        <a:defRPr>
          <a:solidFill>
            <a:srgbClr val="0000CC"/>
          </a:solidFill>
          <a:latin typeface="+mn-lt"/>
        </a:defRPr>
      </a:lvl3pPr>
      <a:lvl4pPr marL="1600200" indent="-228600" algn="l" rtl="0" eaLnBrk="0" fontAlgn="base" hangingPunct="0">
        <a:spcBef>
          <a:spcPct val="20000"/>
        </a:spcBef>
        <a:spcAft>
          <a:spcPct val="0"/>
        </a:spcAft>
        <a:buChar char="–"/>
        <a:defRPr>
          <a:solidFill>
            <a:srgbClr val="0000CC"/>
          </a:solidFill>
          <a:latin typeface="+mn-lt"/>
        </a:defRPr>
      </a:lvl4pPr>
      <a:lvl5pPr marL="2057400" indent="-228600" algn="l" rtl="0" eaLnBrk="0" fontAlgn="base" hangingPunct="0">
        <a:spcBef>
          <a:spcPct val="20000"/>
        </a:spcBef>
        <a:spcAft>
          <a:spcPct val="0"/>
        </a:spcAft>
        <a:buChar char="»"/>
        <a:defRPr>
          <a:solidFill>
            <a:srgbClr val="0000CC"/>
          </a:solidFill>
          <a:latin typeface="+mn-lt"/>
        </a:defRPr>
      </a:lvl5pPr>
      <a:lvl6pPr marL="2514600" indent="-228600" algn="l" rtl="0" fontAlgn="base">
        <a:spcBef>
          <a:spcPct val="20000"/>
        </a:spcBef>
        <a:spcAft>
          <a:spcPct val="0"/>
        </a:spcAft>
        <a:buChar char="»"/>
        <a:defRPr>
          <a:solidFill>
            <a:srgbClr val="0000CC"/>
          </a:solidFill>
          <a:latin typeface="+mn-lt"/>
        </a:defRPr>
      </a:lvl6pPr>
      <a:lvl7pPr marL="2971800" indent="-228600" algn="l" rtl="0" fontAlgn="base">
        <a:spcBef>
          <a:spcPct val="20000"/>
        </a:spcBef>
        <a:spcAft>
          <a:spcPct val="0"/>
        </a:spcAft>
        <a:buChar char="»"/>
        <a:defRPr>
          <a:solidFill>
            <a:srgbClr val="0000CC"/>
          </a:solidFill>
          <a:latin typeface="+mn-lt"/>
        </a:defRPr>
      </a:lvl7pPr>
      <a:lvl8pPr marL="3429000" indent="-228600" algn="l" rtl="0" fontAlgn="base">
        <a:spcBef>
          <a:spcPct val="20000"/>
        </a:spcBef>
        <a:spcAft>
          <a:spcPct val="0"/>
        </a:spcAft>
        <a:buChar char="»"/>
        <a:defRPr>
          <a:solidFill>
            <a:srgbClr val="0000CC"/>
          </a:solidFill>
          <a:latin typeface="+mn-lt"/>
        </a:defRPr>
      </a:lvl8pPr>
      <a:lvl9pPr marL="3886200" indent="-228600" algn="l" rtl="0" fontAlgn="base">
        <a:spcBef>
          <a:spcPct val="20000"/>
        </a:spcBef>
        <a:spcAft>
          <a:spcPct val="0"/>
        </a:spcAft>
        <a:buChar char="»"/>
        <a:defRPr>
          <a:solidFill>
            <a:srgbClr val="0000CC"/>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g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43850" y="0"/>
            <a:ext cx="11430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body" idx="1"/>
          </p:nvPr>
        </p:nvSpPr>
        <p:spPr bwMode="auto">
          <a:xfrm>
            <a:off x="107950" y="765175"/>
            <a:ext cx="8928100" cy="597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it-IT" altLang="en-US" smtClean="0"/>
              <a:t>Fare clic per modificare gli stili del testo dello schema</a:t>
            </a:r>
          </a:p>
          <a:p>
            <a:pPr lvl="1"/>
            <a:r>
              <a:rPr lang="it-IT" altLang="en-US" smtClean="0"/>
              <a:t>Secondo livello</a:t>
            </a:r>
          </a:p>
          <a:p>
            <a:pPr lvl="2"/>
            <a:r>
              <a:rPr lang="it-IT" altLang="en-US" smtClean="0"/>
              <a:t>Terzo livello</a:t>
            </a:r>
          </a:p>
          <a:p>
            <a:pPr lvl="3"/>
            <a:r>
              <a:rPr lang="it-IT" altLang="en-US" smtClean="0"/>
              <a:t>Quarto livello</a:t>
            </a:r>
          </a:p>
          <a:p>
            <a:pPr lvl="4"/>
            <a:r>
              <a:rPr lang="it-IT" altLang="en-US" smtClean="0"/>
              <a:t>Quinto livello</a:t>
            </a:r>
          </a:p>
        </p:txBody>
      </p:sp>
      <p:sp>
        <p:nvSpPr>
          <p:cNvPr id="2052" name="Rectangle 4"/>
          <p:cNvSpPr>
            <a:spLocks noChangeArrowheads="1"/>
          </p:cNvSpPr>
          <p:nvPr/>
        </p:nvSpPr>
        <p:spPr bwMode="auto">
          <a:xfrm>
            <a:off x="0" y="0"/>
            <a:ext cx="9144000" cy="549275"/>
          </a:xfrm>
          <a:prstGeom prst="rect">
            <a:avLst/>
          </a:prstGeom>
          <a:gradFill rotWithShape="1">
            <a:gsLst>
              <a:gs pos="0">
                <a:srgbClr val="0000AB"/>
              </a:gs>
              <a:gs pos="100000">
                <a:srgbClr val="0000CC">
                  <a:alpha val="10001"/>
                </a:srgbClr>
              </a:gs>
            </a:gsLst>
            <a:lin ang="0" scaled="1"/>
          </a:gradFill>
          <a:ln>
            <a:noFill/>
          </a:ln>
          <a:effectLst/>
          <a:extLs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defRPr/>
            </a:pPr>
            <a:endParaRPr lang="it-IT" altLang="it-IT" smtClean="0"/>
          </a:p>
        </p:txBody>
      </p:sp>
      <p:sp>
        <p:nvSpPr>
          <p:cNvPr id="167941" name="Rectangle 5"/>
          <p:cNvSpPr>
            <a:spLocks noGrp="1" noChangeArrowheads="1"/>
          </p:cNvSpPr>
          <p:nvPr>
            <p:ph type="title"/>
          </p:nvPr>
        </p:nvSpPr>
        <p:spPr bwMode="auto">
          <a:xfrm>
            <a:off x="34925" y="-26988"/>
            <a:ext cx="8229600" cy="561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it-IT" altLang="en-US" smtClean="0"/>
              <a:t>Fare clic per modificare lo stile del titolo</a:t>
            </a:r>
          </a:p>
        </p:txBody>
      </p:sp>
      <p:sp>
        <p:nvSpPr>
          <p:cNvPr id="2054" name="Text Box 6"/>
          <p:cNvSpPr txBox="1">
            <a:spLocks noChangeArrowheads="1"/>
          </p:cNvSpPr>
          <p:nvPr/>
        </p:nvSpPr>
        <p:spPr bwMode="auto">
          <a:xfrm>
            <a:off x="3668713" y="6607175"/>
            <a:ext cx="5430837"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defRPr/>
            </a:pPr>
            <a:r>
              <a:rPr lang="it-IT" altLang="en-US" sz="900" smtClean="0">
                <a:solidFill>
                  <a:srgbClr val="0000CC"/>
                </a:solidFill>
                <a:ea typeface="Batang" pitchFamily="18" charset="-127"/>
                <a:cs typeface="Times New Roman" pitchFamily="18" charset="0"/>
              </a:rPr>
              <a:t>Corso di aggiornamento per controllori </a:t>
            </a:r>
            <a:r>
              <a:rPr lang="it-IT" altLang="en-US" sz="900" b="1" smtClean="0">
                <a:solidFill>
                  <a:srgbClr val="0000CC"/>
                </a:solidFill>
                <a:ea typeface="Batang" pitchFamily="18" charset="-127"/>
                <a:cs typeface="Times New Roman" pitchFamily="18" charset="0"/>
              </a:rPr>
              <a:t>Malga Juribello, 26 - 27 luglio 2010</a:t>
            </a:r>
          </a:p>
        </p:txBody>
      </p:sp>
      <p:sp>
        <p:nvSpPr>
          <p:cNvPr id="2055" name="Line 7"/>
          <p:cNvSpPr>
            <a:spLocks noChangeShapeType="1"/>
          </p:cNvSpPr>
          <p:nvPr/>
        </p:nvSpPr>
        <p:spPr bwMode="auto">
          <a:xfrm>
            <a:off x="-36513" y="539750"/>
            <a:ext cx="9180513" cy="0"/>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timing>
    <p:tnLst>
      <p:par>
        <p:cTn id="1" dur="indefinite" restart="never" nodeType="tmRoot"/>
      </p:par>
    </p:tnLst>
  </p:timing>
  <p:txStyles>
    <p:titleStyle>
      <a:lvl1pPr algn="l" rtl="0" eaLnBrk="0" fontAlgn="base" hangingPunct="0">
        <a:spcBef>
          <a:spcPct val="0"/>
        </a:spcBef>
        <a:spcAft>
          <a:spcPct val="0"/>
        </a:spcAft>
        <a:defRPr sz="2400">
          <a:solidFill>
            <a:srgbClr val="CCECFF"/>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2400">
          <a:solidFill>
            <a:srgbClr val="CCECFF"/>
          </a:solidFill>
          <a:effectLst>
            <a:outerShdw blurRad="38100" dist="38100" dir="2700000" algn="tl">
              <a:srgbClr val="C0C0C0"/>
            </a:outerShdw>
          </a:effectLst>
          <a:latin typeface="Arial" pitchFamily="34" charset="0"/>
        </a:defRPr>
      </a:lvl2pPr>
      <a:lvl3pPr algn="l" rtl="0" eaLnBrk="0" fontAlgn="base" hangingPunct="0">
        <a:spcBef>
          <a:spcPct val="0"/>
        </a:spcBef>
        <a:spcAft>
          <a:spcPct val="0"/>
        </a:spcAft>
        <a:defRPr sz="2400">
          <a:solidFill>
            <a:srgbClr val="CCECFF"/>
          </a:solidFill>
          <a:effectLst>
            <a:outerShdw blurRad="38100" dist="38100" dir="2700000" algn="tl">
              <a:srgbClr val="C0C0C0"/>
            </a:outerShdw>
          </a:effectLst>
          <a:latin typeface="Arial" pitchFamily="34" charset="0"/>
        </a:defRPr>
      </a:lvl3pPr>
      <a:lvl4pPr algn="l" rtl="0" eaLnBrk="0" fontAlgn="base" hangingPunct="0">
        <a:spcBef>
          <a:spcPct val="0"/>
        </a:spcBef>
        <a:spcAft>
          <a:spcPct val="0"/>
        </a:spcAft>
        <a:defRPr sz="2400">
          <a:solidFill>
            <a:srgbClr val="CCECFF"/>
          </a:solidFill>
          <a:effectLst>
            <a:outerShdw blurRad="38100" dist="38100" dir="2700000" algn="tl">
              <a:srgbClr val="C0C0C0"/>
            </a:outerShdw>
          </a:effectLst>
          <a:latin typeface="Arial" pitchFamily="34" charset="0"/>
        </a:defRPr>
      </a:lvl4pPr>
      <a:lvl5pPr algn="l" rtl="0" eaLnBrk="0" fontAlgn="base" hangingPunct="0">
        <a:spcBef>
          <a:spcPct val="0"/>
        </a:spcBef>
        <a:spcAft>
          <a:spcPct val="0"/>
        </a:spcAft>
        <a:defRPr sz="2400">
          <a:solidFill>
            <a:srgbClr val="CCECFF"/>
          </a:solidFill>
          <a:effectLst>
            <a:outerShdw blurRad="38100" dist="38100" dir="2700000" algn="tl">
              <a:srgbClr val="C0C0C0"/>
            </a:outerShdw>
          </a:effectLst>
          <a:latin typeface="Arial" pitchFamily="34" charset="0"/>
        </a:defRPr>
      </a:lvl5pPr>
      <a:lvl6pPr marL="457200" algn="l" rtl="0" fontAlgn="base">
        <a:spcBef>
          <a:spcPct val="0"/>
        </a:spcBef>
        <a:spcAft>
          <a:spcPct val="0"/>
        </a:spcAft>
        <a:defRPr sz="2400">
          <a:solidFill>
            <a:srgbClr val="CCECFF"/>
          </a:solidFill>
          <a:effectLst>
            <a:outerShdw blurRad="38100" dist="38100" dir="2700000" algn="tl">
              <a:srgbClr val="C0C0C0"/>
            </a:outerShdw>
          </a:effectLst>
          <a:latin typeface="Arial" pitchFamily="34" charset="0"/>
        </a:defRPr>
      </a:lvl6pPr>
      <a:lvl7pPr marL="914400" algn="l" rtl="0" fontAlgn="base">
        <a:spcBef>
          <a:spcPct val="0"/>
        </a:spcBef>
        <a:spcAft>
          <a:spcPct val="0"/>
        </a:spcAft>
        <a:defRPr sz="2400">
          <a:solidFill>
            <a:srgbClr val="CCECFF"/>
          </a:solidFill>
          <a:effectLst>
            <a:outerShdw blurRad="38100" dist="38100" dir="2700000" algn="tl">
              <a:srgbClr val="C0C0C0"/>
            </a:outerShdw>
          </a:effectLst>
          <a:latin typeface="Arial" pitchFamily="34" charset="0"/>
        </a:defRPr>
      </a:lvl7pPr>
      <a:lvl8pPr marL="1371600" algn="l" rtl="0" fontAlgn="base">
        <a:spcBef>
          <a:spcPct val="0"/>
        </a:spcBef>
        <a:spcAft>
          <a:spcPct val="0"/>
        </a:spcAft>
        <a:defRPr sz="2400">
          <a:solidFill>
            <a:srgbClr val="CCECFF"/>
          </a:solidFill>
          <a:effectLst>
            <a:outerShdw blurRad="38100" dist="38100" dir="2700000" algn="tl">
              <a:srgbClr val="C0C0C0"/>
            </a:outerShdw>
          </a:effectLst>
          <a:latin typeface="Arial" pitchFamily="34" charset="0"/>
        </a:defRPr>
      </a:lvl8pPr>
      <a:lvl9pPr marL="1828800" algn="l" rtl="0" fontAlgn="base">
        <a:spcBef>
          <a:spcPct val="0"/>
        </a:spcBef>
        <a:spcAft>
          <a:spcPct val="0"/>
        </a:spcAft>
        <a:defRPr sz="2400">
          <a:solidFill>
            <a:srgbClr val="CCECFF"/>
          </a:solidFill>
          <a:effectLst>
            <a:outerShdw blurRad="38100" dist="38100" dir="2700000" algn="tl">
              <a:srgbClr val="C0C0C0"/>
            </a:outerShdw>
          </a:effectLst>
          <a:latin typeface="Arial" pitchFamily="34" charset="0"/>
        </a:defRPr>
      </a:lvl9pPr>
    </p:titleStyle>
    <p:bodyStyle>
      <a:lvl1pPr marL="342900" indent="-342900" algn="l" rtl="0" eaLnBrk="0" fontAlgn="base" hangingPunct="0">
        <a:spcBef>
          <a:spcPct val="20000"/>
        </a:spcBef>
        <a:spcAft>
          <a:spcPct val="0"/>
        </a:spcAft>
        <a:buChar char="•"/>
        <a:defRPr sz="2200">
          <a:solidFill>
            <a:srgbClr val="0000CC"/>
          </a:solidFill>
          <a:latin typeface="+mn-lt"/>
          <a:ea typeface="+mn-ea"/>
          <a:cs typeface="+mn-cs"/>
        </a:defRPr>
      </a:lvl1pPr>
      <a:lvl2pPr marL="742950" indent="-285750" algn="l" rtl="0" eaLnBrk="0" fontAlgn="base" hangingPunct="0">
        <a:spcBef>
          <a:spcPct val="20000"/>
        </a:spcBef>
        <a:spcAft>
          <a:spcPct val="0"/>
        </a:spcAft>
        <a:buChar char="–"/>
        <a:defRPr sz="2000">
          <a:solidFill>
            <a:srgbClr val="0000CC"/>
          </a:solidFill>
          <a:latin typeface="+mn-lt"/>
        </a:defRPr>
      </a:lvl2pPr>
      <a:lvl3pPr marL="1143000" indent="-228600" algn="l" rtl="0" eaLnBrk="0" fontAlgn="base" hangingPunct="0">
        <a:spcBef>
          <a:spcPct val="20000"/>
        </a:spcBef>
        <a:spcAft>
          <a:spcPct val="0"/>
        </a:spcAft>
        <a:buChar char="•"/>
        <a:defRPr>
          <a:solidFill>
            <a:srgbClr val="0000CC"/>
          </a:solidFill>
          <a:latin typeface="+mn-lt"/>
        </a:defRPr>
      </a:lvl3pPr>
      <a:lvl4pPr marL="1600200" indent="-228600" algn="l" rtl="0" eaLnBrk="0" fontAlgn="base" hangingPunct="0">
        <a:spcBef>
          <a:spcPct val="20000"/>
        </a:spcBef>
        <a:spcAft>
          <a:spcPct val="0"/>
        </a:spcAft>
        <a:buChar char="–"/>
        <a:defRPr>
          <a:solidFill>
            <a:srgbClr val="0000CC"/>
          </a:solidFill>
          <a:latin typeface="+mn-lt"/>
        </a:defRPr>
      </a:lvl4pPr>
      <a:lvl5pPr marL="2057400" indent="-228600" algn="l" rtl="0" eaLnBrk="0" fontAlgn="base" hangingPunct="0">
        <a:spcBef>
          <a:spcPct val="20000"/>
        </a:spcBef>
        <a:spcAft>
          <a:spcPct val="0"/>
        </a:spcAft>
        <a:buChar char="»"/>
        <a:defRPr>
          <a:solidFill>
            <a:srgbClr val="0000CC"/>
          </a:solidFill>
          <a:latin typeface="+mn-lt"/>
        </a:defRPr>
      </a:lvl5pPr>
      <a:lvl6pPr marL="2514600" indent="-228600" algn="l" rtl="0" fontAlgn="base">
        <a:spcBef>
          <a:spcPct val="20000"/>
        </a:spcBef>
        <a:spcAft>
          <a:spcPct val="0"/>
        </a:spcAft>
        <a:buChar char="»"/>
        <a:defRPr>
          <a:solidFill>
            <a:srgbClr val="0000CC"/>
          </a:solidFill>
          <a:latin typeface="+mn-lt"/>
        </a:defRPr>
      </a:lvl6pPr>
      <a:lvl7pPr marL="2971800" indent="-228600" algn="l" rtl="0" fontAlgn="base">
        <a:spcBef>
          <a:spcPct val="20000"/>
        </a:spcBef>
        <a:spcAft>
          <a:spcPct val="0"/>
        </a:spcAft>
        <a:buChar char="»"/>
        <a:defRPr>
          <a:solidFill>
            <a:srgbClr val="0000CC"/>
          </a:solidFill>
          <a:latin typeface="+mn-lt"/>
        </a:defRPr>
      </a:lvl7pPr>
      <a:lvl8pPr marL="3429000" indent="-228600" algn="l" rtl="0" fontAlgn="base">
        <a:spcBef>
          <a:spcPct val="20000"/>
        </a:spcBef>
        <a:spcAft>
          <a:spcPct val="0"/>
        </a:spcAft>
        <a:buChar char="»"/>
        <a:defRPr>
          <a:solidFill>
            <a:srgbClr val="0000CC"/>
          </a:solidFill>
          <a:latin typeface="+mn-lt"/>
        </a:defRPr>
      </a:lvl8pPr>
      <a:lvl9pPr marL="3886200" indent="-228600" algn="l" rtl="0" fontAlgn="base">
        <a:spcBef>
          <a:spcPct val="20000"/>
        </a:spcBef>
        <a:spcAft>
          <a:spcPct val="0"/>
        </a:spcAft>
        <a:buChar char="»"/>
        <a:defRPr>
          <a:solidFill>
            <a:srgbClr val="0000CC"/>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2"/>
          <p:cNvGrpSpPr>
            <a:grpSpLocks noChangeAspect="1"/>
          </p:cNvGrpSpPr>
          <p:nvPr/>
        </p:nvGrpSpPr>
        <p:grpSpPr bwMode="auto">
          <a:xfrm>
            <a:off x="-2767013" y="0"/>
            <a:ext cx="3513138" cy="3252788"/>
            <a:chOff x="-2040" y="0"/>
            <a:chExt cx="2592" cy="2400"/>
          </a:xfrm>
        </p:grpSpPr>
        <p:sp>
          <p:nvSpPr>
            <p:cNvPr id="3078" name="AutoShape 3"/>
            <p:cNvSpPr>
              <a:spLocks noChangeAspect="1" noChangeArrowheads="1"/>
            </p:cNvSpPr>
            <p:nvPr/>
          </p:nvSpPr>
          <p:spPr bwMode="auto">
            <a:xfrm>
              <a:off x="-2040" y="432"/>
              <a:ext cx="2592" cy="1968"/>
            </a:xfrm>
            <a:custGeom>
              <a:avLst/>
              <a:gdLst>
                <a:gd name="T0" fmla="*/ 3 w 64000"/>
                <a:gd name="T1" fmla="*/ -1 h 64000"/>
                <a:gd name="T2" fmla="*/ 4 w 64000"/>
                <a:gd name="T3" fmla="*/ 0 h 64000"/>
                <a:gd name="T4" fmla="*/ 3 w 64000"/>
                <a:gd name="T5" fmla="*/ 1 h 64000"/>
                <a:gd name="T6" fmla="*/ 3 w 64000"/>
                <a:gd name="T7" fmla="*/ 1 h 64000"/>
                <a:gd name="T8" fmla="*/ 3 w 64000"/>
                <a:gd name="T9" fmla="*/ 1 h 64000"/>
                <a:gd name="T10" fmla="*/ 3 w 64000"/>
                <a:gd name="T11" fmla="*/ 1 h 64000"/>
                <a:gd name="T12" fmla="*/ 3 w 64000"/>
                <a:gd name="T13" fmla="*/ -1 h 64000"/>
                <a:gd name="T14" fmla="*/ 3 w 64000"/>
                <a:gd name="T15" fmla="*/ -1 h 64000"/>
                <a:gd name="T16" fmla="*/ 3 w 64000"/>
                <a:gd name="T17" fmla="*/ -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296 w 64000"/>
                <a:gd name="T28" fmla="*/ -26244 h 64000"/>
                <a:gd name="T29" fmla="*/ 50296 w 64000"/>
                <a:gd name="T30" fmla="*/ 26244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79" name="AutoShape 4"/>
            <p:cNvSpPr>
              <a:spLocks noChangeAspect="1" noChangeArrowheads="1"/>
            </p:cNvSpPr>
            <p:nvPr/>
          </p:nvSpPr>
          <p:spPr bwMode="auto">
            <a:xfrm>
              <a:off x="-1528" y="0"/>
              <a:ext cx="1949" cy="1987"/>
            </a:xfrm>
            <a:custGeom>
              <a:avLst/>
              <a:gdLst>
                <a:gd name="T0" fmla="*/ 1 w 64000"/>
                <a:gd name="T1" fmla="*/ -1 h 64000"/>
                <a:gd name="T2" fmla="*/ 2 w 64000"/>
                <a:gd name="T3" fmla="*/ 0 h 64000"/>
                <a:gd name="T4" fmla="*/ 1 w 64000"/>
                <a:gd name="T5" fmla="*/ 1 h 64000"/>
                <a:gd name="T6" fmla="*/ 1 w 64000"/>
                <a:gd name="T7" fmla="*/ 1 h 64000"/>
                <a:gd name="T8" fmla="*/ 1 w 64000"/>
                <a:gd name="T9" fmla="*/ 1 h 64000"/>
                <a:gd name="T10" fmla="*/ 1 w 64000"/>
                <a:gd name="T11" fmla="*/ 1 h 64000"/>
                <a:gd name="T12" fmla="*/ 1 w 64000"/>
                <a:gd name="T13" fmla="*/ -1 h 64000"/>
                <a:gd name="T14" fmla="*/ 1 w 64000"/>
                <a:gd name="T15" fmla="*/ -1 h 64000"/>
                <a:gd name="T16" fmla="*/ 1 w 64000"/>
                <a:gd name="T17" fmla="*/ -1 h 6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50077 w 64000"/>
                <a:gd name="T28" fmla="*/ -26412 h 64000"/>
                <a:gd name="T29" fmla="*/ 50077 w 64000"/>
                <a:gd name="T30" fmla="*/ 26412 h 6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3075" name="Line 5"/>
          <p:cNvSpPr>
            <a:spLocks noChangeShapeType="1"/>
          </p:cNvSpPr>
          <p:nvPr/>
        </p:nvSpPr>
        <p:spPr bwMode="auto">
          <a:xfrm>
            <a:off x="939800" y="868363"/>
            <a:ext cx="7315200" cy="0"/>
          </a:xfrm>
          <a:prstGeom prst="line">
            <a:avLst/>
          </a:prstGeom>
          <a:noFill/>
          <a:ln w="12700">
            <a:solidFill>
              <a:srgbClr val="00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6" name="Rectangle 6"/>
          <p:cNvSpPr>
            <a:spLocks noGrp="1" noChangeArrowheads="1"/>
          </p:cNvSpPr>
          <p:nvPr>
            <p:ph type="title"/>
          </p:nvPr>
        </p:nvSpPr>
        <p:spPr bwMode="auto">
          <a:xfrm>
            <a:off x="827088" y="115888"/>
            <a:ext cx="7712075" cy="70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it-IT" altLang="en-US" smtClean="0"/>
              <a:t>Fare clic per modificare lo stile del titolo</a:t>
            </a:r>
          </a:p>
        </p:txBody>
      </p:sp>
      <p:sp>
        <p:nvSpPr>
          <p:cNvPr id="3077" name="Rectangle 7"/>
          <p:cNvSpPr>
            <a:spLocks noGrp="1" noChangeArrowheads="1"/>
          </p:cNvSpPr>
          <p:nvPr>
            <p:ph type="body" idx="1"/>
          </p:nvPr>
        </p:nvSpPr>
        <p:spPr bwMode="auto">
          <a:xfrm>
            <a:off x="971550" y="1125538"/>
            <a:ext cx="7351713" cy="481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it-IT" altLang="en-US" smtClean="0"/>
              <a:t>Fare clic per modificare gli stili del testo dello schema</a:t>
            </a:r>
          </a:p>
          <a:p>
            <a:pPr lvl="1"/>
            <a:r>
              <a:rPr lang="it-IT" altLang="en-US" smtClean="0"/>
              <a:t>Secondo livello</a:t>
            </a:r>
          </a:p>
          <a:p>
            <a:pPr lvl="2"/>
            <a:r>
              <a:rPr lang="it-IT" altLang="en-US" smtClean="0"/>
              <a:t>Terzo livello</a:t>
            </a:r>
          </a:p>
          <a:p>
            <a:pPr lvl="3"/>
            <a:r>
              <a:rPr lang="it-IT" altLang="en-US" smtClean="0"/>
              <a:t>Quarto livello</a:t>
            </a:r>
          </a:p>
          <a:p>
            <a:pPr lvl="4"/>
            <a:r>
              <a:rPr lang="it-IT" altLang="en-US" smtClean="0"/>
              <a:t>Quinto livello</a:t>
            </a:r>
          </a:p>
        </p:txBody>
      </p:sp>
    </p:spTree>
  </p:cSld>
  <p:clrMap bg1="lt1" tx1="dk1" bg2="lt2" tx2="dk2" accent1="accent1" accent2="accent2" accent3="accent3" accent4="accent4" accent5="accent5" accent6="accent6" hlink="hlink" folHlink="folHlink"/>
  <p:sldLayoutIdLst>
    <p:sldLayoutId id="2147483874"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txStyles>
    <p:titleStyle>
      <a:lvl1pPr algn="l" rtl="0" eaLnBrk="0" fontAlgn="base" hangingPunct="0">
        <a:spcBef>
          <a:spcPct val="0"/>
        </a:spcBef>
        <a:spcAft>
          <a:spcPct val="0"/>
        </a:spcAft>
        <a:defRPr sz="2400">
          <a:solidFill>
            <a:srgbClr val="003399"/>
          </a:solidFill>
          <a:latin typeface="+mj-lt"/>
          <a:ea typeface="+mj-ea"/>
          <a:cs typeface="+mj-cs"/>
        </a:defRPr>
      </a:lvl1pPr>
      <a:lvl2pPr algn="l" rtl="0" eaLnBrk="0" fontAlgn="base" hangingPunct="0">
        <a:spcBef>
          <a:spcPct val="0"/>
        </a:spcBef>
        <a:spcAft>
          <a:spcPct val="0"/>
        </a:spcAft>
        <a:defRPr sz="2400">
          <a:solidFill>
            <a:srgbClr val="003399"/>
          </a:solidFill>
          <a:latin typeface="Arial" pitchFamily="34" charset="0"/>
        </a:defRPr>
      </a:lvl2pPr>
      <a:lvl3pPr algn="l" rtl="0" eaLnBrk="0" fontAlgn="base" hangingPunct="0">
        <a:spcBef>
          <a:spcPct val="0"/>
        </a:spcBef>
        <a:spcAft>
          <a:spcPct val="0"/>
        </a:spcAft>
        <a:defRPr sz="2400">
          <a:solidFill>
            <a:srgbClr val="003399"/>
          </a:solidFill>
          <a:latin typeface="Arial" pitchFamily="34" charset="0"/>
        </a:defRPr>
      </a:lvl3pPr>
      <a:lvl4pPr algn="l" rtl="0" eaLnBrk="0" fontAlgn="base" hangingPunct="0">
        <a:spcBef>
          <a:spcPct val="0"/>
        </a:spcBef>
        <a:spcAft>
          <a:spcPct val="0"/>
        </a:spcAft>
        <a:defRPr sz="2400">
          <a:solidFill>
            <a:srgbClr val="003399"/>
          </a:solidFill>
          <a:latin typeface="Arial" pitchFamily="34" charset="0"/>
        </a:defRPr>
      </a:lvl4pPr>
      <a:lvl5pPr algn="l" rtl="0" eaLnBrk="0" fontAlgn="base" hangingPunct="0">
        <a:spcBef>
          <a:spcPct val="0"/>
        </a:spcBef>
        <a:spcAft>
          <a:spcPct val="0"/>
        </a:spcAft>
        <a:defRPr sz="2400">
          <a:solidFill>
            <a:srgbClr val="003399"/>
          </a:solidFill>
          <a:latin typeface="Arial" pitchFamily="34" charset="0"/>
        </a:defRPr>
      </a:lvl5pPr>
      <a:lvl6pPr marL="457200" algn="l" rtl="0" fontAlgn="base">
        <a:spcBef>
          <a:spcPct val="0"/>
        </a:spcBef>
        <a:spcAft>
          <a:spcPct val="0"/>
        </a:spcAft>
        <a:defRPr sz="2400">
          <a:solidFill>
            <a:srgbClr val="003399"/>
          </a:solidFill>
          <a:latin typeface="Arial" pitchFamily="34" charset="0"/>
        </a:defRPr>
      </a:lvl6pPr>
      <a:lvl7pPr marL="914400" algn="l" rtl="0" fontAlgn="base">
        <a:spcBef>
          <a:spcPct val="0"/>
        </a:spcBef>
        <a:spcAft>
          <a:spcPct val="0"/>
        </a:spcAft>
        <a:defRPr sz="2400">
          <a:solidFill>
            <a:srgbClr val="003399"/>
          </a:solidFill>
          <a:latin typeface="Arial" pitchFamily="34" charset="0"/>
        </a:defRPr>
      </a:lvl7pPr>
      <a:lvl8pPr marL="1371600" algn="l" rtl="0" fontAlgn="base">
        <a:spcBef>
          <a:spcPct val="0"/>
        </a:spcBef>
        <a:spcAft>
          <a:spcPct val="0"/>
        </a:spcAft>
        <a:defRPr sz="2400">
          <a:solidFill>
            <a:srgbClr val="003399"/>
          </a:solidFill>
          <a:latin typeface="Arial" pitchFamily="34" charset="0"/>
        </a:defRPr>
      </a:lvl8pPr>
      <a:lvl9pPr marL="1828800" algn="l" rtl="0" fontAlgn="base">
        <a:spcBef>
          <a:spcPct val="0"/>
        </a:spcBef>
        <a:spcAft>
          <a:spcPct val="0"/>
        </a:spcAft>
        <a:defRPr sz="2400">
          <a:solidFill>
            <a:srgbClr val="003399"/>
          </a:solidFill>
          <a:latin typeface="Arial" pitchFamily="34" charset="0"/>
        </a:defRPr>
      </a:lvl9pPr>
    </p:titleStyle>
    <p:bodyStyle>
      <a:lvl1pPr marL="342900" indent="-342900" algn="l" rtl="0" eaLnBrk="0" fontAlgn="base" hangingPunct="0">
        <a:spcBef>
          <a:spcPct val="20000"/>
        </a:spcBef>
        <a:spcAft>
          <a:spcPct val="0"/>
        </a:spcAft>
        <a:buClr>
          <a:srgbClr val="003399"/>
        </a:buClr>
        <a:buSzPct val="70000"/>
        <a:buFont typeface="Wingdings" pitchFamily="2" charset="2"/>
        <a:buChar char="¡"/>
        <a:defRPr sz="2000">
          <a:solidFill>
            <a:srgbClr val="003399"/>
          </a:solidFill>
          <a:latin typeface="+mn-lt"/>
          <a:ea typeface="+mn-ea"/>
          <a:cs typeface="+mn-cs"/>
        </a:defRPr>
      </a:lvl1pPr>
      <a:lvl2pPr marL="742950" indent="-285750" algn="l" rtl="0" eaLnBrk="0" fontAlgn="base" hangingPunct="0">
        <a:spcBef>
          <a:spcPct val="20000"/>
        </a:spcBef>
        <a:spcAft>
          <a:spcPct val="0"/>
        </a:spcAft>
        <a:buClr>
          <a:srgbClr val="003399"/>
        </a:buClr>
        <a:buSzPct val="70000"/>
        <a:buFont typeface="Wingdings" pitchFamily="2" charset="2"/>
        <a:buChar char="l"/>
        <a:defRPr sz="2000">
          <a:solidFill>
            <a:srgbClr val="003399"/>
          </a:solidFill>
          <a:latin typeface="+mn-lt"/>
        </a:defRPr>
      </a:lvl2pPr>
      <a:lvl3pPr marL="1143000" indent="-228600" algn="l" rtl="0" eaLnBrk="0" fontAlgn="base" hangingPunct="0">
        <a:spcBef>
          <a:spcPct val="20000"/>
        </a:spcBef>
        <a:spcAft>
          <a:spcPct val="0"/>
        </a:spcAft>
        <a:buClr>
          <a:srgbClr val="003399"/>
        </a:buClr>
        <a:buSzPct val="65000"/>
        <a:buFont typeface="Wingdings" pitchFamily="2" charset="2"/>
        <a:buChar char="¡"/>
        <a:defRPr>
          <a:solidFill>
            <a:srgbClr val="003399"/>
          </a:solidFill>
          <a:latin typeface="+mn-lt"/>
        </a:defRPr>
      </a:lvl3pPr>
      <a:lvl4pPr marL="1600200" indent="-228600" algn="l" rtl="0" eaLnBrk="0" fontAlgn="base" hangingPunct="0">
        <a:spcBef>
          <a:spcPct val="20000"/>
        </a:spcBef>
        <a:spcAft>
          <a:spcPct val="0"/>
        </a:spcAft>
        <a:buClr>
          <a:srgbClr val="003399"/>
        </a:buClr>
        <a:buSzPct val="70000"/>
        <a:buFont typeface="Wingdings" pitchFamily="2" charset="2"/>
        <a:buChar char="l"/>
        <a:defRPr>
          <a:solidFill>
            <a:srgbClr val="003399"/>
          </a:solidFill>
          <a:latin typeface="+mn-lt"/>
        </a:defRPr>
      </a:lvl4pPr>
      <a:lvl5pPr marL="2057400" indent="-228600" algn="l" rtl="0" eaLnBrk="0" fontAlgn="base" hangingPunct="0">
        <a:spcBef>
          <a:spcPct val="20000"/>
        </a:spcBef>
        <a:spcAft>
          <a:spcPct val="0"/>
        </a:spcAft>
        <a:buClr>
          <a:srgbClr val="003399"/>
        </a:buClr>
        <a:buSzPct val="60000"/>
        <a:buFont typeface="Wingdings" pitchFamily="2" charset="2"/>
        <a:buChar char="¡"/>
        <a:defRPr>
          <a:solidFill>
            <a:srgbClr val="003399"/>
          </a:solidFill>
          <a:latin typeface="+mn-lt"/>
        </a:defRPr>
      </a:lvl5pPr>
      <a:lvl6pPr marL="2514600" indent="-228600" algn="l" rtl="0" fontAlgn="base">
        <a:spcBef>
          <a:spcPct val="20000"/>
        </a:spcBef>
        <a:spcAft>
          <a:spcPct val="0"/>
        </a:spcAft>
        <a:buClr>
          <a:srgbClr val="003399"/>
        </a:buClr>
        <a:buSzPct val="60000"/>
        <a:buFont typeface="Wingdings" pitchFamily="2" charset="2"/>
        <a:buChar char="¡"/>
        <a:defRPr>
          <a:solidFill>
            <a:srgbClr val="003399"/>
          </a:solidFill>
          <a:latin typeface="+mn-lt"/>
        </a:defRPr>
      </a:lvl6pPr>
      <a:lvl7pPr marL="2971800" indent="-228600" algn="l" rtl="0" fontAlgn="base">
        <a:spcBef>
          <a:spcPct val="20000"/>
        </a:spcBef>
        <a:spcAft>
          <a:spcPct val="0"/>
        </a:spcAft>
        <a:buClr>
          <a:srgbClr val="003399"/>
        </a:buClr>
        <a:buSzPct val="60000"/>
        <a:buFont typeface="Wingdings" pitchFamily="2" charset="2"/>
        <a:buChar char="¡"/>
        <a:defRPr>
          <a:solidFill>
            <a:srgbClr val="003399"/>
          </a:solidFill>
          <a:latin typeface="+mn-lt"/>
        </a:defRPr>
      </a:lvl7pPr>
      <a:lvl8pPr marL="3429000" indent="-228600" algn="l" rtl="0" fontAlgn="base">
        <a:spcBef>
          <a:spcPct val="20000"/>
        </a:spcBef>
        <a:spcAft>
          <a:spcPct val="0"/>
        </a:spcAft>
        <a:buClr>
          <a:srgbClr val="003399"/>
        </a:buClr>
        <a:buSzPct val="60000"/>
        <a:buFont typeface="Wingdings" pitchFamily="2" charset="2"/>
        <a:buChar char="¡"/>
        <a:defRPr>
          <a:solidFill>
            <a:srgbClr val="003399"/>
          </a:solidFill>
          <a:latin typeface="+mn-lt"/>
        </a:defRPr>
      </a:lvl8pPr>
      <a:lvl9pPr marL="3886200" indent="-228600" algn="l" rtl="0" fontAlgn="base">
        <a:spcBef>
          <a:spcPct val="20000"/>
        </a:spcBef>
        <a:spcAft>
          <a:spcPct val="0"/>
        </a:spcAft>
        <a:buClr>
          <a:srgbClr val="003399"/>
        </a:buClr>
        <a:buSzPct val="60000"/>
        <a:buFont typeface="Wingdings" pitchFamily="2" charset="2"/>
        <a:buChar char="¡"/>
        <a:defRPr>
          <a:solidFill>
            <a:srgbClr val="00339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4.xml"/><Relationship Id="rId1" Type="http://schemas.openxmlformats.org/officeDocument/2006/relationships/vmlDrawing" Target="../drawings/vmlDrawing9.vml"/><Relationship Id="rId4" Type="http://schemas.openxmlformats.org/officeDocument/2006/relationships/image" Target="../media/image92.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4.xml"/><Relationship Id="rId1" Type="http://schemas.openxmlformats.org/officeDocument/2006/relationships/vmlDrawing" Target="../drawings/vmlDrawing10.vml"/><Relationship Id="rId4" Type="http://schemas.openxmlformats.org/officeDocument/2006/relationships/image" Target="../media/image93.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4.xml"/><Relationship Id="rId1" Type="http://schemas.openxmlformats.org/officeDocument/2006/relationships/vmlDrawing" Target="../drawings/vmlDrawing11.vml"/><Relationship Id="rId4" Type="http://schemas.openxmlformats.org/officeDocument/2006/relationships/image" Target="../media/image94.emf"/></Relationships>
</file>

<file path=ppt/slides/_rels/slide10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5.png"/><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6.png"/><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7.png"/><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8.png"/><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9.png"/><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0.png"/><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1.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2.png"/><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4.xml"/><Relationship Id="rId1" Type="http://schemas.openxmlformats.org/officeDocument/2006/relationships/vmlDrawing" Target="../drawings/vmlDrawing12.vml"/><Relationship Id="rId4" Type="http://schemas.openxmlformats.org/officeDocument/2006/relationships/image" Target="../media/image103.emf"/></Relationships>
</file>

<file path=ppt/slides/_rels/slide11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8" Type="http://schemas.openxmlformats.org/officeDocument/2006/relationships/image" Target="../media/image85.wmf"/><Relationship Id="rId13" Type="http://schemas.openxmlformats.org/officeDocument/2006/relationships/oleObject" Target="../embeddings/oleObject32.bin"/><Relationship Id="rId18" Type="http://schemas.openxmlformats.org/officeDocument/2006/relationships/image" Target="../media/image110.wmf"/><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107.wmf"/><Relationship Id="rId17" Type="http://schemas.openxmlformats.org/officeDocument/2006/relationships/oleObject" Target="../embeddings/oleObject34.bin"/><Relationship Id="rId2" Type="http://schemas.openxmlformats.org/officeDocument/2006/relationships/slideLayout" Target="../slideLayouts/slideLayout24.xml"/><Relationship Id="rId16" Type="http://schemas.openxmlformats.org/officeDocument/2006/relationships/image" Target="../media/image109.wmf"/><Relationship Id="rId1" Type="http://schemas.openxmlformats.org/officeDocument/2006/relationships/vmlDrawing" Target="../drawings/vmlDrawing13.vml"/><Relationship Id="rId6" Type="http://schemas.openxmlformats.org/officeDocument/2006/relationships/image" Target="../media/image106.wmf"/><Relationship Id="rId11" Type="http://schemas.openxmlformats.org/officeDocument/2006/relationships/oleObject" Target="../embeddings/oleObject31.bin"/><Relationship Id="rId5" Type="http://schemas.openxmlformats.org/officeDocument/2006/relationships/oleObject" Target="../embeddings/oleObject28.bin"/><Relationship Id="rId15" Type="http://schemas.openxmlformats.org/officeDocument/2006/relationships/oleObject" Target="../embeddings/oleObject33.bin"/><Relationship Id="rId10" Type="http://schemas.openxmlformats.org/officeDocument/2006/relationships/image" Target="../media/image89.wmf"/><Relationship Id="rId4" Type="http://schemas.openxmlformats.org/officeDocument/2006/relationships/image" Target="../media/image105.wmf"/><Relationship Id="rId9" Type="http://schemas.openxmlformats.org/officeDocument/2006/relationships/oleObject" Target="../embeddings/oleObject30.bin"/><Relationship Id="rId14" Type="http://schemas.openxmlformats.org/officeDocument/2006/relationships/image" Target="../media/image108.w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1.png"/><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4.xml"/><Relationship Id="rId4" Type="http://schemas.openxmlformats.org/officeDocument/2006/relationships/image" Target="../media/image36.png"/></Relationships>
</file>

<file path=ppt/slides/_rels/slide1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4.png"/><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5.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Layout" Target="../diagrams/layout1.xml"/><Relationship Id="rId7" Type="http://schemas.openxmlformats.org/officeDocument/2006/relationships/image" Target="../media/image8.jpeg"/><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1.jpeg"/><Relationship Id="rId4" Type="http://schemas.openxmlformats.org/officeDocument/2006/relationships/diagramQuickStyle" Target="../diagrams/quickStyle1.xml"/><Relationship Id="rId9"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6.png"/><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7.png"/><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8.png"/><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1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1.png"/><Relationship Id="rId1" Type="http://schemas.openxmlformats.org/officeDocument/2006/relationships/slideLayout" Target="../slideLayouts/slideLayout24.xml"/></Relationships>
</file>

<file path=ppt/slides/_rels/slide12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6.emf"/><Relationship Id="rId2" Type="http://schemas.openxmlformats.org/officeDocument/2006/relationships/slideLayout" Target="../slideLayouts/slideLayout24.xml"/><Relationship Id="rId1" Type="http://schemas.openxmlformats.org/officeDocument/2006/relationships/vmlDrawing" Target="../drawings/vmlDrawing1.vml"/><Relationship Id="rId6" Type="http://schemas.openxmlformats.org/officeDocument/2006/relationships/image" Target="../media/image23.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25.emf"/><Relationship Id="rId4" Type="http://schemas.openxmlformats.org/officeDocument/2006/relationships/image" Target="../media/image22.emf"/><Relationship Id="rId9"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slideLayout" Target="../slideLayouts/slideLayout24.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4.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4.xml"/><Relationship Id="rId1" Type="http://schemas.openxmlformats.org/officeDocument/2006/relationships/vmlDrawing" Target="../drawings/vmlDrawing2.vml"/><Relationship Id="rId4" Type="http://schemas.openxmlformats.org/officeDocument/2006/relationships/image" Target="../media/image46.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4.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4.xml"/><Relationship Id="rId1" Type="http://schemas.openxmlformats.org/officeDocument/2006/relationships/vmlDrawing" Target="../drawings/vmlDrawing3.vml"/><Relationship Id="rId4" Type="http://schemas.openxmlformats.org/officeDocument/2006/relationships/image" Target="../media/image65.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4.xml"/><Relationship Id="rId1" Type="http://schemas.openxmlformats.org/officeDocument/2006/relationships/vmlDrawing" Target="../drawings/vmlDrawing4.vml"/><Relationship Id="rId6" Type="http://schemas.openxmlformats.org/officeDocument/2006/relationships/image" Target="../media/image67.wmf"/><Relationship Id="rId5" Type="http://schemas.openxmlformats.org/officeDocument/2006/relationships/oleObject" Target="../embeddings/oleObject9.bin"/><Relationship Id="rId4" Type="http://schemas.openxmlformats.org/officeDocument/2006/relationships/image" Target="../media/image66.wmf"/></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4.xml"/><Relationship Id="rId1" Type="http://schemas.openxmlformats.org/officeDocument/2006/relationships/vmlDrawing" Target="../drawings/vmlDrawing5.vml"/><Relationship Id="rId5" Type="http://schemas.openxmlformats.org/officeDocument/2006/relationships/image" Target="../media/image36.png"/><Relationship Id="rId4" Type="http://schemas.openxmlformats.org/officeDocument/2006/relationships/image" Target="../media/image76.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4.xml"/><Relationship Id="rId1" Type="http://schemas.openxmlformats.org/officeDocument/2006/relationships/vmlDrawing" Target="../drawings/vmlDrawing6.vml"/><Relationship Id="rId6" Type="http://schemas.openxmlformats.org/officeDocument/2006/relationships/image" Target="../media/image36.png"/><Relationship Id="rId5" Type="http://schemas.openxmlformats.org/officeDocument/2006/relationships/image" Target="../media/image77.png"/><Relationship Id="rId4" Type="http://schemas.openxmlformats.org/officeDocument/2006/relationships/oleObject" Target="../embeddings/oleObject11.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4.xml"/><Relationship Id="rId1" Type="http://schemas.openxmlformats.org/officeDocument/2006/relationships/vmlDrawing" Target="../drawings/vmlDrawing7.vml"/><Relationship Id="rId6" Type="http://schemas.openxmlformats.org/officeDocument/2006/relationships/image" Target="../media/image36.png"/><Relationship Id="rId5" Type="http://schemas.openxmlformats.org/officeDocument/2006/relationships/image" Target="../media/image78.png"/><Relationship Id="rId4" Type="http://schemas.openxmlformats.org/officeDocument/2006/relationships/oleObject" Target="../embeddings/oleObject12.bin"/></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34.xml"/><Relationship Id="rId4" Type="http://schemas.openxmlformats.org/officeDocument/2006/relationships/image" Target="../media/image31.png"/></Relationships>
</file>

<file path=ppt/slides/_rels/slide8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8" Type="http://schemas.openxmlformats.org/officeDocument/2006/relationships/image" Target="../media/image84.wmf"/><Relationship Id="rId13" Type="http://schemas.openxmlformats.org/officeDocument/2006/relationships/oleObject" Target="../embeddings/oleObject18.bin"/><Relationship Id="rId18" Type="http://schemas.openxmlformats.org/officeDocument/2006/relationships/image" Target="../media/image89.wmf"/><Relationship Id="rId3" Type="http://schemas.openxmlformats.org/officeDocument/2006/relationships/oleObject" Target="../embeddings/oleObject13.bin"/><Relationship Id="rId21" Type="http://schemas.openxmlformats.org/officeDocument/2006/relationships/oleObject" Target="../embeddings/oleObject22.bin"/><Relationship Id="rId7" Type="http://schemas.openxmlformats.org/officeDocument/2006/relationships/oleObject" Target="../embeddings/oleObject15.bin"/><Relationship Id="rId12" Type="http://schemas.openxmlformats.org/officeDocument/2006/relationships/image" Target="../media/image86.wmf"/><Relationship Id="rId17" Type="http://schemas.openxmlformats.org/officeDocument/2006/relationships/oleObject" Target="../embeddings/oleObject20.bin"/><Relationship Id="rId2" Type="http://schemas.openxmlformats.org/officeDocument/2006/relationships/slideLayout" Target="../slideLayouts/slideLayout24.xml"/><Relationship Id="rId16" Type="http://schemas.openxmlformats.org/officeDocument/2006/relationships/image" Target="../media/image88.wmf"/><Relationship Id="rId20" Type="http://schemas.openxmlformats.org/officeDocument/2006/relationships/image" Target="../media/image90.wmf"/><Relationship Id="rId1" Type="http://schemas.openxmlformats.org/officeDocument/2006/relationships/vmlDrawing" Target="../drawings/vmlDrawing8.vml"/><Relationship Id="rId6" Type="http://schemas.openxmlformats.org/officeDocument/2006/relationships/image" Target="../media/image83.wmf"/><Relationship Id="rId11" Type="http://schemas.openxmlformats.org/officeDocument/2006/relationships/oleObject" Target="../embeddings/oleObject17.bin"/><Relationship Id="rId5" Type="http://schemas.openxmlformats.org/officeDocument/2006/relationships/oleObject" Target="../embeddings/oleObject14.bin"/><Relationship Id="rId15" Type="http://schemas.openxmlformats.org/officeDocument/2006/relationships/oleObject" Target="../embeddings/oleObject19.bin"/><Relationship Id="rId10" Type="http://schemas.openxmlformats.org/officeDocument/2006/relationships/image" Target="../media/image85.wmf"/><Relationship Id="rId19" Type="http://schemas.openxmlformats.org/officeDocument/2006/relationships/oleObject" Target="../embeddings/oleObject21.bin"/><Relationship Id="rId4" Type="http://schemas.openxmlformats.org/officeDocument/2006/relationships/image" Target="../media/image82.wmf"/><Relationship Id="rId9" Type="http://schemas.openxmlformats.org/officeDocument/2006/relationships/oleObject" Target="../embeddings/oleObject16.bin"/><Relationship Id="rId14" Type="http://schemas.openxmlformats.org/officeDocument/2006/relationships/image" Target="../media/image87.wmf"/><Relationship Id="rId22" Type="http://schemas.openxmlformats.org/officeDocument/2006/relationships/image" Target="../media/image91.w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539552" y="1484784"/>
            <a:ext cx="8425631" cy="868561"/>
          </a:xfrm>
        </p:spPr>
        <p:txBody>
          <a:bodyPr/>
          <a:lstStyle/>
          <a:p>
            <a:pPr algn="ctr" eaLnBrk="1" hangingPunct="1"/>
            <a:r>
              <a:rPr lang="en-GB" altLang="it-IT" b="1" dirty="0" smtClean="0"/>
              <a:t>Applied statistics with applications in R </a:t>
            </a:r>
            <a:r>
              <a:rPr lang="en-GB" altLang="it-IT" sz="2000" b="1" dirty="0" smtClean="0"/>
              <a:t>(and SAS)</a:t>
            </a:r>
            <a:endParaRPr lang="en-US" altLang="en-US" sz="2000" b="1" dirty="0" smtClean="0"/>
          </a:p>
        </p:txBody>
      </p:sp>
      <p:sp>
        <p:nvSpPr>
          <p:cNvPr id="5123" name="Rectangle 3"/>
          <p:cNvSpPr>
            <a:spLocks noGrp="1" noChangeArrowheads="1"/>
          </p:cNvSpPr>
          <p:nvPr>
            <p:ph type="subTitle" idx="1"/>
          </p:nvPr>
        </p:nvSpPr>
        <p:spPr>
          <a:xfrm>
            <a:off x="827584" y="2924944"/>
            <a:ext cx="7848600" cy="1752600"/>
          </a:xfrm>
        </p:spPr>
        <p:txBody>
          <a:bodyPr/>
          <a:lstStyle/>
          <a:p>
            <a:pPr algn="ctr" eaLnBrk="1" hangingPunct="1">
              <a:spcAft>
                <a:spcPct val="30000"/>
              </a:spcAft>
            </a:pPr>
            <a:r>
              <a:rPr lang="it-IT" altLang="en-US" b="1" dirty="0" smtClean="0"/>
              <a:t>Alessio </a:t>
            </a:r>
            <a:r>
              <a:rPr lang="it-IT" altLang="en-US" b="1" dirty="0" err="1" smtClean="0"/>
              <a:t>Cecchinato</a:t>
            </a:r>
            <a:r>
              <a:rPr lang="it-IT" altLang="en-US" b="1" dirty="0" smtClean="0"/>
              <a:t> </a:t>
            </a:r>
          </a:p>
          <a:p>
            <a:pPr algn="ctr" eaLnBrk="1" hangingPunct="1">
              <a:spcAft>
                <a:spcPct val="30000"/>
              </a:spcAft>
            </a:pPr>
            <a:r>
              <a:rPr lang="it-IT" altLang="en-US" b="1" dirty="0" smtClean="0"/>
              <a:t>Hugo Toledo </a:t>
            </a:r>
            <a:r>
              <a:rPr lang="it-IT" altLang="en-US" b="1" dirty="0" err="1" smtClean="0"/>
              <a:t>Alvarado</a:t>
            </a:r>
            <a:endParaRPr lang="it-IT" altLang="en-US" b="1" dirty="0" smtClean="0"/>
          </a:p>
          <a:p>
            <a:pPr algn="ctr" eaLnBrk="1" hangingPunct="1">
              <a:spcAft>
                <a:spcPct val="30000"/>
              </a:spcAft>
            </a:pPr>
            <a:r>
              <a:rPr lang="en-US" altLang="it-IT" dirty="0" smtClean="0"/>
              <a:t>DAFNAE - Department of Agronomy, Food </a:t>
            </a:r>
          </a:p>
          <a:p>
            <a:pPr algn="ctr" eaLnBrk="1" hangingPunct="1">
              <a:spcAft>
                <a:spcPct val="30000"/>
              </a:spcAft>
            </a:pPr>
            <a:r>
              <a:rPr lang="en-US" altLang="it-IT" dirty="0" smtClean="0"/>
              <a:t>Natural resources, Animals and Environment </a:t>
            </a:r>
          </a:p>
          <a:p>
            <a:pPr algn="ctr" eaLnBrk="1" hangingPunct="1">
              <a:spcAft>
                <a:spcPct val="30000"/>
              </a:spcAft>
            </a:pPr>
            <a:r>
              <a:rPr lang="en-US" altLang="it-IT" dirty="0" smtClean="0"/>
              <a:t>University of </a:t>
            </a:r>
            <a:r>
              <a:rPr lang="en-US" altLang="it-IT" dirty="0" err="1" smtClean="0"/>
              <a:t>Padova</a:t>
            </a:r>
            <a:r>
              <a:rPr lang="en-US" altLang="it-IT" dirty="0" smtClean="0"/>
              <a:t> </a:t>
            </a:r>
            <a:endParaRPr lang="it-IT" altLang="en-US" dirty="0" smtClean="0"/>
          </a:p>
        </p:txBody>
      </p:sp>
      <p:pic>
        <p:nvPicPr>
          <p:cNvPr id="5125" name="Picture 5" descr="Risultati immagini per applied statis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5460138"/>
            <a:ext cx="2859514" cy="1059080"/>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Risultati immagini per applied statist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5229200"/>
            <a:ext cx="2851795" cy="15209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olo 1"/>
          <p:cNvSpPr>
            <a:spLocks noGrp="1"/>
          </p:cNvSpPr>
          <p:nvPr>
            <p:ph type="title"/>
          </p:nvPr>
        </p:nvSpPr>
        <p:spPr/>
        <p:txBody>
          <a:bodyPr/>
          <a:lstStyle/>
          <a:p>
            <a:r>
              <a:rPr lang="en-US" altLang="it-IT" smtClean="0"/>
              <a:t>Do it yourself …</a:t>
            </a:r>
          </a:p>
        </p:txBody>
      </p:sp>
      <p:sp>
        <p:nvSpPr>
          <p:cNvPr id="13315" name="Segnaposto contenuto 2"/>
          <p:cNvSpPr>
            <a:spLocks noGrp="1"/>
          </p:cNvSpPr>
          <p:nvPr>
            <p:ph idx="1"/>
          </p:nvPr>
        </p:nvSpPr>
        <p:spPr>
          <a:xfrm>
            <a:off x="971550" y="1125538"/>
            <a:ext cx="7704138" cy="4816475"/>
          </a:xfrm>
        </p:spPr>
        <p:txBody>
          <a:bodyPr/>
          <a:lstStyle/>
          <a:p>
            <a:pPr algn="just"/>
            <a:r>
              <a:rPr lang="en-US" altLang="it-IT" dirty="0" smtClean="0"/>
              <a:t>Identify the population and the sample in the following example: In a recent survey 2000 European Boxer dogs owners were asked if they submitted their dogs to x-ray screening for hip dysplasia. Eight hundred of the owners answered yes </a:t>
            </a:r>
          </a:p>
          <a:p>
            <a:pPr algn="just"/>
            <a:endParaRPr lang="en-US" altLang="it-IT" dirty="0" smtClean="0"/>
          </a:p>
          <a:p>
            <a:pPr algn="just"/>
            <a:r>
              <a:rPr lang="en-US" altLang="it-IT" dirty="0" smtClean="0"/>
              <a:t>What is the population ? </a:t>
            </a:r>
          </a:p>
          <a:p>
            <a:pPr algn="just"/>
            <a:endParaRPr lang="en-US" altLang="it-IT" dirty="0" smtClean="0"/>
          </a:p>
          <a:p>
            <a:pPr algn="just"/>
            <a:r>
              <a:rPr lang="en-US" altLang="it-IT" dirty="0" smtClean="0"/>
              <a:t>What is the sample ? </a:t>
            </a:r>
          </a:p>
          <a:p>
            <a:pPr algn="just"/>
            <a:endParaRPr lang="en-US" altLang="it-IT" dirty="0" smtClean="0"/>
          </a:p>
          <a:p>
            <a:pPr algn="just"/>
            <a:r>
              <a:rPr lang="en-US" altLang="it-IT" dirty="0" smtClean="0"/>
              <a:t>What is the data set </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en-US" dirty="0" smtClean="0">
                <a:latin typeface="Verdana" pitchFamily="34" charset="0"/>
              </a:rPr>
              <a:t>Example: graphs </a:t>
            </a:r>
            <a:r>
              <a:rPr lang="en-US" altLang="en-US" dirty="0" smtClean="0">
                <a:latin typeface="Verdana" pitchFamily="34" charset="0"/>
              </a:rPr>
              <a:t>of </a:t>
            </a:r>
            <a:r>
              <a:rPr lang="en-US" altLang="en-US" dirty="0" smtClean="0">
                <a:latin typeface="Verdana" pitchFamily="34" charset="0"/>
              </a:rPr>
              <a:t>interaction </a:t>
            </a:r>
            <a:r>
              <a:rPr lang="en-US" altLang="en-US" dirty="0" smtClean="0">
                <a:latin typeface="Verdana" pitchFamily="34" charset="0"/>
              </a:rPr>
              <a:t>– </a:t>
            </a:r>
            <a:r>
              <a:rPr lang="en-US" altLang="en-US" b="1" dirty="0" smtClean="0">
                <a:latin typeface="Verdana" pitchFamily="34" charset="0"/>
              </a:rPr>
              <a:t>no</a:t>
            </a:r>
            <a:r>
              <a:rPr lang="en-US" altLang="en-US" dirty="0" smtClean="0">
                <a:latin typeface="Verdana" pitchFamily="34" charset="0"/>
              </a:rPr>
              <a:t> interaction</a:t>
            </a:r>
          </a:p>
        </p:txBody>
      </p:sp>
      <p:grpSp>
        <p:nvGrpSpPr>
          <p:cNvPr id="89091" name="Group 6"/>
          <p:cNvGrpSpPr>
            <a:grpSpLocks/>
          </p:cNvGrpSpPr>
          <p:nvPr/>
        </p:nvGrpSpPr>
        <p:grpSpPr bwMode="auto">
          <a:xfrm>
            <a:off x="1116013" y="1268413"/>
            <a:ext cx="6985000" cy="4773612"/>
            <a:chOff x="616" y="881"/>
            <a:chExt cx="4954" cy="3165"/>
          </a:xfrm>
        </p:grpSpPr>
        <p:graphicFrame>
          <p:nvGraphicFramePr>
            <p:cNvPr id="89092" name="Object 7"/>
            <p:cNvGraphicFramePr>
              <a:graphicFrameLocks noChangeAspect="1"/>
            </p:cNvGraphicFramePr>
            <p:nvPr/>
          </p:nvGraphicFramePr>
          <p:xfrm>
            <a:off x="616" y="881"/>
            <a:ext cx="4954" cy="3070"/>
          </p:xfrm>
          <a:graphic>
            <a:graphicData uri="http://schemas.openxmlformats.org/presentationml/2006/ole">
              <mc:AlternateContent xmlns:mc="http://schemas.openxmlformats.org/markup-compatibility/2006">
                <mc:Choice xmlns:v="urn:schemas-microsoft-com:vml" Requires="v">
                  <p:oleObj spid="_x0000_s89146" name="Grafico" r:id="rId3" imgW="6553200" imgH="4061399" progId="MSGraph.Chart.8">
                    <p:embed followColorScheme="full"/>
                  </p:oleObj>
                </mc:Choice>
                <mc:Fallback>
                  <p:oleObj name="Grafico" r:id="rId3" imgW="6553200" imgH="4061399" progId="MSGraph.Chart.8">
                    <p:embed followColorScheme="full"/>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 y="881"/>
                          <a:ext cx="4954" cy="3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093" name="Text Box 8"/>
            <p:cNvSpPr txBox="1">
              <a:spLocks noChangeArrowheads="1"/>
            </p:cNvSpPr>
            <p:nvPr/>
          </p:nvSpPr>
          <p:spPr bwMode="auto">
            <a:xfrm>
              <a:off x="2278" y="3803"/>
              <a:ext cx="582"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it-IT" altLang="en-US" sz="1800">
                  <a:solidFill>
                    <a:srgbClr val="009900"/>
                  </a:solidFill>
                </a:rPr>
                <a:t>T = 1</a:t>
              </a:r>
            </a:p>
          </p:txBody>
        </p:sp>
        <p:sp>
          <p:nvSpPr>
            <p:cNvPr id="89094" name="Text Box 9"/>
            <p:cNvSpPr txBox="1">
              <a:spLocks noChangeArrowheads="1"/>
            </p:cNvSpPr>
            <p:nvPr/>
          </p:nvSpPr>
          <p:spPr bwMode="auto">
            <a:xfrm>
              <a:off x="4177" y="3798"/>
              <a:ext cx="582" cy="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it-IT" altLang="en-US" sz="1800">
                  <a:solidFill>
                    <a:srgbClr val="990099"/>
                  </a:solidFill>
                </a:rPr>
                <a:t>T = 2</a:t>
              </a:r>
            </a:p>
          </p:txBody>
        </p:sp>
        <p:sp>
          <p:nvSpPr>
            <p:cNvPr id="89095" name="Line 10"/>
            <p:cNvSpPr>
              <a:spLocks noChangeShapeType="1"/>
            </p:cNvSpPr>
            <p:nvPr/>
          </p:nvSpPr>
          <p:spPr bwMode="auto">
            <a:xfrm flipV="1">
              <a:off x="2336" y="2387"/>
              <a:ext cx="0" cy="771"/>
            </a:xfrm>
            <a:prstGeom prst="line">
              <a:avLst/>
            </a:prstGeom>
            <a:noFill/>
            <a:ln w="952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6" name="Text Box 11"/>
            <p:cNvSpPr txBox="1">
              <a:spLocks noChangeArrowheads="1"/>
            </p:cNvSpPr>
            <p:nvPr/>
          </p:nvSpPr>
          <p:spPr bwMode="auto">
            <a:xfrm>
              <a:off x="1494" y="2649"/>
              <a:ext cx="898"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it-IT" altLang="en-US" sz="1400">
                  <a:solidFill>
                    <a:srgbClr val="009900"/>
                  </a:solidFill>
                </a:rPr>
                <a:t>+ 1.05 kg/d</a:t>
              </a:r>
            </a:p>
          </p:txBody>
        </p:sp>
        <p:sp>
          <p:nvSpPr>
            <p:cNvPr id="89097" name="Line 12"/>
            <p:cNvSpPr>
              <a:spLocks noChangeShapeType="1"/>
            </p:cNvSpPr>
            <p:nvPr/>
          </p:nvSpPr>
          <p:spPr bwMode="auto">
            <a:xfrm flipV="1">
              <a:off x="4558" y="2069"/>
              <a:ext cx="0" cy="771"/>
            </a:xfrm>
            <a:prstGeom prst="line">
              <a:avLst/>
            </a:prstGeom>
            <a:noFill/>
            <a:ln w="9525">
              <a:solidFill>
                <a:srgbClr val="99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098" name="Text Box 13"/>
            <p:cNvSpPr txBox="1">
              <a:spLocks noChangeArrowheads="1"/>
            </p:cNvSpPr>
            <p:nvPr/>
          </p:nvSpPr>
          <p:spPr bwMode="auto">
            <a:xfrm>
              <a:off x="4577" y="2330"/>
              <a:ext cx="8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it-IT" altLang="en-US" sz="1400">
                  <a:solidFill>
                    <a:srgbClr val="990099"/>
                  </a:solidFill>
                </a:rPr>
                <a:t>+ 1.05 kg/d</a:t>
              </a:r>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ltLang="en-US" dirty="0" smtClean="0">
                <a:latin typeface="Verdana" pitchFamily="34" charset="0"/>
              </a:rPr>
              <a:t>Example: graphs </a:t>
            </a:r>
            <a:r>
              <a:rPr lang="en-US" altLang="en-US" dirty="0" smtClean="0">
                <a:latin typeface="Verdana" pitchFamily="34" charset="0"/>
              </a:rPr>
              <a:t>of Interaction – </a:t>
            </a:r>
            <a:r>
              <a:rPr lang="en-US" altLang="en-US" b="1" dirty="0" smtClean="0">
                <a:latin typeface="Verdana" pitchFamily="34" charset="0"/>
              </a:rPr>
              <a:t>positive</a:t>
            </a:r>
            <a:r>
              <a:rPr lang="en-US" altLang="en-US" dirty="0" smtClean="0">
                <a:latin typeface="Verdana" pitchFamily="34" charset="0"/>
              </a:rPr>
              <a:t> interaction</a:t>
            </a:r>
          </a:p>
        </p:txBody>
      </p:sp>
      <p:grpSp>
        <p:nvGrpSpPr>
          <p:cNvPr id="90115" name="Group 11"/>
          <p:cNvGrpSpPr>
            <a:grpSpLocks/>
          </p:cNvGrpSpPr>
          <p:nvPr/>
        </p:nvGrpSpPr>
        <p:grpSpPr bwMode="auto">
          <a:xfrm>
            <a:off x="827088" y="1196975"/>
            <a:ext cx="7864475" cy="5003800"/>
            <a:chOff x="616" y="881"/>
            <a:chExt cx="4954" cy="3152"/>
          </a:xfrm>
        </p:grpSpPr>
        <p:graphicFrame>
          <p:nvGraphicFramePr>
            <p:cNvPr id="90116" name="Object 12"/>
            <p:cNvGraphicFramePr>
              <a:graphicFrameLocks noChangeAspect="1"/>
            </p:cNvGraphicFramePr>
            <p:nvPr/>
          </p:nvGraphicFramePr>
          <p:xfrm>
            <a:off x="616" y="881"/>
            <a:ext cx="4954" cy="3070"/>
          </p:xfrm>
          <a:graphic>
            <a:graphicData uri="http://schemas.openxmlformats.org/presentationml/2006/ole">
              <mc:AlternateContent xmlns:mc="http://schemas.openxmlformats.org/markup-compatibility/2006">
                <mc:Choice xmlns:v="urn:schemas-microsoft-com:vml" Requires="v">
                  <p:oleObj spid="_x0000_s90170" name="Grafico" r:id="rId3" imgW="6553200" imgH="4061399" progId="MSGraph.Chart.8">
                    <p:embed followColorScheme="full"/>
                  </p:oleObj>
                </mc:Choice>
                <mc:Fallback>
                  <p:oleObj name="Grafico" r:id="rId3" imgW="6553200" imgH="4061399" progId="MSGraph.Chart.8">
                    <p:embed followColorScheme="full"/>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 y="881"/>
                          <a:ext cx="4954" cy="3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117" name="Text Box 13"/>
            <p:cNvSpPr txBox="1">
              <a:spLocks noChangeArrowheads="1"/>
            </p:cNvSpPr>
            <p:nvPr/>
          </p:nvSpPr>
          <p:spPr bwMode="auto">
            <a:xfrm>
              <a:off x="2278" y="3802"/>
              <a:ext cx="5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it-IT" altLang="en-US" sz="1800">
                  <a:solidFill>
                    <a:srgbClr val="009900"/>
                  </a:solidFill>
                </a:rPr>
                <a:t>T = 1</a:t>
              </a:r>
            </a:p>
          </p:txBody>
        </p:sp>
        <p:sp>
          <p:nvSpPr>
            <p:cNvPr id="90118" name="Text Box 14"/>
            <p:cNvSpPr txBox="1">
              <a:spLocks noChangeArrowheads="1"/>
            </p:cNvSpPr>
            <p:nvPr/>
          </p:nvSpPr>
          <p:spPr bwMode="auto">
            <a:xfrm>
              <a:off x="4177" y="3799"/>
              <a:ext cx="5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it-IT" altLang="en-US" sz="1800">
                  <a:solidFill>
                    <a:srgbClr val="990099"/>
                  </a:solidFill>
                </a:rPr>
                <a:t>T = 2</a:t>
              </a:r>
            </a:p>
          </p:txBody>
        </p:sp>
        <p:sp>
          <p:nvSpPr>
            <p:cNvPr id="90119" name="Line 15"/>
            <p:cNvSpPr>
              <a:spLocks noChangeShapeType="1"/>
            </p:cNvSpPr>
            <p:nvPr/>
          </p:nvSpPr>
          <p:spPr bwMode="auto">
            <a:xfrm flipV="1">
              <a:off x="2336" y="2387"/>
              <a:ext cx="0" cy="771"/>
            </a:xfrm>
            <a:prstGeom prst="line">
              <a:avLst/>
            </a:prstGeom>
            <a:noFill/>
            <a:ln w="952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0" name="Text Box 16"/>
            <p:cNvSpPr txBox="1">
              <a:spLocks noChangeArrowheads="1"/>
            </p:cNvSpPr>
            <p:nvPr/>
          </p:nvSpPr>
          <p:spPr bwMode="auto">
            <a:xfrm>
              <a:off x="1493" y="2648"/>
              <a:ext cx="79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it-IT" altLang="en-US" sz="1400">
                  <a:solidFill>
                    <a:srgbClr val="009900"/>
                  </a:solidFill>
                </a:rPr>
                <a:t>+ 1.05 kg/d</a:t>
              </a:r>
            </a:p>
          </p:txBody>
        </p:sp>
        <p:sp>
          <p:nvSpPr>
            <p:cNvPr id="90121" name="Line 17"/>
            <p:cNvSpPr>
              <a:spLocks noChangeShapeType="1"/>
            </p:cNvSpPr>
            <p:nvPr/>
          </p:nvSpPr>
          <p:spPr bwMode="auto">
            <a:xfrm flipV="1">
              <a:off x="4558" y="1525"/>
              <a:ext cx="0" cy="1315"/>
            </a:xfrm>
            <a:prstGeom prst="line">
              <a:avLst/>
            </a:prstGeom>
            <a:noFill/>
            <a:ln w="9525">
              <a:solidFill>
                <a:srgbClr val="99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2" name="Text Box 18"/>
            <p:cNvSpPr txBox="1">
              <a:spLocks noChangeArrowheads="1"/>
            </p:cNvSpPr>
            <p:nvPr/>
          </p:nvSpPr>
          <p:spPr bwMode="auto">
            <a:xfrm>
              <a:off x="4578" y="2330"/>
              <a:ext cx="79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it-IT" altLang="en-US" sz="1400">
                  <a:solidFill>
                    <a:srgbClr val="990099"/>
                  </a:solidFill>
                </a:rPr>
                <a:t>+ 1.75 kg/d</a:t>
              </a:r>
            </a:p>
          </p:txBody>
        </p:sp>
      </p:gr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a:noFill/>
        </p:spPr>
        <p:txBody>
          <a:bodyPr/>
          <a:lstStyle/>
          <a:p>
            <a:pPr eaLnBrk="1" hangingPunct="1"/>
            <a:r>
              <a:rPr lang="en-US" altLang="en-US" dirty="0" smtClean="0"/>
              <a:t>Example: graphs </a:t>
            </a:r>
            <a:r>
              <a:rPr lang="en-US" altLang="en-US" dirty="0" smtClean="0"/>
              <a:t>of Interaction – </a:t>
            </a:r>
            <a:r>
              <a:rPr lang="en-US" altLang="en-US" b="1" dirty="0" smtClean="0"/>
              <a:t>negative</a:t>
            </a:r>
            <a:r>
              <a:rPr lang="en-US" altLang="en-US" dirty="0" smtClean="0"/>
              <a:t> interaction</a:t>
            </a:r>
          </a:p>
        </p:txBody>
      </p:sp>
      <p:grpSp>
        <p:nvGrpSpPr>
          <p:cNvPr id="91139" name="Group 5"/>
          <p:cNvGrpSpPr>
            <a:grpSpLocks/>
          </p:cNvGrpSpPr>
          <p:nvPr/>
        </p:nvGrpSpPr>
        <p:grpSpPr bwMode="auto">
          <a:xfrm>
            <a:off x="900113" y="1268413"/>
            <a:ext cx="7864475" cy="5003800"/>
            <a:chOff x="616" y="881"/>
            <a:chExt cx="4954" cy="3152"/>
          </a:xfrm>
        </p:grpSpPr>
        <p:graphicFrame>
          <p:nvGraphicFramePr>
            <p:cNvPr id="91140" name="Object 6"/>
            <p:cNvGraphicFramePr>
              <a:graphicFrameLocks noChangeAspect="1"/>
            </p:cNvGraphicFramePr>
            <p:nvPr/>
          </p:nvGraphicFramePr>
          <p:xfrm>
            <a:off x="616" y="881"/>
            <a:ext cx="4954" cy="3070"/>
          </p:xfrm>
          <a:graphic>
            <a:graphicData uri="http://schemas.openxmlformats.org/presentationml/2006/ole">
              <mc:AlternateContent xmlns:mc="http://schemas.openxmlformats.org/markup-compatibility/2006">
                <mc:Choice xmlns:v="urn:schemas-microsoft-com:vml" Requires="v">
                  <p:oleObj spid="_x0000_s91194" name="Grafico" r:id="rId3" imgW="6553200" imgH="4061399" progId="MSGraph.Chart.8">
                    <p:embed followColorScheme="full"/>
                  </p:oleObj>
                </mc:Choice>
                <mc:Fallback>
                  <p:oleObj name="Grafico" r:id="rId3" imgW="6553200" imgH="4061399" progId="MSGraph.Chart.8">
                    <p:embed followColorScheme="full"/>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 y="881"/>
                          <a:ext cx="4954" cy="3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41" name="Text Box 7"/>
            <p:cNvSpPr txBox="1">
              <a:spLocks noChangeArrowheads="1"/>
            </p:cNvSpPr>
            <p:nvPr/>
          </p:nvSpPr>
          <p:spPr bwMode="auto">
            <a:xfrm>
              <a:off x="2278" y="3802"/>
              <a:ext cx="5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it-IT" altLang="en-US" sz="1800">
                  <a:solidFill>
                    <a:srgbClr val="009900"/>
                  </a:solidFill>
                </a:rPr>
                <a:t>T = 1</a:t>
              </a:r>
            </a:p>
          </p:txBody>
        </p:sp>
        <p:sp>
          <p:nvSpPr>
            <p:cNvPr id="91142" name="Text Box 8"/>
            <p:cNvSpPr txBox="1">
              <a:spLocks noChangeArrowheads="1"/>
            </p:cNvSpPr>
            <p:nvPr/>
          </p:nvSpPr>
          <p:spPr bwMode="auto">
            <a:xfrm>
              <a:off x="4177" y="3799"/>
              <a:ext cx="5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it-IT" altLang="en-US" sz="1800">
                  <a:solidFill>
                    <a:srgbClr val="990099"/>
                  </a:solidFill>
                </a:rPr>
                <a:t>T = 2</a:t>
              </a:r>
            </a:p>
          </p:txBody>
        </p:sp>
        <p:sp>
          <p:nvSpPr>
            <p:cNvPr id="91143" name="Line 9"/>
            <p:cNvSpPr>
              <a:spLocks noChangeShapeType="1"/>
            </p:cNvSpPr>
            <p:nvPr/>
          </p:nvSpPr>
          <p:spPr bwMode="auto">
            <a:xfrm flipV="1">
              <a:off x="2336" y="2387"/>
              <a:ext cx="0" cy="771"/>
            </a:xfrm>
            <a:prstGeom prst="line">
              <a:avLst/>
            </a:prstGeom>
            <a:noFill/>
            <a:ln w="952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44" name="Text Box 10"/>
            <p:cNvSpPr txBox="1">
              <a:spLocks noChangeArrowheads="1"/>
            </p:cNvSpPr>
            <p:nvPr/>
          </p:nvSpPr>
          <p:spPr bwMode="auto">
            <a:xfrm>
              <a:off x="1493" y="2648"/>
              <a:ext cx="79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it-IT" altLang="en-US" sz="1400">
                  <a:solidFill>
                    <a:srgbClr val="009900"/>
                  </a:solidFill>
                </a:rPr>
                <a:t>+ 1.05 kg/d</a:t>
              </a:r>
            </a:p>
          </p:txBody>
        </p:sp>
        <p:sp>
          <p:nvSpPr>
            <p:cNvPr id="91145" name="Line 11"/>
            <p:cNvSpPr>
              <a:spLocks noChangeShapeType="1"/>
            </p:cNvSpPr>
            <p:nvPr/>
          </p:nvSpPr>
          <p:spPr bwMode="auto">
            <a:xfrm flipV="1">
              <a:off x="4558" y="2296"/>
              <a:ext cx="0" cy="544"/>
            </a:xfrm>
            <a:prstGeom prst="line">
              <a:avLst/>
            </a:prstGeom>
            <a:noFill/>
            <a:ln w="9525">
              <a:solidFill>
                <a:srgbClr val="99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46" name="Text Box 12"/>
            <p:cNvSpPr txBox="1">
              <a:spLocks noChangeArrowheads="1"/>
            </p:cNvSpPr>
            <p:nvPr/>
          </p:nvSpPr>
          <p:spPr bwMode="auto">
            <a:xfrm>
              <a:off x="4578" y="2330"/>
              <a:ext cx="79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it-IT" altLang="en-US" sz="1400">
                  <a:solidFill>
                    <a:srgbClr val="990099"/>
                  </a:solidFill>
                </a:rPr>
                <a:t>+ 0.75 kg/d</a:t>
              </a:r>
            </a:p>
          </p:txBody>
        </p:sp>
      </p:gr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en-US" smtClean="0">
                <a:latin typeface="Verdana" pitchFamily="34" charset="0"/>
              </a:rPr>
              <a:t>Two-Way ANOVA F - Test Example</a:t>
            </a:r>
          </a:p>
        </p:txBody>
      </p:sp>
      <p:graphicFrame>
        <p:nvGraphicFramePr>
          <p:cNvPr id="128090" name="Group 90"/>
          <p:cNvGraphicFramePr>
            <a:graphicFrameLocks noGrp="1"/>
          </p:cNvGraphicFramePr>
          <p:nvPr/>
        </p:nvGraphicFramePr>
        <p:xfrm>
          <a:off x="250825" y="2060575"/>
          <a:ext cx="4518025" cy="2240084"/>
        </p:xfrm>
        <a:graphic>
          <a:graphicData uri="http://schemas.openxmlformats.org/drawingml/2006/table">
            <a:tbl>
              <a:tblPr/>
              <a:tblGrid>
                <a:gridCol w="1241425"/>
                <a:gridCol w="819150"/>
                <a:gridCol w="819150"/>
                <a:gridCol w="819150"/>
                <a:gridCol w="819150"/>
              </a:tblGrid>
              <a:tr h="319995">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Vitamin I</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 mg</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4 mg</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r>
              <a:tr h="319995">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Vitamin II</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 mg</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5mg</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 mg</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5 mg</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9995">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endParaRPr kumimoji="0" lang="en-US" altLang="en-US" sz="1500" b="0" i="0" u="none" strike="noStrike" cap="none" normalizeH="0" baseline="0" smtClean="0">
                        <a:ln>
                          <a:noFill/>
                        </a:ln>
                        <a:solidFill>
                          <a:srgbClr val="003399"/>
                        </a:solidFill>
                        <a:effectLst/>
                        <a:latin typeface="Verdana" pitchFamily="34" charset="0"/>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0.585</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0.567</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0.473</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0.684</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9995">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endParaRPr kumimoji="0" lang="en-US" altLang="en-US" sz="1500" b="0" i="0" u="none" strike="noStrike" cap="none" normalizeH="0" baseline="0" smtClean="0">
                        <a:ln>
                          <a:noFill/>
                        </a:ln>
                        <a:solidFill>
                          <a:srgbClr val="003399"/>
                        </a:solidFill>
                        <a:effectLst/>
                        <a:latin typeface="Verdana" pitchFamily="34" charset="0"/>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0.536</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0.545</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0.450</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0.702</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9995">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endParaRPr kumimoji="0" lang="en-US" altLang="en-US" sz="1500" b="0" i="0" u="none" strike="noStrike" cap="none" normalizeH="0" baseline="0" smtClean="0">
                        <a:ln>
                          <a:noFill/>
                        </a:ln>
                        <a:solidFill>
                          <a:srgbClr val="003399"/>
                        </a:solidFill>
                        <a:effectLst/>
                        <a:latin typeface="Verdana" pitchFamily="34" charset="0"/>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0.458</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0.589</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0.869</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0.900</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9995">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endParaRPr kumimoji="0" lang="en-US" altLang="en-US" sz="1500" b="0" i="0" u="none" strike="noStrike" cap="none" normalizeH="0" baseline="0" smtClean="0">
                        <a:ln>
                          <a:noFill/>
                        </a:ln>
                        <a:solidFill>
                          <a:srgbClr val="003399"/>
                        </a:solidFill>
                        <a:effectLst/>
                        <a:latin typeface="Verdana" pitchFamily="34" charset="0"/>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0.486</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0.536</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0.473</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0.698</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9995">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endParaRPr kumimoji="0" lang="en-US" altLang="en-US" sz="1500" b="0" i="0" u="none" strike="noStrike" cap="none" normalizeH="0" baseline="0" smtClean="0">
                        <a:ln>
                          <a:noFill/>
                        </a:ln>
                        <a:solidFill>
                          <a:srgbClr val="003399"/>
                        </a:solidFill>
                        <a:effectLst/>
                        <a:latin typeface="Verdana" pitchFamily="34" charset="0"/>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0.536</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0.549</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0.464</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0.693</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2211" name="Picture 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475" y="1700213"/>
            <a:ext cx="4200525"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Risultati immagini per sas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868" y="226145"/>
            <a:ext cx="1109198" cy="454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en-US" smtClean="0"/>
              <a:t>SAS OUTPUT - ANOVA</a:t>
            </a:r>
          </a:p>
        </p:txBody>
      </p:sp>
      <p:pic>
        <p:nvPicPr>
          <p:cNvPr id="931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638" y="1379538"/>
            <a:ext cx="8280400" cy="488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8" name="Oval 5"/>
          <p:cNvSpPr>
            <a:spLocks noChangeArrowheads="1"/>
          </p:cNvSpPr>
          <p:nvPr/>
        </p:nvSpPr>
        <p:spPr bwMode="auto">
          <a:xfrm>
            <a:off x="6027738" y="5570538"/>
            <a:ext cx="1439862" cy="215900"/>
          </a:xfrm>
          <a:prstGeom prst="ellipse">
            <a:avLst/>
          </a:prstGeom>
          <a:noFill/>
          <a:ln w="1270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5" name="Picture 7" descr="Risultati immagini per sas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868" y="226145"/>
            <a:ext cx="1109198" cy="454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en-US" smtClean="0">
                <a:latin typeface="Verdana" pitchFamily="34" charset="0"/>
              </a:rPr>
              <a:t>SAS OUTPUT - ANOVA</a:t>
            </a:r>
          </a:p>
        </p:txBody>
      </p:sp>
      <p:pic>
        <p:nvPicPr>
          <p:cNvPr id="942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916113"/>
            <a:ext cx="7431087"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Risultati immagini per sas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868" y="226145"/>
            <a:ext cx="1109198" cy="454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altLang="en-US" smtClean="0">
                <a:latin typeface="Verdana" pitchFamily="34" charset="0"/>
              </a:rPr>
              <a:t>Two-Way ANOVA F - Test Example</a:t>
            </a:r>
          </a:p>
        </p:txBody>
      </p:sp>
      <p:graphicFrame>
        <p:nvGraphicFramePr>
          <p:cNvPr id="128090" name="Group 90"/>
          <p:cNvGraphicFramePr>
            <a:graphicFrameLocks noGrp="1"/>
          </p:cNvGraphicFramePr>
          <p:nvPr/>
        </p:nvGraphicFramePr>
        <p:xfrm>
          <a:off x="2124075" y="4221163"/>
          <a:ext cx="4518025" cy="2240028"/>
        </p:xfrm>
        <a:graphic>
          <a:graphicData uri="http://schemas.openxmlformats.org/drawingml/2006/table">
            <a:tbl>
              <a:tblPr/>
              <a:tblGrid>
                <a:gridCol w="1241425"/>
                <a:gridCol w="819150"/>
                <a:gridCol w="819150"/>
                <a:gridCol w="819150"/>
                <a:gridCol w="819150"/>
              </a:tblGrid>
              <a:tr h="319995">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dirty="0" smtClean="0">
                          <a:ln>
                            <a:noFill/>
                          </a:ln>
                          <a:solidFill>
                            <a:srgbClr val="003399"/>
                          </a:solidFill>
                          <a:effectLst/>
                          <a:latin typeface="Verdana" pitchFamily="34" charset="0"/>
                        </a:rPr>
                        <a:t>Vitamin I</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 mg</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4 mg</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r>
              <a:tr h="319995">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Vitamin II</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 mg</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5mg</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 mg</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5 mg</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9995">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endParaRPr kumimoji="0" lang="en-US" altLang="en-US" sz="1500" b="0" i="0" u="none" strike="noStrike" cap="none" normalizeH="0" baseline="0" smtClean="0">
                        <a:ln>
                          <a:noFill/>
                        </a:ln>
                        <a:solidFill>
                          <a:srgbClr val="003399"/>
                        </a:solidFill>
                        <a:effectLst/>
                        <a:latin typeface="Verdana" pitchFamily="34" charset="0"/>
                      </a:endParaRP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0.585</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0.567</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0.473</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0.684</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9995">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endParaRPr kumimoji="0" lang="en-US" altLang="en-US" sz="1500" b="0" i="0" u="none" strike="noStrike" cap="none" normalizeH="0" baseline="0" smtClean="0">
                        <a:ln>
                          <a:noFill/>
                        </a:ln>
                        <a:solidFill>
                          <a:srgbClr val="003399"/>
                        </a:solidFill>
                        <a:effectLst/>
                        <a:latin typeface="Verdana" pitchFamily="34" charset="0"/>
                      </a:endParaRP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0.536</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0.545</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0.450</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0.702</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9995">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endParaRPr kumimoji="0" lang="en-US" altLang="en-US" sz="1500" b="0" i="0" u="none" strike="noStrike" cap="none" normalizeH="0" baseline="0" smtClean="0">
                        <a:ln>
                          <a:noFill/>
                        </a:ln>
                        <a:solidFill>
                          <a:srgbClr val="003399"/>
                        </a:solidFill>
                        <a:effectLst/>
                        <a:latin typeface="Verdana" pitchFamily="34" charset="0"/>
                      </a:endParaRP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0.458</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0.589</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0.869</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0.900</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9995">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endParaRPr kumimoji="0" lang="en-US" altLang="en-US" sz="1500" b="0" i="0" u="none" strike="noStrike" cap="none" normalizeH="0" baseline="0" smtClean="0">
                        <a:ln>
                          <a:noFill/>
                        </a:ln>
                        <a:solidFill>
                          <a:srgbClr val="003399"/>
                        </a:solidFill>
                        <a:effectLst/>
                        <a:latin typeface="Verdana" pitchFamily="34" charset="0"/>
                      </a:endParaRP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0.486</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0.536</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0.473</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0.698</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9995">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endParaRPr kumimoji="0" lang="en-US" altLang="en-US" sz="1500" b="0" i="0" u="none" strike="noStrike" cap="none" normalizeH="0" baseline="0" smtClean="0">
                        <a:ln>
                          <a:noFill/>
                        </a:ln>
                        <a:solidFill>
                          <a:srgbClr val="003399"/>
                        </a:solidFill>
                        <a:effectLst/>
                        <a:latin typeface="Verdana" pitchFamily="34" charset="0"/>
                      </a:endParaRP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0.536</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0.549</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dirty="0" smtClean="0">
                          <a:ln>
                            <a:noFill/>
                          </a:ln>
                          <a:solidFill>
                            <a:srgbClr val="003399"/>
                          </a:solidFill>
                          <a:effectLst/>
                          <a:latin typeface="Verdana" pitchFamily="34" charset="0"/>
                        </a:rPr>
                        <a:t>0.464</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dirty="0" smtClean="0">
                          <a:ln>
                            <a:noFill/>
                          </a:ln>
                          <a:solidFill>
                            <a:srgbClr val="003399"/>
                          </a:solidFill>
                          <a:effectLst/>
                          <a:latin typeface="Verdana" pitchFamily="34" charset="0"/>
                        </a:rPr>
                        <a:t>0.693</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86067" name="Picture 52"/>
          <p:cNvPicPr>
            <a:picLocks noChangeAspect="1" noChangeArrowheads="1"/>
          </p:cNvPicPr>
          <p:nvPr/>
        </p:nvPicPr>
        <p:blipFill>
          <a:blip r:embed="rId2">
            <a:extLst>
              <a:ext uri="{28A0092B-C50C-407E-A947-70E740481C1C}">
                <a14:useLocalDpi xmlns:a14="http://schemas.microsoft.com/office/drawing/2010/main" val="0"/>
              </a:ext>
            </a:extLst>
          </a:blip>
          <a:srcRect r="44537"/>
          <a:stretch>
            <a:fillRect/>
          </a:stretch>
        </p:blipFill>
        <p:spPr bwMode="auto">
          <a:xfrm>
            <a:off x="2124075" y="981075"/>
            <a:ext cx="4392613" cy="313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 name="Picture 2" descr="Risultati immagini per R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0063" y="121833"/>
            <a:ext cx="803379" cy="62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23267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5"/>
          <p:cNvPicPr>
            <a:picLocks noChangeAspect="1" noChangeArrowheads="1"/>
          </p:cNvPicPr>
          <p:nvPr/>
        </p:nvPicPr>
        <p:blipFill>
          <a:blip r:embed="rId2">
            <a:extLst>
              <a:ext uri="{28A0092B-C50C-407E-A947-70E740481C1C}">
                <a14:useLocalDpi xmlns:a14="http://schemas.microsoft.com/office/drawing/2010/main" val="0"/>
              </a:ext>
            </a:extLst>
          </a:blip>
          <a:srcRect b="1704"/>
          <a:stretch>
            <a:fillRect/>
          </a:stretch>
        </p:blipFill>
        <p:spPr bwMode="auto">
          <a:xfrm>
            <a:off x="809625" y="819150"/>
            <a:ext cx="8010525" cy="5608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87043" name="Rectangle 2"/>
          <p:cNvSpPr>
            <a:spLocks noGrp="1" noChangeArrowheads="1"/>
          </p:cNvSpPr>
          <p:nvPr>
            <p:ph type="title"/>
          </p:nvPr>
        </p:nvSpPr>
        <p:spPr/>
        <p:txBody>
          <a:bodyPr/>
          <a:lstStyle/>
          <a:p>
            <a:pPr eaLnBrk="1" hangingPunct="1"/>
            <a:r>
              <a:rPr lang="en-US" altLang="en-US" smtClean="0"/>
              <a:t>R OUTPUT - ANOVA</a:t>
            </a:r>
          </a:p>
        </p:txBody>
      </p:sp>
      <p:sp>
        <p:nvSpPr>
          <p:cNvPr id="87044" name="Oval 5"/>
          <p:cNvSpPr>
            <a:spLocks noChangeArrowheads="1"/>
          </p:cNvSpPr>
          <p:nvPr/>
        </p:nvSpPr>
        <p:spPr bwMode="auto">
          <a:xfrm>
            <a:off x="3492500" y="5876925"/>
            <a:ext cx="1439863" cy="215900"/>
          </a:xfrm>
          <a:prstGeom prst="ellipse">
            <a:avLst/>
          </a:prstGeom>
          <a:noFill/>
          <a:ln w="1270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5" name="Picture 2" descr="Risultati immagini per R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0063" y="121833"/>
            <a:ext cx="803379" cy="62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42559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altLang="en-US" smtClean="0">
                <a:latin typeface="Verdana" pitchFamily="34" charset="0"/>
              </a:rPr>
              <a:t>R OUTPUT - LSM</a:t>
            </a:r>
          </a:p>
        </p:txBody>
      </p:sp>
      <p:pic>
        <p:nvPicPr>
          <p:cNvPr id="8806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450" y="866775"/>
            <a:ext cx="80867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 name="Picture 2" descr="Risultati immagini per R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0063" y="121833"/>
            <a:ext cx="803379" cy="62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56773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it-IT" altLang="it-IT" smtClean="0"/>
              <a:t>Multiple Comparisons</a:t>
            </a:r>
          </a:p>
        </p:txBody>
      </p:sp>
      <p:pic>
        <p:nvPicPr>
          <p:cNvPr id="8909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71550" y="1052513"/>
            <a:ext cx="7920038" cy="4329112"/>
          </a:xfr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4" name="Picture 2" descr="Risultati immagini per R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0063" y="121833"/>
            <a:ext cx="803379" cy="62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25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smtClean="0">
                <a:latin typeface="Verdana" pitchFamily="34" charset="0"/>
                <a:cs typeface="Times New Roman" pitchFamily="18" charset="0"/>
              </a:rPr>
              <a:t>Variables, Variables!!! </a:t>
            </a:r>
          </a:p>
        </p:txBody>
      </p:sp>
      <p:sp>
        <p:nvSpPr>
          <p:cNvPr id="156675" name="Rectangle 3"/>
          <p:cNvSpPr>
            <a:spLocks noGrp="1" noChangeArrowheads="1"/>
          </p:cNvSpPr>
          <p:nvPr>
            <p:ph type="body" idx="1"/>
          </p:nvPr>
        </p:nvSpPr>
        <p:spPr>
          <a:xfrm>
            <a:off x="755650" y="1125538"/>
            <a:ext cx="7993063" cy="4516437"/>
          </a:xfrm>
        </p:spPr>
        <p:txBody>
          <a:bodyPr/>
          <a:lstStyle/>
          <a:p>
            <a:pPr algn="just" eaLnBrk="1" hangingPunct="1"/>
            <a:r>
              <a:rPr lang="en-US" altLang="en-US" sz="1800" dirty="0" smtClean="0">
                <a:cs typeface="Times New Roman" pitchFamily="18" charset="0"/>
              </a:rPr>
              <a:t>Quantitative variables:</a:t>
            </a:r>
          </a:p>
          <a:p>
            <a:pPr lvl="1" algn="just" eaLnBrk="1" hangingPunct="1">
              <a:buFont typeface="Wingdings" panose="05000000000000000000" pitchFamily="2" charset="2"/>
              <a:buChar char="Ø"/>
            </a:pPr>
            <a:r>
              <a:rPr lang="en-US" altLang="en-US" sz="1800" dirty="0" smtClean="0">
                <a:cs typeface="Times New Roman" pitchFamily="18" charset="0"/>
              </a:rPr>
              <a:t>Due to a true numerical measurement</a:t>
            </a:r>
          </a:p>
          <a:p>
            <a:pPr lvl="1" algn="just" eaLnBrk="1" hangingPunct="1">
              <a:buFont typeface="Wingdings" panose="05000000000000000000" pitchFamily="2" charset="2"/>
              <a:buChar char="Ø"/>
            </a:pPr>
            <a:r>
              <a:rPr lang="en-US" altLang="en-US" sz="1800" u="sng" dirty="0" smtClean="0">
                <a:cs typeface="Times New Roman" pitchFamily="18" charset="0"/>
              </a:rPr>
              <a:t>Ratio scale</a:t>
            </a:r>
            <a:r>
              <a:rPr lang="en-US" altLang="en-US" sz="1800" dirty="0" smtClean="0">
                <a:cs typeface="Times New Roman" pitchFamily="18" charset="0"/>
              </a:rPr>
              <a:t> (e.g. weight) versus </a:t>
            </a:r>
            <a:r>
              <a:rPr lang="en-US" altLang="en-US" sz="1800" u="sng" dirty="0" smtClean="0">
                <a:cs typeface="Times New Roman" pitchFamily="18" charset="0"/>
              </a:rPr>
              <a:t>Interval Scale</a:t>
            </a:r>
            <a:r>
              <a:rPr lang="en-US" altLang="en-US" sz="1800" dirty="0" smtClean="0">
                <a:cs typeface="Times New Roman" pitchFamily="18" charset="0"/>
              </a:rPr>
              <a:t> (e.g. temperature)</a:t>
            </a:r>
          </a:p>
          <a:p>
            <a:pPr lvl="1" algn="just" eaLnBrk="1" hangingPunct="1">
              <a:buFont typeface="Wingdings" panose="05000000000000000000" pitchFamily="2" charset="2"/>
              <a:buChar char="Ø"/>
            </a:pPr>
            <a:r>
              <a:rPr lang="en-US" altLang="en-US" sz="1800" u="sng" dirty="0" smtClean="0">
                <a:cs typeface="Times New Roman" pitchFamily="18" charset="0"/>
              </a:rPr>
              <a:t>Discrete</a:t>
            </a:r>
            <a:r>
              <a:rPr lang="en-US" altLang="en-US" sz="1800" dirty="0" smtClean="0">
                <a:cs typeface="Times New Roman" pitchFamily="18" charset="0"/>
              </a:rPr>
              <a:t> (countable) versus </a:t>
            </a:r>
            <a:r>
              <a:rPr lang="en-US" altLang="en-US" sz="1800" u="sng" dirty="0" smtClean="0">
                <a:cs typeface="Times New Roman" pitchFamily="18" charset="0"/>
              </a:rPr>
              <a:t>Continuous</a:t>
            </a:r>
          </a:p>
          <a:p>
            <a:pPr lvl="1" algn="just" eaLnBrk="1" hangingPunct="1">
              <a:buFont typeface="Wingdings" pitchFamily="2" charset="2"/>
              <a:buNone/>
            </a:pPr>
            <a:endParaRPr lang="en-US" altLang="en-US" sz="1800" u="sng" dirty="0" smtClean="0">
              <a:cs typeface="Times New Roman" pitchFamily="18" charset="0"/>
            </a:endParaRPr>
          </a:p>
          <a:p>
            <a:pPr algn="just" eaLnBrk="1" hangingPunct="1"/>
            <a:r>
              <a:rPr lang="en-US" altLang="en-US" sz="1800" dirty="0" smtClean="0">
                <a:cs typeface="Times New Roman" pitchFamily="18" charset="0"/>
              </a:rPr>
              <a:t>Qualitative variables:</a:t>
            </a:r>
          </a:p>
          <a:p>
            <a:pPr lvl="1" algn="just" eaLnBrk="1" hangingPunct="1">
              <a:buFont typeface="Wingdings" panose="05000000000000000000" pitchFamily="2" charset="2"/>
              <a:buChar char="Ø"/>
            </a:pPr>
            <a:r>
              <a:rPr lang="en-US" altLang="en-US" sz="1800" u="sng" dirty="0" smtClean="0">
                <a:cs typeface="Times New Roman" pitchFamily="18" charset="0"/>
              </a:rPr>
              <a:t>Nominal scale</a:t>
            </a:r>
            <a:r>
              <a:rPr lang="en-US" altLang="en-US" sz="1800" dirty="0" smtClean="0">
                <a:cs typeface="Times New Roman" pitchFamily="18" charset="0"/>
              </a:rPr>
              <a:t> (classification or group) </a:t>
            </a:r>
            <a:r>
              <a:rPr lang="en-US" altLang="en-US" sz="1800" dirty="0" smtClean="0">
                <a:solidFill>
                  <a:srgbClr val="FF0000"/>
                </a:solidFill>
                <a:cs typeface="Times New Roman" pitchFamily="18" charset="0"/>
              </a:rPr>
              <a:t>GENOTYPE, SEX</a:t>
            </a:r>
          </a:p>
          <a:p>
            <a:pPr lvl="1" algn="just" eaLnBrk="1" hangingPunct="1">
              <a:buFont typeface="Wingdings" panose="05000000000000000000" pitchFamily="2" charset="2"/>
              <a:buChar char="Ø"/>
            </a:pPr>
            <a:r>
              <a:rPr lang="en-US" altLang="en-US" sz="1800" u="sng" dirty="0" smtClean="0">
                <a:cs typeface="Times New Roman" pitchFamily="18" charset="0"/>
              </a:rPr>
              <a:t>Ordinal scale</a:t>
            </a:r>
            <a:r>
              <a:rPr lang="en-US" altLang="en-US" sz="1800" dirty="0" smtClean="0"/>
              <a:t> (ranked </a:t>
            </a:r>
            <a:r>
              <a:rPr lang="en-US" altLang="en-US" sz="1800" dirty="0" err="1" smtClean="0"/>
              <a:t>variables..small</a:t>
            </a:r>
            <a:r>
              <a:rPr lang="en-US" altLang="en-US" sz="1800" dirty="0" smtClean="0"/>
              <a:t>, medium, large)</a:t>
            </a:r>
          </a:p>
          <a:p>
            <a:pPr lvl="1" algn="just" eaLnBrk="1" hangingPunct="1">
              <a:buFont typeface="Wingdings" pitchFamily="2" charset="2"/>
              <a:buNone/>
            </a:pPr>
            <a:endParaRPr lang="en-US" altLang="en-US" sz="180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56675">
                                            <p:txEl>
                                              <p:pRg st="0" end="0"/>
                                            </p:txEl>
                                          </p:spTgt>
                                        </p:tgtEl>
                                        <p:attrNameLst>
                                          <p:attrName>style.visibility</p:attrName>
                                        </p:attrNameLst>
                                      </p:cBhvr>
                                      <p:to>
                                        <p:strVal val="visible"/>
                                      </p:to>
                                    </p:set>
                                    <p:animEffect transition="in" filter="checkerboard(across)">
                                      <p:cBhvr>
                                        <p:cTn id="7" dur="500"/>
                                        <p:tgtEl>
                                          <p:spTgt spid="156675">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56675">
                                            <p:txEl>
                                              <p:pRg st="1" end="1"/>
                                            </p:txEl>
                                          </p:spTgt>
                                        </p:tgtEl>
                                        <p:attrNameLst>
                                          <p:attrName>style.visibility</p:attrName>
                                        </p:attrNameLst>
                                      </p:cBhvr>
                                      <p:to>
                                        <p:strVal val="visible"/>
                                      </p:to>
                                    </p:set>
                                    <p:animEffect transition="in" filter="checkerboard(across)">
                                      <p:cBhvr>
                                        <p:cTn id="10" dur="500"/>
                                        <p:tgtEl>
                                          <p:spTgt spid="156675">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56675">
                                            <p:txEl>
                                              <p:pRg st="2" end="2"/>
                                            </p:txEl>
                                          </p:spTgt>
                                        </p:tgtEl>
                                        <p:attrNameLst>
                                          <p:attrName>style.visibility</p:attrName>
                                        </p:attrNameLst>
                                      </p:cBhvr>
                                      <p:to>
                                        <p:strVal val="visible"/>
                                      </p:to>
                                    </p:set>
                                    <p:animEffect transition="in" filter="checkerboard(across)">
                                      <p:cBhvr>
                                        <p:cTn id="13" dur="500"/>
                                        <p:tgtEl>
                                          <p:spTgt spid="156675">
                                            <p:txEl>
                                              <p:pRg st="2" end="2"/>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56675">
                                            <p:txEl>
                                              <p:pRg st="3" end="3"/>
                                            </p:txEl>
                                          </p:spTgt>
                                        </p:tgtEl>
                                        <p:attrNameLst>
                                          <p:attrName>style.visibility</p:attrName>
                                        </p:attrNameLst>
                                      </p:cBhvr>
                                      <p:to>
                                        <p:strVal val="visible"/>
                                      </p:to>
                                    </p:set>
                                    <p:animEffect transition="in" filter="checkerboard(across)">
                                      <p:cBhvr>
                                        <p:cTn id="16" dur="500"/>
                                        <p:tgtEl>
                                          <p:spTgt spid="156675">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156675">
                                            <p:txEl>
                                              <p:pRg st="5" end="5"/>
                                            </p:txEl>
                                          </p:spTgt>
                                        </p:tgtEl>
                                        <p:attrNameLst>
                                          <p:attrName>style.visibility</p:attrName>
                                        </p:attrNameLst>
                                      </p:cBhvr>
                                      <p:to>
                                        <p:strVal val="visible"/>
                                      </p:to>
                                    </p:set>
                                    <p:animEffect transition="in" filter="checkerboard(across)">
                                      <p:cBhvr>
                                        <p:cTn id="21" dur="500"/>
                                        <p:tgtEl>
                                          <p:spTgt spid="156675">
                                            <p:txEl>
                                              <p:pRg st="5" end="5"/>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156675">
                                            <p:txEl>
                                              <p:pRg st="6" end="6"/>
                                            </p:txEl>
                                          </p:spTgt>
                                        </p:tgtEl>
                                        <p:attrNameLst>
                                          <p:attrName>style.visibility</p:attrName>
                                        </p:attrNameLst>
                                      </p:cBhvr>
                                      <p:to>
                                        <p:strVal val="visible"/>
                                      </p:to>
                                    </p:set>
                                    <p:animEffect transition="in" filter="checkerboard(across)">
                                      <p:cBhvr>
                                        <p:cTn id="24" dur="500"/>
                                        <p:tgtEl>
                                          <p:spTgt spid="156675">
                                            <p:txEl>
                                              <p:pRg st="6" end="6"/>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156675">
                                            <p:txEl>
                                              <p:pRg st="7" end="7"/>
                                            </p:txEl>
                                          </p:spTgt>
                                        </p:tgtEl>
                                        <p:attrNameLst>
                                          <p:attrName>style.visibility</p:attrName>
                                        </p:attrNameLst>
                                      </p:cBhvr>
                                      <p:to>
                                        <p:strVal val="visible"/>
                                      </p:to>
                                    </p:set>
                                    <p:animEffect transition="in" filter="checkerboard(across)">
                                      <p:cBhvr>
                                        <p:cTn id="27" dur="500"/>
                                        <p:tgtEl>
                                          <p:spTgt spid="1566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it-IT" altLang="it-IT" smtClean="0"/>
              <a:t>Interaction Plot</a:t>
            </a:r>
          </a:p>
        </p:txBody>
      </p:sp>
      <p:pic>
        <p:nvPicPr>
          <p:cNvPr id="9011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4684"/>
          <a:stretch>
            <a:fillRect/>
          </a:stretch>
        </p:blipFill>
        <p:spPr>
          <a:xfrm>
            <a:off x="971550" y="1125538"/>
            <a:ext cx="7920038" cy="5189537"/>
          </a:xfr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4" name="Picture 2" descr="Risultati immagini per R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0063" y="121833"/>
            <a:ext cx="803379" cy="62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9428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en-US" smtClean="0">
                <a:latin typeface="Verdana" pitchFamily="34" charset="0"/>
              </a:rPr>
              <a:t>Interaction </a:t>
            </a:r>
          </a:p>
        </p:txBody>
      </p:sp>
      <p:graphicFrame>
        <p:nvGraphicFramePr>
          <p:cNvPr id="95235" name="Object 5"/>
          <p:cNvGraphicFramePr>
            <a:graphicFrameLocks noChangeAspect="1"/>
          </p:cNvGraphicFramePr>
          <p:nvPr/>
        </p:nvGraphicFramePr>
        <p:xfrm>
          <a:off x="827088" y="1773238"/>
          <a:ext cx="6954837" cy="3509962"/>
        </p:xfrm>
        <a:graphic>
          <a:graphicData uri="http://schemas.openxmlformats.org/presentationml/2006/ole">
            <mc:AlternateContent xmlns:mc="http://schemas.openxmlformats.org/markup-compatibility/2006">
              <mc:Choice xmlns:v="urn:schemas-microsoft-com:vml" Requires="v">
                <p:oleObj spid="_x0000_s95291" name="Grafico" r:id="rId3" imgW="7962880" imgH="4019768" progId="Excel.Chart.8">
                  <p:embed/>
                </p:oleObj>
              </mc:Choice>
              <mc:Fallback>
                <p:oleObj name="Grafico" r:id="rId3" imgW="7962880" imgH="4019768" progId="Excel.Chart.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773238"/>
                        <a:ext cx="6954837" cy="350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236" name="Text Box 6"/>
          <p:cNvSpPr txBox="1">
            <a:spLocks noChangeArrowheads="1"/>
          </p:cNvSpPr>
          <p:nvPr/>
        </p:nvSpPr>
        <p:spPr bwMode="auto">
          <a:xfrm>
            <a:off x="3708400" y="2349500"/>
            <a:ext cx="10080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50000"/>
              </a:spcBef>
              <a:buClrTx/>
              <a:buSzTx/>
              <a:buFontTx/>
              <a:buNone/>
            </a:pPr>
            <a:r>
              <a:rPr lang="en-US" altLang="en-US" sz="1800">
                <a:solidFill>
                  <a:srgbClr val="FF3300"/>
                </a:solidFill>
                <a:latin typeface="GillSansMT" charset="0"/>
              </a:rPr>
              <a:t>0.55 g</a:t>
            </a:r>
          </a:p>
        </p:txBody>
      </p:sp>
      <p:sp>
        <p:nvSpPr>
          <p:cNvPr id="95237" name="Text Box 7"/>
          <p:cNvSpPr txBox="1">
            <a:spLocks noChangeArrowheads="1"/>
          </p:cNvSpPr>
          <p:nvPr/>
        </p:nvSpPr>
        <p:spPr bwMode="auto">
          <a:xfrm>
            <a:off x="6011863" y="1773238"/>
            <a:ext cx="10810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50000"/>
              </a:spcBef>
              <a:buClrTx/>
              <a:buSzTx/>
              <a:buFontTx/>
              <a:buNone/>
            </a:pPr>
            <a:r>
              <a:rPr lang="en-US" altLang="en-US" sz="1800">
                <a:solidFill>
                  <a:srgbClr val="FF3300"/>
                </a:solidFill>
                <a:latin typeface="GillSansMT" charset="0"/>
              </a:rPr>
              <a:t>0.735 g</a:t>
            </a:r>
          </a:p>
        </p:txBody>
      </p:sp>
      <p:sp>
        <p:nvSpPr>
          <p:cNvPr id="95238" name="Text Box 8"/>
          <p:cNvSpPr txBox="1">
            <a:spLocks noChangeArrowheads="1"/>
          </p:cNvSpPr>
          <p:nvPr/>
        </p:nvSpPr>
        <p:spPr bwMode="auto">
          <a:xfrm>
            <a:off x="4046538" y="29972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50000"/>
              </a:spcBef>
              <a:buClrTx/>
              <a:buSzTx/>
              <a:buFontTx/>
              <a:buNone/>
            </a:pPr>
            <a:r>
              <a:rPr lang="en-US" altLang="en-US" sz="1800">
                <a:solidFill>
                  <a:srgbClr val="0000FF"/>
                </a:solidFill>
                <a:latin typeface="GillSansMT" charset="0"/>
              </a:rPr>
              <a:t>0.52 g</a:t>
            </a:r>
          </a:p>
        </p:txBody>
      </p:sp>
      <p:sp>
        <p:nvSpPr>
          <p:cNvPr id="95239" name="Text Box 9"/>
          <p:cNvSpPr txBox="1">
            <a:spLocks noChangeArrowheads="1"/>
          </p:cNvSpPr>
          <p:nvPr/>
        </p:nvSpPr>
        <p:spPr bwMode="auto">
          <a:xfrm>
            <a:off x="5964238" y="2852738"/>
            <a:ext cx="10080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50000"/>
              </a:spcBef>
              <a:buClrTx/>
              <a:buSzTx/>
              <a:buFontTx/>
              <a:buNone/>
            </a:pPr>
            <a:r>
              <a:rPr lang="en-US" altLang="en-US" sz="1800">
                <a:solidFill>
                  <a:srgbClr val="0000FF"/>
                </a:solidFill>
                <a:latin typeface="GillSansMT" charset="0"/>
              </a:rPr>
              <a:t>0.54 g</a:t>
            </a:r>
          </a:p>
        </p:txBody>
      </p:sp>
      <p:sp>
        <p:nvSpPr>
          <p:cNvPr id="95240" name="Text Box 10"/>
          <p:cNvSpPr txBox="1">
            <a:spLocks noChangeArrowheads="1"/>
          </p:cNvSpPr>
          <p:nvPr/>
        </p:nvSpPr>
        <p:spPr bwMode="auto">
          <a:xfrm>
            <a:off x="3717925" y="1843088"/>
            <a:ext cx="1439863" cy="55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lnSpc>
                <a:spcPct val="70000"/>
              </a:lnSpc>
              <a:spcBef>
                <a:spcPct val="50000"/>
              </a:spcBef>
              <a:buClrTx/>
              <a:buSzTx/>
              <a:buFontTx/>
              <a:buNone/>
            </a:pPr>
            <a:r>
              <a:rPr lang="en-US" altLang="en-US" sz="1600">
                <a:solidFill>
                  <a:srgbClr val="FF3300"/>
                </a:solidFill>
                <a:latin typeface="GillSansMT" charset="0"/>
              </a:rPr>
              <a:t>Vit I: 4 mg</a:t>
            </a:r>
          </a:p>
          <a:p>
            <a:pPr eaLnBrk="1" hangingPunct="1">
              <a:lnSpc>
                <a:spcPct val="70000"/>
              </a:lnSpc>
              <a:spcBef>
                <a:spcPct val="50000"/>
              </a:spcBef>
              <a:buClrTx/>
              <a:buSzTx/>
              <a:buFontTx/>
              <a:buNone/>
            </a:pPr>
            <a:r>
              <a:rPr lang="en-US" altLang="en-US" sz="1600">
                <a:solidFill>
                  <a:srgbClr val="FF3300"/>
                </a:solidFill>
                <a:latin typeface="GillSansMT" charset="0"/>
              </a:rPr>
              <a:t>Vit II: 0 mg</a:t>
            </a:r>
          </a:p>
        </p:txBody>
      </p:sp>
      <p:sp>
        <p:nvSpPr>
          <p:cNvPr id="95241" name="Text Box 11"/>
          <p:cNvSpPr txBox="1">
            <a:spLocks noChangeArrowheads="1"/>
          </p:cNvSpPr>
          <p:nvPr/>
        </p:nvSpPr>
        <p:spPr bwMode="auto">
          <a:xfrm>
            <a:off x="5867400" y="1196975"/>
            <a:ext cx="1439863" cy="55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lnSpc>
                <a:spcPct val="70000"/>
              </a:lnSpc>
              <a:spcBef>
                <a:spcPct val="50000"/>
              </a:spcBef>
              <a:buClrTx/>
              <a:buSzTx/>
              <a:buFontTx/>
              <a:buNone/>
            </a:pPr>
            <a:r>
              <a:rPr lang="en-US" altLang="en-US" sz="1600">
                <a:solidFill>
                  <a:srgbClr val="FF3300"/>
                </a:solidFill>
                <a:latin typeface="GillSansMT" charset="0"/>
              </a:rPr>
              <a:t>Vit I: 4 mg</a:t>
            </a:r>
          </a:p>
          <a:p>
            <a:pPr eaLnBrk="1" hangingPunct="1">
              <a:lnSpc>
                <a:spcPct val="70000"/>
              </a:lnSpc>
              <a:spcBef>
                <a:spcPct val="50000"/>
              </a:spcBef>
              <a:buClrTx/>
              <a:buSzTx/>
              <a:buFontTx/>
              <a:buNone/>
            </a:pPr>
            <a:r>
              <a:rPr lang="en-US" altLang="en-US" sz="1600">
                <a:solidFill>
                  <a:srgbClr val="FF3300"/>
                </a:solidFill>
                <a:latin typeface="GillSansMT" charset="0"/>
              </a:rPr>
              <a:t>Vit II: 5 mg</a:t>
            </a:r>
          </a:p>
        </p:txBody>
      </p:sp>
      <p:sp>
        <p:nvSpPr>
          <p:cNvPr id="95242" name="Text Box 12"/>
          <p:cNvSpPr txBox="1">
            <a:spLocks noChangeArrowheads="1"/>
          </p:cNvSpPr>
          <p:nvPr/>
        </p:nvSpPr>
        <p:spPr bwMode="auto">
          <a:xfrm>
            <a:off x="3851275" y="3332163"/>
            <a:ext cx="1439863" cy="55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lnSpc>
                <a:spcPct val="70000"/>
              </a:lnSpc>
              <a:spcBef>
                <a:spcPct val="50000"/>
              </a:spcBef>
              <a:buClrTx/>
              <a:buSzTx/>
              <a:buFontTx/>
              <a:buNone/>
            </a:pPr>
            <a:r>
              <a:rPr lang="en-US" altLang="en-US" sz="1600">
                <a:solidFill>
                  <a:srgbClr val="0000FF"/>
                </a:solidFill>
                <a:latin typeface="GillSansMT" charset="0"/>
              </a:rPr>
              <a:t>Vit I: 0 mg</a:t>
            </a:r>
          </a:p>
          <a:p>
            <a:pPr eaLnBrk="1" hangingPunct="1">
              <a:lnSpc>
                <a:spcPct val="70000"/>
              </a:lnSpc>
              <a:spcBef>
                <a:spcPct val="50000"/>
              </a:spcBef>
              <a:buClrTx/>
              <a:buSzTx/>
              <a:buFontTx/>
              <a:buNone/>
            </a:pPr>
            <a:r>
              <a:rPr lang="en-US" altLang="en-US" sz="1600">
                <a:solidFill>
                  <a:srgbClr val="0000FF"/>
                </a:solidFill>
                <a:latin typeface="GillSansMT" charset="0"/>
              </a:rPr>
              <a:t>Vit II: 0 mg</a:t>
            </a:r>
          </a:p>
        </p:txBody>
      </p:sp>
      <p:sp>
        <p:nvSpPr>
          <p:cNvPr id="95243" name="Text Box 13"/>
          <p:cNvSpPr txBox="1">
            <a:spLocks noChangeArrowheads="1"/>
          </p:cNvSpPr>
          <p:nvPr/>
        </p:nvSpPr>
        <p:spPr bwMode="auto">
          <a:xfrm>
            <a:off x="5924550" y="3241675"/>
            <a:ext cx="1439863" cy="55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lnSpc>
                <a:spcPct val="70000"/>
              </a:lnSpc>
              <a:spcBef>
                <a:spcPct val="50000"/>
              </a:spcBef>
              <a:buClrTx/>
              <a:buSzTx/>
              <a:buFontTx/>
              <a:buNone/>
            </a:pPr>
            <a:r>
              <a:rPr lang="en-US" altLang="en-US" sz="1600">
                <a:solidFill>
                  <a:srgbClr val="0000FF"/>
                </a:solidFill>
                <a:latin typeface="GillSansMT" charset="0"/>
              </a:rPr>
              <a:t>Vit I: 0 mg</a:t>
            </a:r>
          </a:p>
          <a:p>
            <a:pPr eaLnBrk="1" hangingPunct="1">
              <a:lnSpc>
                <a:spcPct val="70000"/>
              </a:lnSpc>
              <a:spcBef>
                <a:spcPct val="50000"/>
              </a:spcBef>
              <a:buClrTx/>
              <a:buSzTx/>
              <a:buFontTx/>
              <a:buNone/>
            </a:pPr>
            <a:r>
              <a:rPr lang="en-US" altLang="en-US" sz="1600">
                <a:solidFill>
                  <a:srgbClr val="0000FF"/>
                </a:solidFill>
                <a:latin typeface="GillSansMT" charset="0"/>
              </a:rPr>
              <a:t>Vit II: 5 mg</a:t>
            </a:r>
          </a:p>
        </p:txBody>
      </p:sp>
      <p:sp>
        <p:nvSpPr>
          <p:cNvPr id="95244" name="Text Box 14"/>
          <p:cNvSpPr txBox="1">
            <a:spLocks noChangeArrowheads="1"/>
          </p:cNvSpPr>
          <p:nvPr/>
        </p:nvSpPr>
        <p:spPr bwMode="auto">
          <a:xfrm>
            <a:off x="363538" y="4941888"/>
            <a:ext cx="835342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just" eaLnBrk="1" hangingPunct="1">
              <a:spcBef>
                <a:spcPct val="50000"/>
              </a:spcBef>
              <a:buClrTx/>
              <a:buSzTx/>
              <a:buFontTx/>
              <a:buNone/>
            </a:pPr>
            <a:r>
              <a:rPr lang="en-US" altLang="en-US" sz="1800"/>
              <a:t>According to the figure interaction possibly exists, but probably the power is not enough to detect it. Most likely more than 5 measurement per group are needed</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443038" y="1700808"/>
            <a:ext cx="7239000" cy="729655"/>
          </a:xfrm>
        </p:spPr>
        <p:txBody>
          <a:bodyPr/>
          <a:lstStyle/>
          <a:p>
            <a:pPr algn="ctr"/>
            <a:r>
              <a:rPr lang="en-US" altLang="en-US" dirty="0">
                <a:latin typeface="Verdana" pitchFamily="34" charset="0"/>
              </a:rPr>
              <a:t>Analysis of covariance</a:t>
            </a:r>
            <a:endParaRPr lang="en-US" dirty="0"/>
          </a:p>
        </p:txBody>
      </p:sp>
      <p:pic>
        <p:nvPicPr>
          <p:cNvPr id="102402" name="Picture 2" descr="Risultati immagini per statistic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5742" y="2924944"/>
            <a:ext cx="2696195" cy="269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0662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ltLang="en-US" dirty="0" smtClean="0">
                <a:latin typeface="Verdana" pitchFamily="34" charset="0"/>
              </a:rPr>
              <a:t>Analysis of covariance</a:t>
            </a:r>
          </a:p>
        </p:txBody>
      </p:sp>
      <p:sp>
        <p:nvSpPr>
          <p:cNvPr id="99331" name="Rectangle 3"/>
          <p:cNvSpPr>
            <a:spLocks noGrp="1" noChangeArrowheads="1"/>
          </p:cNvSpPr>
          <p:nvPr>
            <p:ph type="body" idx="1"/>
          </p:nvPr>
        </p:nvSpPr>
        <p:spPr>
          <a:xfrm>
            <a:off x="755576" y="1561022"/>
            <a:ext cx="7920879" cy="3552825"/>
          </a:xfrm>
        </p:spPr>
        <p:txBody>
          <a:bodyPr/>
          <a:lstStyle/>
          <a:p>
            <a:pPr algn="just" eaLnBrk="1" hangingPunct="1">
              <a:lnSpc>
                <a:spcPct val="150000"/>
              </a:lnSpc>
              <a:spcBef>
                <a:spcPts val="600"/>
              </a:spcBef>
              <a:spcAft>
                <a:spcPts val="1200"/>
              </a:spcAft>
            </a:pPr>
            <a:r>
              <a:rPr lang="en-US" altLang="en-US" dirty="0" smtClean="0"/>
              <a:t>Statistical procedure in which variability of a dependent variable is explained by both categorical and </a:t>
            </a:r>
            <a:r>
              <a:rPr lang="en-US" altLang="en-US" b="1" dirty="0" smtClean="0"/>
              <a:t>continuous independent </a:t>
            </a:r>
            <a:r>
              <a:rPr lang="en-US" altLang="en-US" b="1" dirty="0" smtClean="0"/>
              <a:t>variables (covariate)</a:t>
            </a:r>
            <a:endParaRPr lang="en-US" altLang="en-US" b="1" dirty="0" smtClean="0"/>
          </a:p>
          <a:p>
            <a:pPr algn="just" eaLnBrk="1" hangingPunct="1">
              <a:lnSpc>
                <a:spcPct val="150000"/>
              </a:lnSpc>
              <a:spcBef>
                <a:spcPts val="600"/>
              </a:spcBef>
              <a:spcAft>
                <a:spcPts val="1200"/>
              </a:spcAft>
            </a:pPr>
            <a:r>
              <a:rPr lang="en-US" altLang="en-US" dirty="0" smtClean="0"/>
              <a:t>Common application of analysis of covariance is to adjust treatment means for known source of variability that can be explained by a continuous variable</a:t>
            </a:r>
          </a:p>
          <a:p>
            <a:pPr algn="just" eaLnBrk="1" hangingPunct="1">
              <a:lnSpc>
                <a:spcPct val="150000"/>
              </a:lnSpc>
              <a:spcBef>
                <a:spcPts val="600"/>
              </a:spcBef>
              <a:spcAft>
                <a:spcPts val="1200"/>
              </a:spcAft>
            </a:pPr>
            <a:endParaRPr lang="en-US" altLang="en-US" dirty="0" smtClean="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ltLang="en-US" smtClean="0"/>
              <a:t>Completely Randomized Design with a Covariate</a:t>
            </a:r>
          </a:p>
        </p:txBody>
      </p:sp>
      <p:sp>
        <p:nvSpPr>
          <p:cNvPr id="100355" name="Rectangle 25"/>
          <p:cNvSpPr>
            <a:spLocks noChangeArrowheads="1"/>
          </p:cNvSpPr>
          <p:nvPr/>
        </p:nvSpPr>
        <p:spPr bwMode="auto">
          <a:xfrm>
            <a:off x="729726" y="1471604"/>
            <a:ext cx="8065268"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eaLnBrk="0" hangingPunct="0">
              <a:spcBef>
                <a:spcPct val="20000"/>
              </a:spcBef>
              <a:buClr>
                <a:srgbClr val="003399"/>
              </a:buClr>
              <a:buSzPct val="70000"/>
              <a:buFont typeface="Wingdings" pitchFamily="2" charset="2"/>
              <a:buChar char="¡"/>
              <a:tabLst>
                <a:tab pos="1169988" algn="l"/>
              </a:tabLst>
              <a:defRPr sz="2000">
                <a:solidFill>
                  <a:srgbClr val="003399"/>
                </a:solidFill>
                <a:latin typeface="Verdana" pitchFamily="34" charset="0"/>
              </a:defRPr>
            </a:lvl1pPr>
            <a:lvl2pPr marL="1449388" indent="-285750" algn="l" eaLnBrk="0" hangingPunct="0">
              <a:spcBef>
                <a:spcPct val="20000"/>
              </a:spcBef>
              <a:buClr>
                <a:srgbClr val="003399"/>
              </a:buClr>
              <a:buSzPct val="70000"/>
              <a:buFont typeface="Wingdings" pitchFamily="2" charset="2"/>
              <a:buChar char="l"/>
              <a:tabLst>
                <a:tab pos="1169988" algn="l"/>
              </a:tabLst>
              <a:defRPr sz="2000">
                <a:solidFill>
                  <a:srgbClr val="003399"/>
                </a:solidFill>
                <a:latin typeface="Verdana" pitchFamily="34" charset="0"/>
              </a:defRPr>
            </a:lvl2pPr>
            <a:lvl3pPr marL="1857375" indent="-228600" algn="l" eaLnBrk="0" hangingPunct="0">
              <a:spcBef>
                <a:spcPct val="20000"/>
              </a:spcBef>
              <a:buClr>
                <a:srgbClr val="003399"/>
              </a:buClr>
              <a:buSzPct val="65000"/>
              <a:buFont typeface="Wingdings" pitchFamily="2" charset="2"/>
              <a:buChar char="¡"/>
              <a:tabLst>
                <a:tab pos="1169988" algn="l"/>
              </a:tabLst>
              <a:defRPr>
                <a:solidFill>
                  <a:srgbClr val="003399"/>
                </a:solidFill>
                <a:latin typeface="Verdana" pitchFamily="34" charset="0"/>
              </a:defRPr>
            </a:lvl3pPr>
            <a:lvl4pPr marL="2265363" indent="-228600" algn="l" eaLnBrk="0" hangingPunct="0">
              <a:spcBef>
                <a:spcPct val="20000"/>
              </a:spcBef>
              <a:buClr>
                <a:srgbClr val="003399"/>
              </a:buClr>
              <a:buSzPct val="70000"/>
              <a:buFont typeface="Wingdings" pitchFamily="2" charset="2"/>
              <a:buChar char="l"/>
              <a:tabLst>
                <a:tab pos="1169988" algn="l"/>
              </a:tabLst>
              <a:defRPr>
                <a:solidFill>
                  <a:srgbClr val="003399"/>
                </a:solidFill>
                <a:latin typeface="Verdana" pitchFamily="34" charset="0"/>
              </a:defRPr>
            </a:lvl4pPr>
            <a:lvl5pPr marL="2673350" indent="-228600" algn="l" eaLnBrk="0" hangingPunct="0">
              <a:spcBef>
                <a:spcPct val="20000"/>
              </a:spcBef>
              <a:buClr>
                <a:srgbClr val="003399"/>
              </a:buClr>
              <a:buSzPct val="60000"/>
              <a:buFont typeface="Wingdings" pitchFamily="2" charset="2"/>
              <a:buChar char="¡"/>
              <a:tabLst>
                <a:tab pos="1169988" algn="l"/>
              </a:tabLst>
              <a:defRPr>
                <a:solidFill>
                  <a:srgbClr val="003399"/>
                </a:solidFill>
                <a:latin typeface="Verdana" pitchFamily="34" charset="0"/>
              </a:defRPr>
            </a:lvl5pPr>
            <a:lvl6pPr marL="3130550" indent="-228600" eaLnBrk="0" fontAlgn="base" hangingPunct="0">
              <a:spcBef>
                <a:spcPct val="20000"/>
              </a:spcBef>
              <a:spcAft>
                <a:spcPct val="0"/>
              </a:spcAft>
              <a:buClr>
                <a:srgbClr val="003399"/>
              </a:buClr>
              <a:buSzPct val="60000"/>
              <a:buFont typeface="Wingdings" pitchFamily="2" charset="2"/>
              <a:buChar char="¡"/>
              <a:tabLst>
                <a:tab pos="1169988" algn="l"/>
              </a:tabLst>
              <a:defRPr>
                <a:solidFill>
                  <a:srgbClr val="003399"/>
                </a:solidFill>
                <a:latin typeface="Verdana" pitchFamily="34" charset="0"/>
              </a:defRPr>
            </a:lvl6pPr>
            <a:lvl7pPr marL="3587750" indent="-228600" eaLnBrk="0" fontAlgn="base" hangingPunct="0">
              <a:spcBef>
                <a:spcPct val="20000"/>
              </a:spcBef>
              <a:spcAft>
                <a:spcPct val="0"/>
              </a:spcAft>
              <a:buClr>
                <a:srgbClr val="003399"/>
              </a:buClr>
              <a:buSzPct val="60000"/>
              <a:buFont typeface="Wingdings" pitchFamily="2" charset="2"/>
              <a:buChar char="¡"/>
              <a:tabLst>
                <a:tab pos="1169988" algn="l"/>
              </a:tabLst>
              <a:defRPr>
                <a:solidFill>
                  <a:srgbClr val="003399"/>
                </a:solidFill>
                <a:latin typeface="Verdana" pitchFamily="34" charset="0"/>
              </a:defRPr>
            </a:lvl7pPr>
            <a:lvl8pPr marL="4044950" indent="-228600" eaLnBrk="0" fontAlgn="base" hangingPunct="0">
              <a:spcBef>
                <a:spcPct val="20000"/>
              </a:spcBef>
              <a:spcAft>
                <a:spcPct val="0"/>
              </a:spcAft>
              <a:buClr>
                <a:srgbClr val="003399"/>
              </a:buClr>
              <a:buSzPct val="60000"/>
              <a:buFont typeface="Wingdings" pitchFamily="2" charset="2"/>
              <a:buChar char="¡"/>
              <a:tabLst>
                <a:tab pos="1169988" algn="l"/>
              </a:tabLst>
              <a:defRPr>
                <a:solidFill>
                  <a:srgbClr val="003399"/>
                </a:solidFill>
                <a:latin typeface="Verdana" pitchFamily="34" charset="0"/>
              </a:defRPr>
            </a:lvl8pPr>
            <a:lvl9pPr marL="4502150" indent="-228600" eaLnBrk="0" fontAlgn="base" hangingPunct="0">
              <a:spcBef>
                <a:spcPct val="20000"/>
              </a:spcBef>
              <a:spcAft>
                <a:spcPct val="0"/>
              </a:spcAft>
              <a:buClr>
                <a:srgbClr val="003399"/>
              </a:buClr>
              <a:buSzPct val="60000"/>
              <a:buFont typeface="Wingdings" pitchFamily="2" charset="2"/>
              <a:buChar char="¡"/>
              <a:tabLst>
                <a:tab pos="1169988" algn="l"/>
              </a:tabLst>
              <a:defRPr>
                <a:solidFill>
                  <a:srgbClr val="003399"/>
                </a:solidFill>
                <a:latin typeface="Verdana" pitchFamily="34" charset="0"/>
              </a:defRPr>
            </a:lvl9pPr>
          </a:lstStyle>
          <a:p>
            <a:pPr algn="just" eaLnBrk="1" hangingPunct="1">
              <a:lnSpc>
                <a:spcPct val="150000"/>
              </a:lnSpc>
              <a:spcBef>
                <a:spcPts val="600"/>
              </a:spcBef>
              <a:spcAft>
                <a:spcPts val="1200"/>
              </a:spcAft>
              <a:buFont typeface="Wingdings" pitchFamily="2" charset="2"/>
              <a:buNone/>
            </a:pPr>
            <a:r>
              <a:rPr lang="en-US" altLang="en-US" sz="1500" dirty="0"/>
              <a:t>In a CRD with a covariate the analysis of covariance is utilized for correcting treatment means, controlling the experimental error, and increase precision</a:t>
            </a:r>
          </a:p>
          <a:p>
            <a:pPr algn="just" eaLnBrk="1" hangingPunct="1">
              <a:lnSpc>
                <a:spcPct val="90000"/>
              </a:lnSpc>
              <a:spcBef>
                <a:spcPts val="600"/>
              </a:spcBef>
              <a:spcAft>
                <a:spcPts val="1200"/>
              </a:spcAft>
              <a:buFont typeface="Wingdings" pitchFamily="2" charset="2"/>
              <a:buNone/>
            </a:pPr>
            <a:endParaRPr lang="en-US" altLang="en-US" sz="1500" dirty="0"/>
          </a:p>
          <a:p>
            <a:pPr algn="just" eaLnBrk="1" hangingPunct="1">
              <a:lnSpc>
                <a:spcPct val="90000"/>
              </a:lnSpc>
              <a:spcBef>
                <a:spcPts val="600"/>
              </a:spcBef>
              <a:spcAft>
                <a:spcPts val="1200"/>
              </a:spcAft>
              <a:buFont typeface="Wingdings" pitchFamily="2" charset="2"/>
              <a:buNone/>
            </a:pPr>
            <a:endParaRPr lang="en-US" altLang="en-US" sz="1500" dirty="0"/>
          </a:p>
          <a:p>
            <a:pPr algn="just" eaLnBrk="1" hangingPunct="1">
              <a:lnSpc>
                <a:spcPct val="90000"/>
              </a:lnSpc>
              <a:spcBef>
                <a:spcPts val="600"/>
              </a:spcBef>
              <a:spcAft>
                <a:spcPts val="1200"/>
              </a:spcAft>
              <a:buFont typeface="Wingdings" pitchFamily="2" charset="2"/>
              <a:buNone/>
            </a:pPr>
            <a:r>
              <a:rPr lang="en-US" altLang="en-US" sz="1500" dirty="0"/>
              <a:t>Where:</a:t>
            </a:r>
          </a:p>
          <a:p>
            <a:pPr algn="just" eaLnBrk="1" hangingPunct="1">
              <a:lnSpc>
                <a:spcPct val="90000"/>
              </a:lnSpc>
              <a:spcBef>
                <a:spcPts val="600"/>
              </a:spcBef>
              <a:spcAft>
                <a:spcPts val="1200"/>
              </a:spcAft>
              <a:buFont typeface="Wingdings" pitchFamily="2" charset="2"/>
              <a:buNone/>
            </a:pPr>
            <a:r>
              <a:rPr lang="en-US" altLang="en-US" sz="1500" dirty="0"/>
              <a:t>= observation </a:t>
            </a:r>
            <a:r>
              <a:rPr lang="en-US" altLang="en-US" sz="1500" i="1" dirty="0"/>
              <a:t>j </a:t>
            </a:r>
            <a:r>
              <a:rPr lang="en-US" altLang="en-US" sz="1500" dirty="0"/>
              <a:t>in group </a:t>
            </a:r>
            <a:r>
              <a:rPr lang="en-US" altLang="en-US" sz="1500" i="1" dirty="0" err="1"/>
              <a:t>i</a:t>
            </a:r>
            <a:r>
              <a:rPr lang="en-US" altLang="en-US" sz="1500" i="1" dirty="0"/>
              <a:t> </a:t>
            </a:r>
            <a:r>
              <a:rPr lang="en-US" altLang="en-US" sz="1500" dirty="0"/>
              <a:t>(treatment</a:t>
            </a:r>
            <a:r>
              <a:rPr lang="en-US" altLang="en-US" sz="1500" i="1" dirty="0"/>
              <a:t> </a:t>
            </a:r>
            <a:r>
              <a:rPr lang="en-US" altLang="en-US" sz="1500" i="1" dirty="0" err="1"/>
              <a:t>i</a:t>
            </a:r>
            <a:r>
              <a:rPr lang="en-US" altLang="en-US" sz="1500" dirty="0"/>
              <a:t>)</a:t>
            </a:r>
            <a:r>
              <a:rPr lang="en-US" altLang="en-US" sz="1500" i="1" dirty="0"/>
              <a:t> </a:t>
            </a:r>
          </a:p>
          <a:p>
            <a:pPr algn="just" eaLnBrk="1" hangingPunct="1">
              <a:lnSpc>
                <a:spcPct val="90000"/>
              </a:lnSpc>
              <a:spcBef>
                <a:spcPts val="600"/>
              </a:spcBef>
              <a:spcAft>
                <a:spcPts val="1200"/>
              </a:spcAft>
              <a:buFont typeface="Wingdings" pitchFamily="2" charset="2"/>
              <a:buNone/>
            </a:pPr>
            <a:r>
              <a:rPr lang="en-US" altLang="en-US" sz="1500" i="1" dirty="0"/>
              <a:t>= </a:t>
            </a:r>
            <a:r>
              <a:rPr lang="en-US" altLang="en-US" sz="1500" dirty="0"/>
              <a:t>the intercept</a:t>
            </a:r>
          </a:p>
          <a:p>
            <a:pPr algn="just" eaLnBrk="1" hangingPunct="1">
              <a:lnSpc>
                <a:spcPct val="90000"/>
              </a:lnSpc>
              <a:spcBef>
                <a:spcPts val="600"/>
              </a:spcBef>
              <a:spcAft>
                <a:spcPts val="1200"/>
              </a:spcAft>
              <a:buFont typeface="Wingdings" pitchFamily="2" charset="2"/>
              <a:buNone/>
            </a:pPr>
            <a:r>
              <a:rPr lang="en-US" altLang="en-US" sz="1500" i="1" dirty="0"/>
              <a:t>= </a:t>
            </a:r>
            <a:r>
              <a:rPr lang="en-US" altLang="en-US" sz="1500" dirty="0"/>
              <a:t>the regression coefficient</a:t>
            </a:r>
            <a:endParaRPr lang="en-US" altLang="en-US" sz="1500" i="1" dirty="0"/>
          </a:p>
          <a:p>
            <a:pPr algn="just" eaLnBrk="1" hangingPunct="1">
              <a:lnSpc>
                <a:spcPct val="90000"/>
              </a:lnSpc>
              <a:spcBef>
                <a:spcPts val="600"/>
              </a:spcBef>
              <a:spcAft>
                <a:spcPts val="1200"/>
              </a:spcAft>
              <a:buFont typeface="Wingdings" pitchFamily="2" charset="2"/>
              <a:buNone/>
            </a:pPr>
            <a:r>
              <a:rPr lang="en-US" altLang="en-US" sz="1500" i="1" dirty="0"/>
              <a:t>= </a:t>
            </a:r>
            <a:r>
              <a:rPr lang="en-US" altLang="en-US" sz="1500" dirty="0"/>
              <a:t>a continuous independent variable with mean </a:t>
            </a:r>
            <a:r>
              <a:rPr lang="en-US" altLang="en-US" sz="1500" i="1" dirty="0"/>
              <a:t>µ</a:t>
            </a:r>
            <a:r>
              <a:rPr lang="en-US" altLang="en-US" sz="1500" i="1" baseline="-25000" dirty="0"/>
              <a:t>x </a:t>
            </a:r>
            <a:r>
              <a:rPr lang="en-US" altLang="en-US" sz="1500" dirty="0"/>
              <a:t>(covariate)</a:t>
            </a:r>
            <a:endParaRPr lang="en-US" altLang="en-US" sz="1500" i="1" dirty="0"/>
          </a:p>
          <a:p>
            <a:pPr algn="just" eaLnBrk="1" hangingPunct="1">
              <a:lnSpc>
                <a:spcPct val="90000"/>
              </a:lnSpc>
              <a:spcBef>
                <a:spcPts val="600"/>
              </a:spcBef>
              <a:spcAft>
                <a:spcPts val="1200"/>
              </a:spcAft>
              <a:buFont typeface="Wingdings" pitchFamily="2" charset="2"/>
              <a:buNone/>
            </a:pPr>
            <a:r>
              <a:rPr lang="en-US" altLang="en-US" sz="1500" i="1" dirty="0"/>
              <a:t>= </a:t>
            </a:r>
            <a:r>
              <a:rPr lang="en-US" altLang="en-US" sz="1500" dirty="0"/>
              <a:t>the fixed effect of group or treatment </a:t>
            </a:r>
            <a:r>
              <a:rPr lang="en-US" altLang="en-US" sz="1500" i="1" dirty="0" err="1"/>
              <a:t>i</a:t>
            </a:r>
            <a:endParaRPr lang="en-US" altLang="en-US" sz="1500" i="1" dirty="0"/>
          </a:p>
          <a:p>
            <a:pPr algn="just" eaLnBrk="1" hangingPunct="1">
              <a:lnSpc>
                <a:spcPct val="90000"/>
              </a:lnSpc>
              <a:spcBef>
                <a:spcPts val="600"/>
              </a:spcBef>
              <a:spcAft>
                <a:spcPts val="1200"/>
              </a:spcAft>
              <a:buFont typeface="Wingdings" pitchFamily="2" charset="2"/>
              <a:buNone/>
            </a:pPr>
            <a:r>
              <a:rPr lang="en-US" altLang="en-US" sz="1500" dirty="0"/>
              <a:t>= random error with mean 0 and variance </a:t>
            </a:r>
            <a:r>
              <a:rPr lang="el-GR" altLang="en-US" sz="1500" i="1" dirty="0"/>
              <a:t>σ</a:t>
            </a:r>
            <a:r>
              <a:rPr lang="it-IT" altLang="en-US" sz="1500" i="1" baseline="30000" dirty="0"/>
              <a:t>2</a:t>
            </a:r>
            <a:endParaRPr lang="en-US" altLang="en-US" sz="1500" i="1" baseline="30000" dirty="0"/>
          </a:p>
        </p:txBody>
      </p:sp>
      <p:graphicFrame>
        <p:nvGraphicFramePr>
          <p:cNvPr id="100356" name="Object 26"/>
          <p:cNvGraphicFramePr>
            <a:graphicFrameLocks noChangeAspect="1"/>
          </p:cNvGraphicFramePr>
          <p:nvPr/>
        </p:nvGraphicFramePr>
        <p:xfrm>
          <a:off x="5724525" y="2492375"/>
          <a:ext cx="2516188" cy="438150"/>
        </p:xfrm>
        <a:graphic>
          <a:graphicData uri="http://schemas.openxmlformats.org/presentationml/2006/ole">
            <mc:AlternateContent xmlns:mc="http://schemas.openxmlformats.org/markup-compatibility/2006">
              <mc:Choice xmlns:v="urn:schemas-microsoft-com:vml" Requires="v">
                <p:oleObj spid="_x0000_s100740" name="Equation" r:id="rId3" imgW="1167893" imgH="203112" progId="Equation.3">
                  <p:embed/>
                </p:oleObj>
              </mc:Choice>
              <mc:Fallback>
                <p:oleObj name="Equation" r:id="rId3" imgW="1167893" imgH="203112" progId="Equation.3">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525" y="2492375"/>
                        <a:ext cx="2516188"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57" name="Object 28"/>
          <p:cNvGraphicFramePr>
            <a:graphicFrameLocks noChangeAspect="1"/>
          </p:cNvGraphicFramePr>
          <p:nvPr>
            <p:extLst>
              <p:ext uri="{D42A27DB-BD31-4B8C-83A1-F6EECF244321}">
                <p14:modId xmlns:p14="http://schemas.microsoft.com/office/powerpoint/2010/main" val="3056681949"/>
              </p:ext>
            </p:extLst>
          </p:nvPr>
        </p:nvGraphicFramePr>
        <p:xfrm>
          <a:off x="1835696" y="2420888"/>
          <a:ext cx="3352800" cy="563563"/>
        </p:xfrm>
        <a:graphic>
          <a:graphicData uri="http://schemas.openxmlformats.org/presentationml/2006/ole">
            <mc:AlternateContent xmlns:mc="http://schemas.openxmlformats.org/markup-compatibility/2006">
              <mc:Choice xmlns:v="urn:schemas-microsoft-com:vml" Requires="v">
                <p:oleObj spid="_x0000_s100741" name="Equation" r:id="rId5" imgW="1435100" imgH="241300" progId="Equation.3">
                  <p:embed/>
                </p:oleObj>
              </mc:Choice>
              <mc:Fallback>
                <p:oleObj name="Equation" r:id="rId5" imgW="1435100" imgH="241300" progId="Equation.3">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696" y="2420888"/>
                        <a:ext cx="3352800"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58" name="Object 29"/>
          <p:cNvGraphicFramePr>
            <a:graphicFrameLocks noChangeAspect="1"/>
          </p:cNvGraphicFramePr>
          <p:nvPr>
            <p:extLst>
              <p:ext uri="{D42A27DB-BD31-4B8C-83A1-F6EECF244321}">
                <p14:modId xmlns:p14="http://schemas.microsoft.com/office/powerpoint/2010/main" val="2302336901"/>
              </p:ext>
            </p:extLst>
          </p:nvPr>
        </p:nvGraphicFramePr>
        <p:xfrm>
          <a:off x="343843" y="3646289"/>
          <a:ext cx="339725" cy="358775"/>
        </p:xfrm>
        <a:graphic>
          <a:graphicData uri="http://schemas.openxmlformats.org/presentationml/2006/ole">
            <mc:AlternateContent xmlns:mc="http://schemas.openxmlformats.org/markup-compatibility/2006">
              <mc:Choice xmlns:v="urn:schemas-microsoft-com:vml" Requires="v">
                <p:oleObj spid="_x0000_s100742" name="Equation" r:id="rId7" imgW="228600" imgH="241300" progId="Equation.3">
                  <p:embed/>
                </p:oleObj>
              </mc:Choice>
              <mc:Fallback>
                <p:oleObj name="Equation" r:id="rId7" imgW="228600" imgH="241300" progId="Equation.3">
                  <p:embed/>
                  <p:pic>
                    <p:nvPicPr>
                      <p:cNvPr id="0" name="Object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843" y="3646289"/>
                        <a:ext cx="339725"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59" name="Object 33"/>
          <p:cNvGraphicFramePr>
            <a:graphicFrameLocks noChangeAspect="1"/>
          </p:cNvGraphicFramePr>
          <p:nvPr>
            <p:extLst>
              <p:ext uri="{D42A27DB-BD31-4B8C-83A1-F6EECF244321}">
                <p14:modId xmlns:p14="http://schemas.microsoft.com/office/powerpoint/2010/main" val="2924851938"/>
              </p:ext>
            </p:extLst>
          </p:nvPr>
        </p:nvGraphicFramePr>
        <p:xfrm>
          <a:off x="323850" y="5822198"/>
          <a:ext cx="322263" cy="360362"/>
        </p:xfrm>
        <a:graphic>
          <a:graphicData uri="http://schemas.openxmlformats.org/presentationml/2006/ole">
            <mc:AlternateContent xmlns:mc="http://schemas.openxmlformats.org/markup-compatibility/2006">
              <mc:Choice xmlns:v="urn:schemas-microsoft-com:vml" Requires="v">
                <p:oleObj spid="_x0000_s100743" name="Equation" r:id="rId9" imgW="215713" imgH="241091" progId="Equation.3">
                  <p:embed/>
                </p:oleObj>
              </mc:Choice>
              <mc:Fallback>
                <p:oleObj name="Equation" r:id="rId9" imgW="215713" imgH="241091" progId="Equation.3">
                  <p:embed/>
                  <p:pic>
                    <p:nvPicPr>
                      <p:cNvPr id="0"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850" y="5822198"/>
                        <a:ext cx="32226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60" name="Object 39"/>
          <p:cNvGraphicFramePr>
            <a:graphicFrameLocks noChangeAspect="1"/>
          </p:cNvGraphicFramePr>
          <p:nvPr>
            <p:extLst>
              <p:ext uri="{D42A27DB-BD31-4B8C-83A1-F6EECF244321}">
                <p14:modId xmlns:p14="http://schemas.microsoft.com/office/powerpoint/2010/main" val="861117865"/>
              </p:ext>
            </p:extLst>
          </p:nvPr>
        </p:nvGraphicFramePr>
        <p:xfrm>
          <a:off x="323528" y="4076749"/>
          <a:ext cx="301625" cy="360363"/>
        </p:xfrm>
        <a:graphic>
          <a:graphicData uri="http://schemas.openxmlformats.org/presentationml/2006/ole">
            <mc:AlternateContent xmlns:mc="http://schemas.openxmlformats.org/markup-compatibility/2006">
              <mc:Choice xmlns:v="urn:schemas-microsoft-com:vml" Requires="v">
                <p:oleObj spid="_x0000_s100744" name="Equation" r:id="rId11" imgW="190500" imgH="228600" progId="Equation.3">
                  <p:embed/>
                </p:oleObj>
              </mc:Choice>
              <mc:Fallback>
                <p:oleObj name="Equation" r:id="rId11" imgW="190500" imgH="228600" progId="Equation.3">
                  <p:embed/>
                  <p:pic>
                    <p:nvPicPr>
                      <p:cNvPr id="0"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528" y="4076749"/>
                        <a:ext cx="301625"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61" name="Object 40"/>
          <p:cNvGraphicFramePr>
            <a:graphicFrameLocks noChangeAspect="1"/>
          </p:cNvGraphicFramePr>
          <p:nvPr>
            <p:extLst>
              <p:ext uri="{D42A27DB-BD31-4B8C-83A1-F6EECF244321}">
                <p14:modId xmlns:p14="http://schemas.microsoft.com/office/powerpoint/2010/main" val="1736326792"/>
              </p:ext>
            </p:extLst>
          </p:nvPr>
        </p:nvGraphicFramePr>
        <p:xfrm>
          <a:off x="314697" y="4941168"/>
          <a:ext cx="296863" cy="360362"/>
        </p:xfrm>
        <a:graphic>
          <a:graphicData uri="http://schemas.openxmlformats.org/presentationml/2006/ole">
            <mc:AlternateContent xmlns:mc="http://schemas.openxmlformats.org/markup-compatibility/2006">
              <mc:Choice xmlns:v="urn:schemas-microsoft-com:vml" Requires="v">
                <p:oleObj spid="_x0000_s100745" name="Equation" r:id="rId13" imgW="177569" imgH="215619" progId="Equation.3">
                  <p:embed/>
                </p:oleObj>
              </mc:Choice>
              <mc:Fallback>
                <p:oleObj name="Equation" r:id="rId13" imgW="177569" imgH="215619" progId="Equation.3">
                  <p:embed/>
                  <p:pic>
                    <p:nvPicPr>
                      <p:cNvPr id="0"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4697" y="4941168"/>
                        <a:ext cx="29686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62" name="Object 41"/>
          <p:cNvGraphicFramePr>
            <a:graphicFrameLocks noChangeAspect="1"/>
          </p:cNvGraphicFramePr>
          <p:nvPr>
            <p:extLst>
              <p:ext uri="{D42A27DB-BD31-4B8C-83A1-F6EECF244321}">
                <p14:modId xmlns:p14="http://schemas.microsoft.com/office/powerpoint/2010/main" val="1252506143"/>
              </p:ext>
            </p:extLst>
          </p:nvPr>
        </p:nvGraphicFramePr>
        <p:xfrm>
          <a:off x="323528" y="4437112"/>
          <a:ext cx="328613" cy="446088"/>
        </p:xfrm>
        <a:graphic>
          <a:graphicData uri="http://schemas.openxmlformats.org/presentationml/2006/ole">
            <mc:AlternateContent xmlns:mc="http://schemas.openxmlformats.org/markup-compatibility/2006">
              <mc:Choice xmlns:v="urn:schemas-microsoft-com:vml" Requires="v">
                <p:oleObj spid="_x0000_s100746" name="Equation" r:id="rId15" imgW="177646" imgH="241091" progId="Equation.3">
                  <p:embed/>
                </p:oleObj>
              </mc:Choice>
              <mc:Fallback>
                <p:oleObj name="Equation" r:id="rId15" imgW="177646" imgH="241091" progId="Equation.3">
                  <p:embed/>
                  <p:pic>
                    <p:nvPicPr>
                      <p:cNvPr id="0" name="Object 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3528" y="4437112"/>
                        <a:ext cx="328613"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63" name="Object 42"/>
          <p:cNvGraphicFramePr>
            <a:graphicFrameLocks noChangeAspect="1"/>
          </p:cNvGraphicFramePr>
          <p:nvPr>
            <p:extLst>
              <p:ext uri="{D42A27DB-BD31-4B8C-83A1-F6EECF244321}">
                <p14:modId xmlns:p14="http://schemas.microsoft.com/office/powerpoint/2010/main" val="2895251223"/>
              </p:ext>
            </p:extLst>
          </p:nvPr>
        </p:nvGraphicFramePr>
        <p:xfrm>
          <a:off x="323850" y="5403626"/>
          <a:ext cx="246063" cy="401638"/>
        </p:xfrm>
        <a:graphic>
          <a:graphicData uri="http://schemas.openxmlformats.org/presentationml/2006/ole">
            <mc:AlternateContent xmlns:mc="http://schemas.openxmlformats.org/markup-compatibility/2006">
              <mc:Choice xmlns:v="urn:schemas-microsoft-com:vml" Requires="v">
                <p:oleObj spid="_x0000_s100747" name="Equation" r:id="rId17" imgW="139700" imgH="228600" progId="Equation.3">
                  <p:embed/>
                </p:oleObj>
              </mc:Choice>
              <mc:Fallback>
                <p:oleObj name="Equation" r:id="rId17" imgW="139700" imgH="228600" progId="Equation.3">
                  <p:embed/>
                  <p:pic>
                    <p:nvPicPr>
                      <p:cNvPr id="0" name="Object 4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3850" y="5403626"/>
                        <a:ext cx="246063"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altLang="en-US" smtClean="0">
                <a:latin typeface="Verdana" pitchFamily="34" charset="0"/>
              </a:rPr>
              <a:t>Assumptions</a:t>
            </a:r>
          </a:p>
        </p:txBody>
      </p:sp>
      <p:sp>
        <p:nvSpPr>
          <p:cNvPr id="101379" name="Rectangle 3"/>
          <p:cNvSpPr>
            <a:spLocks noGrp="1" noChangeArrowheads="1"/>
          </p:cNvSpPr>
          <p:nvPr>
            <p:ph type="body" idx="1"/>
          </p:nvPr>
        </p:nvSpPr>
        <p:spPr>
          <a:xfrm>
            <a:off x="1043608" y="1700808"/>
            <a:ext cx="7234238" cy="3316288"/>
          </a:xfrm>
        </p:spPr>
        <p:txBody>
          <a:bodyPr/>
          <a:lstStyle/>
          <a:p>
            <a:pPr algn="just" eaLnBrk="1" hangingPunct="1"/>
            <a:r>
              <a:rPr lang="en-US" altLang="en-US" dirty="0" smtClean="0"/>
              <a:t>Covariate is fixed and independent of treatments</a:t>
            </a:r>
          </a:p>
          <a:p>
            <a:pPr algn="just" eaLnBrk="1" hangingPunct="1"/>
            <a:endParaRPr lang="en-US" altLang="en-US" dirty="0" smtClean="0"/>
          </a:p>
          <a:p>
            <a:pPr algn="just" eaLnBrk="1" hangingPunct="1"/>
            <a:r>
              <a:rPr lang="en-US" altLang="en-US" dirty="0" smtClean="0"/>
              <a:t>Error are independent each other</a:t>
            </a:r>
          </a:p>
          <a:p>
            <a:pPr algn="just" eaLnBrk="1" hangingPunct="1"/>
            <a:endParaRPr lang="en-US" altLang="en-US" dirty="0" smtClean="0"/>
          </a:p>
          <a:p>
            <a:pPr algn="just" eaLnBrk="1" hangingPunct="1"/>
            <a:r>
              <a:rPr lang="en-US" altLang="en-US" dirty="0" smtClean="0"/>
              <a:t>Errors have a normal distribution with mean 0 and homogeneous variance </a:t>
            </a:r>
            <a:r>
              <a:rPr lang="el-GR" altLang="en-US" dirty="0" smtClean="0"/>
              <a:t>σ</a:t>
            </a:r>
            <a:r>
              <a:rPr lang="it-IT" altLang="en-US" baseline="30000" dirty="0" smtClean="0"/>
              <a:t>2</a:t>
            </a:r>
            <a:r>
              <a:rPr lang="en-US" altLang="en-US" dirty="0" smtClean="0"/>
              <a:t> </a:t>
            </a:r>
          </a:p>
          <a:p>
            <a:pPr algn="just" eaLnBrk="1" hangingPunct="1"/>
            <a:endParaRPr lang="en-US" altLang="en-US" dirty="0" smtClean="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ltLang="en-US" smtClean="0">
                <a:latin typeface="Verdana" pitchFamily="34" charset="0"/>
              </a:rPr>
              <a:t>CRD with a Covariate - example</a:t>
            </a:r>
          </a:p>
        </p:txBody>
      </p:sp>
      <p:graphicFrame>
        <p:nvGraphicFramePr>
          <p:cNvPr id="138376" name="Group 136"/>
          <p:cNvGraphicFramePr>
            <a:graphicFrameLocks noGrp="1"/>
          </p:cNvGraphicFramePr>
          <p:nvPr/>
        </p:nvGraphicFramePr>
        <p:xfrm>
          <a:off x="107950" y="2276475"/>
          <a:ext cx="5495925" cy="2595562"/>
        </p:xfrm>
        <a:graphic>
          <a:graphicData uri="http://schemas.openxmlformats.org/drawingml/2006/table">
            <a:tbl>
              <a:tblPr/>
              <a:tblGrid>
                <a:gridCol w="1160463"/>
                <a:gridCol w="668337"/>
                <a:gridCol w="1160463"/>
                <a:gridCol w="668337"/>
                <a:gridCol w="1160463"/>
                <a:gridCol w="677862"/>
              </a:tblGrid>
              <a:tr h="274380">
                <a:tc gridSpan="2">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Diet A</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Diet B</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Diet C</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r>
              <a:tr h="676807">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Initial weight</a:t>
                      </a:r>
                    </a:p>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(kg)</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Gain</a:t>
                      </a:r>
                    </a:p>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(g/d)</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Initial weight</a:t>
                      </a:r>
                    </a:p>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(kg)</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Gain</a:t>
                      </a:r>
                    </a:p>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(g/d)</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Initial weight</a:t>
                      </a:r>
                    </a:p>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(kg)</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Gain</a:t>
                      </a:r>
                    </a:p>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(g/d)</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80">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350</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970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390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990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400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990</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80">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400</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1000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340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950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320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940</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205">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360</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980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410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980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330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930</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205">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350</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980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430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990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390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1000</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205">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340</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970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390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980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420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1000</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02458" name="Picture 1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1628775"/>
            <a:ext cx="34925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Risultati immagini per sas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868" y="226145"/>
            <a:ext cx="1109198" cy="454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ltLang="en-US" smtClean="0"/>
              <a:t>SAS OUTPUT</a:t>
            </a:r>
          </a:p>
        </p:txBody>
      </p:sp>
      <p:pic>
        <p:nvPicPr>
          <p:cNvPr id="10342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412875"/>
            <a:ext cx="6837363"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4005263"/>
            <a:ext cx="6942137"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Risultati immagini per sas softwa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5868" y="226145"/>
            <a:ext cx="1109198" cy="454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tLang="en-US" smtClean="0"/>
              <a:t>SAS OUTPUT</a:t>
            </a:r>
          </a:p>
        </p:txBody>
      </p:sp>
      <p:pic>
        <p:nvPicPr>
          <p:cNvPr id="10445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773238"/>
            <a:ext cx="7094538"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Risultati immagini per sas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868" y="226145"/>
            <a:ext cx="1109198" cy="454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altLang="en-US" smtClean="0"/>
              <a:t>SAS OUTPUT</a:t>
            </a:r>
          </a:p>
        </p:txBody>
      </p:sp>
      <p:pic>
        <p:nvPicPr>
          <p:cNvPr id="1054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844675"/>
            <a:ext cx="7345363"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Risultati immagini per sas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868" y="226145"/>
            <a:ext cx="1109198" cy="454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olo 1"/>
          <p:cNvSpPr>
            <a:spLocks noGrp="1"/>
          </p:cNvSpPr>
          <p:nvPr>
            <p:ph type="title"/>
          </p:nvPr>
        </p:nvSpPr>
        <p:spPr/>
        <p:txBody>
          <a:bodyPr/>
          <a:lstStyle/>
          <a:p>
            <a:r>
              <a:rPr lang="en-US" altLang="it-IT" smtClean="0"/>
              <a:t>Data types</a:t>
            </a:r>
          </a:p>
        </p:txBody>
      </p:sp>
      <p:graphicFrame>
        <p:nvGraphicFramePr>
          <p:cNvPr id="4" name="Diagram 7"/>
          <p:cNvGraphicFramePr/>
          <p:nvPr/>
        </p:nvGraphicFramePr>
        <p:xfrm>
          <a:off x="304800" y="762000"/>
          <a:ext cx="8639033" cy="5295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364" name="Picture 2" descr="http://teamxtremebeastmode.com/wp-content/uploads/2012/09/measuring-tap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925" y="4953000"/>
            <a:ext cx="927100"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6" descr="http://www.plasticjungle.com/blog/wp-content/uploads/2012/02/podium.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1600" y="4800600"/>
            <a:ext cx="149225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8" descr="http://albaceteguia.com/wp-content/group-of-children-clip-art-free-699.gif"/>
          <p:cNvPicPr>
            <a:picLocks noChangeAspect="1" noChangeArrowheads="1"/>
          </p:cNvPicPr>
          <p:nvPr/>
        </p:nvPicPr>
        <p:blipFill>
          <a:blip r:embed="rId9">
            <a:extLst>
              <a:ext uri="{28A0092B-C50C-407E-A947-70E740481C1C}">
                <a14:useLocalDpi xmlns:a14="http://schemas.microsoft.com/office/drawing/2010/main" val="0"/>
              </a:ext>
            </a:extLst>
          </a:blip>
          <a:srcRect b="38339"/>
          <a:stretch>
            <a:fillRect/>
          </a:stretch>
        </p:blipFill>
        <p:spPr bwMode="auto">
          <a:xfrm>
            <a:off x="2354263" y="4986338"/>
            <a:ext cx="2332037"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10" descr="http://www.onlinepetcart.com.au/images/Cat_and_Dog.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5038" y="4900613"/>
            <a:ext cx="127635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en-US" smtClean="0">
                <a:latin typeface="Verdana" pitchFamily="34" charset="0"/>
              </a:rPr>
              <a:t>CRD with a Covariate - example</a:t>
            </a:r>
          </a:p>
        </p:txBody>
      </p:sp>
      <p:graphicFrame>
        <p:nvGraphicFramePr>
          <p:cNvPr id="138376" name="Group 136"/>
          <p:cNvGraphicFramePr>
            <a:graphicFrameLocks noGrp="1"/>
          </p:cNvGraphicFramePr>
          <p:nvPr/>
        </p:nvGraphicFramePr>
        <p:xfrm>
          <a:off x="1985963" y="3573463"/>
          <a:ext cx="5495925" cy="2595562"/>
        </p:xfrm>
        <a:graphic>
          <a:graphicData uri="http://schemas.openxmlformats.org/drawingml/2006/table">
            <a:tbl>
              <a:tblPr/>
              <a:tblGrid>
                <a:gridCol w="1160463"/>
                <a:gridCol w="668337"/>
                <a:gridCol w="1160463"/>
                <a:gridCol w="668337"/>
                <a:gridCol w="1160463"/>
                <a:gridCol w="677862"/>
              </a:tblGrid>
              <a:tr h="274380">
                <a:tc gridSpan="2">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Diet A</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Diet B</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Diet C</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r>
              <a:tr h="676807">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Initial weight</a:t>
                      </a:r>
                    </a:p>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(kg)</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Gain</a:t>
                      </a:r>
                    </a:p>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(g/d)</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Initial weight</a:t>
                      </a:r>
                    </a:p>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(kg)</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Gain</a:t>
                      </a:r>
                    </a:p>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(g/d)</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Initial weight</a:t>
                      </a:r>
                    </a:p>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(kg)</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Gain</a:t>
                      </a:r>
                    </a:p>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(g/d)</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80">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350</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970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390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990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400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990</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80">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400</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1000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340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950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320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940</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205">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360</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980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410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980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330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930</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205">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350</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980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430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990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390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1000</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205">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340</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970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390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980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smtClean="0">
                          <a:ln>
                            <a:noFill/>
                          </a:ln>
                          <a:solidFill>
                            <a:srgbClr val="003399"/>
                          </a:solidFill>
                          <a:effectLst/>
                          <a:latin typeface="Verdana" pitchFamily="34" charset="0"/>
                        </a:rPr>
                        <a:t>420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200" b="0" i="0" u="none" strike="noStrike" cap="none" normalizeH="0" baseline="0" dirty="0" smtClean="0">
                          <a:ln>
                            <a:noFill/>
                          </a:ln>
                          <a:solidFill>
                            <a:srgbClr val="003399"/>
                          </a:solidFill>
                          <a:effectLst/>
                          <a:latin typeface="Verdana" pitchFamily="34" charset="0"/>
                        </a:rPr>
                        <a:t>1000</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8362" name="Picture 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957263"/>
            <a:ext cx="8029575"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 name="Picture 2" descr="Risultati immagini per R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0063" y="121833"/>
            <a:ext cx="803379" cy="62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95395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ltLang="en-US" smtClean="0"/>
              <a:t>R OUTPUT</a:t>
            </a:r>
          </a:p>
        </p:txBody>
      </p:sp>
      <p:pic>
        <p:nvPicPr>
          <p:cNvPr id="9933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908050"/>
            <a:ext cx="7986712" cy="4414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 name="Picture 2" descr="Risultati immagini per R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0063" y="121833"/>
            <a:ext cx="803379" cy="622619"/>
          </a:xfrm>
          <a:prstGeom prst="rect">
            <a:avLst/>
          </a:prstGeom>
          <a:noFill/>
          <a:extLst>
            <a:ext uri="{909E8E84-426E-40DD-AFC4-6F175D3DCCD1}">
              <a14:hiddenFill xmlns:a14="http://schemas.microsoft.com/office/drawing/2010/main">
                <a:solidFill>
                  <a:srgbClr val="FFFFFF"/>
                </a:solidFill>
              </a14:hiddenFill>
            </a:ext>
          </a:extLst>
        </p:spPr>
      </p:pic>
      <p:sp>
        <p:nvSpPr>
          <p:cNvPr id="2" name="Ovale 1"/>
          <p:cNvSpPr/>
          <p:nvPr/>
        </p:nvSpPr>
        <p:spPr bwMode="auto">
          <a:xfrm>
            <a:off x="2166063" y="3733966"/>
            <a:ext cx="720080" cy="216024"/>
          </a:xfrm>
          <a:prstGeom prst="ellipse">
            <a:avLst/>
          </a:prstGeom>
          <a:noFill/>
          <a:ln w="127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sp>
        <p:nvSpPr>
          <p:cNvPr id="5" name="CasellaDiTesto 4"/>
          <p:cNvSpPr txBox="1"/>
          <p:nvPr/>
        </p:nvSpPr>
        <p:spPr>
          <a:xfrm>
            <a:off x="6084168" y="3573016"/>
            <a:ext cx="3024336" cy="923330"/>
          </a:xfrm>
          <a:prstGeom prst="rect">
            <a:avLst/>
          </a:prstGeom>
          <a:noFill/>
        </p:spPr>
        <p:txBody>
          <a:bodyPr wrap="square" rtlCol="0">
            <a:spAutoFit/>
          </a:bodyPr>
          <a:lstStyle/>
          <a:p>
            <a:r>
              <a:rPr lang="en-US" sz="1800" dirty="0" smtClean="0">
                <a:solidFill>
                  <a:srgbClr val="FF0000"/>
                </a:solidFill>
                <a:latin typeface="+mn-lt"/>
              </a:rPr>
              <a:t>It must be interpreted as ‘standard’ regression coefficient</a:t>
            </a:r>
            <a:endParaRPr lang="en-US" sz="1800" dirty="0">
              <a:solidFill>
                <a:srgbClr val="FF0000"/>
              </a:solidFill>
              <a:latin typeface="+mn-lt"/>
            </a:endParaRPr>
          </a:p>
        </p:txBody>
      </p:sp>
      <p:cxnSp>
        <p:nvCxnSpPr>
          <p:cNvPr id="7" name="Connettore 2 6"/>
          <p:cNvCxnSpPr>
            <a:endCxn id="2" idx="6"/>
          </p:cNvCxnSpPr>
          <p:nvPr/>
        </p:nvCxnSpPr>
        <p:spPr bwMode="auto">
          <a:xfrm flipH="1" flipV="1">
            <a:off x="2886143" y="3841978"/>
            <a:ext cx="3198025" cy="192703"/>
          </a:xfrm>
          <a:prstGeom prst="straightConnector1">
            <a:avLst/>
          </a:prstGeom>
          <a:solidFill>
            <a:schemeClr val="accent1"/>
          </a:solidFill>
          <a:ln w="127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2299609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it-IT" altLang="it-IT" smtClean="0"/>
              <a:t>ANOVA tables</a:t>
            </a:r>
          </a:p>
        </p:txBody>
      </p:sp>
      <p:pic>
        <p:nvPicPr>
          <p:cNvPr id="10035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00113" y="1428750"/>
            <a:ext cx="7920037" cy="4016375"/>
          </a:xfr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4" name="Picture 2" descr="Risultati immagini per R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0063" y="121833"/>
            <a:ext cx="803379" cy="62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3547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altLang="en-US" smtClean="0"/>
              <a:t>Multiple comparisons</a:t>
            </a:r>
          </a:p>
        </p:txBody>
      </p:sp>
      <p:pic>
        <p:nvPicPr>
          <p:cNvPr id="10137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052513"/>
            <a:ext cx="8034338"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0138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r="35040" b="41022"/>
          <a:stretch>
            <a:fillRect/>
          </a:stretch>
        </p:blipFill>
        <p:spPr>
          <a:xfrm>
            <a:off x="611188" y="3716338"/>
            <a:ext cx="3790950" cy="2841625"/>
          </a:xfr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0138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60461" r="30209"/>
          <a:stretch>
            <a:fillRect/>
          </a:stretch>
        </p:blipFill>
        <p:spPr bwMode="auto">
          <a:xfrm>
            <a:off x="4427538" y="3860800"/>
            <a:ext cx="4071937"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Risultati immagini per R softwa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0063" y="121833"/>
            <a:ext cx="803379" cy="62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35030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ltLang="en-US" smtClean="0"/>
              <a:t>Plot for differences</a:t>
            </a:r>
          </a:p>
        </p:txBody>
      </p:sp>
      <p:pic>
        <p:nvPicPr>
          <p:cNvPr id="10240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788" y="1049338"/>
            <a:ext cx="7559675" cy="498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 name="Picture 2" descr="Risultati immagini per R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0063" y="121833"/>
            <a:ext cx="803379" cy="62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2379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3" descr="c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908050"/>
            <a:ext cx="40163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9" name="Rectangle 4"/>
          <p:cNvSpPr>
            <a:spLocks noGrp="1" noChangeArrowheads="1"/>
          </p:cNvSpPr>
          <p:nvPr>
            <p:ph type="title"/>
          </p:nvPr>
        </p:nvSpPr>
        <p:spPr/>
        <p:txBody>
          <a:bodyPr/>
          <a:lstStyle/>
          <a:p>
            <a:pPr eaLnBrk="1" hangingPunct="1"/>
            <a:r>
              <a:rPr lang="en-US" altLang="en-US" smtClean="0"/>
              <a:t>Questions?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524000"/>
            <a:ext cx="8807896" cy="4754564"/>
          </a:xfrm>
        </p:spPr>
        <p:txBody>
          <a:bodyPr>
            <a:normAutofit/>
          </a:bodyPr>
          <a:lstStyle/>
          <a:p>
            <a:pPr>
              <a:buFont typeface="Courier New" panose="02070309020205020404" pitchFamily="49" charset="0"/>
              <a:buChar char="o"/>
            </a:pPr>
            <a:r>
              <a:rPr lang="en-GB" sz="2400" dirty="0" smtClean="0"/>
              <a:t>Q1: What </a:t>
            </a:r>
            <a:r>
              <a:rPr lang="en-GB" sz="2400" dirty="0"/>
              <a:t>is your favourite subject?</a:t>
            </a:r>
          </a:p>
          <a:p>
            <a:pPr>
              <a:buFont typeface="Courier New" panose="02070309020205020404" pitchFamily="49" charset="0"/>
              <a:buChar char="o"/>
            </a:pPr>
            <a:endParaRPr lang="en-GB" sz="2400" dirty="0" smtClean="0"/>
          </a:p>
          <a:p>
            <a:pPr marL="452628">
              <a:buFont typeface="Courier New" panose="02070309020205020404" pitchFamily="49" charset="0"/>
              <a:buChar char="o"/>
            </a:pPr>
            <a:endParaRPr lang="en-GB" sz="2400" dirty="0" smtClean="0"/>
          </a:p>
          <a:p>
            <a:pPr>
              <a:buFont typeface="Courier New" panose="02070309020205020404" pitchFamily="49" charset="0"/>
              <a:buChar char="o"/>
            </a:pPr>
            <a:r>
              <a:rPr lang="en-GB" sz="2400" dirty="0" smtClean="0"/>
              <a:t>Q2: Gender:</a:t>
            </a:r>
          </a:p>
          <a:p>
            <a:pPr marL="452628">
              <a:buFont typeface="Courier New" panose="02070309020205020404" pitchFamily="49" charset="0"/>
              <a:buChar char="o"/>
            </a:pPr>
            <a:endParaRPr lang="en-GB" sz="2400" dirty="0" smtClean="0"/>
          </a:p>
          <a:p>
            <a:pPr>
              <a:buFont typeface="Courier New" panose="02070309020205020404" pitchFamily="49" charset="0"/>
              <a:buChar char="o"/>
            </a:pPr>
            <a:r>
              <a:rPr lang="en-GB" sz="2400" dirty="0" smtClean="0"/>
              <a:t>Q3: I consider myself to be good in statistics:</a:t>
            </a:r>
          </a:p>
          <a:p>
            <a:pPr>
              <a:buFont typeface="Courier New" panose="02070309020205020404" pitchFamily="49" charset="0"/>
              <a:buChar char="o"/>
            </a:pPr>
            <a:endParaRPr lang="en-GB" sz="2400" dirty="0"/>
          </a:p>
          <a:p>
            <a:pPr marL="452628">
              <a:buFont typeface="Courier New" panose="02070309020205020404" pitchFamily="49" charset="0"/>
              <a:buChar char="o"/>
            </a:pPr>
            <a:endParaRPr lang="en-GB" sz="2400" dirty="0" smtClean="0"/>
          </a:p>
          <a:p>
            <a:pPr>
              <a:buFont typeface="Courier New" panose="02070309020205020404" pitchFamily="49" charset="0"/>
              <a:buChar char="o"/>
            </a:pPr>
            <a:endParaRPr lang="en-GB" sz="2400" dirty="0" smtClean="0"/>
          </a:p>
          <a:p>
            <a:pPr>
              <a:buFont typeface="Courier New" panose="02070309020205020404" pitchFamily="49" charset="0"/>
              <a:buChar char="o"/>
            </a:pPr>
            <a:r>
              <a:rPr lang="en-GB" sz="2400" dirty="0" smtClean="0"/>
              <a:t>Q4: Score in a recent exam:</a:t>
            </a:r>
          </a:p>
          <a:p>
            <a:pPr>
              <a:buFont typeface="Courier New" panose="02070309020205020404" pitchFamily="49" charset="0"/>
              <a:buChar char="o"/>
            </a:pPr>
            <a:endParaRPr lang="en-GB" sz="2400" dirty="0" smtClean="0"/>
          </a:p>
          <a:p>
            <a:pPr>
              <a:buFont typeface="Courier New" panose="02070309020205020404" pitchFamily="49" charset="0"/>
              <a:buChar char="o"/>
            </a:pPr>
            <a:endParaRPr lang="en-GB" sz="2400" dirty="0"/>
          </a:p>
          <a:p>
            <a:pPr>
              <a:buFont typeface="Courier New" panose="02070309020205020404" pitchFamily="49" charset="0"/>
              <a:buChar char="o"/>
            </a:pPr>
            <a:endParaRPr lang="en-GB" sz="2400" dirty="0"/>
          </a:p>
          <a:p>
            <a:pPr>
              <a:buFont typeface="Courier New" panose="02070309020205020404" pitchFamily="49" charset="0"/>
              <a:buChar char="o"/>
            </a:pPr>
            <a:endParaRPr lang="en-GB" sz="2400" dirty="0" smtClean="0"/>
          </a:p>
          <a:p>
            <a:pPr>
              <a:buFont typeface="Courier New" panose="02070309020205020404" pitchFamily="49" charset="0"/>
              <a:buChar char="o"/>
            </a:pPr>
            <a:endParaRPr lang="en-GB" sz="2400" dirty="0" smtClean="0"/>
          </a:p>
          <a:p>
            <a:pPr>
              <a:buFont typeface="Courier New" panose="02070309020205020404" pitchFamily="49" charset="0"/>
              <a:buChar char="o"/>
            </a:pPr>
            <a:endParaRPr lang="en-GB" sz="2400" i="1" dirty="0" smtClean="0"/>
          </a:p>
          <a:p>
            <a:pPr>
              <a:buFont typeface="Courier New" panose="02070309020205020404" pitchFamily="49" charset="0"/>
              <a:buChar char="o"/>
            </a:pPr>
            <a:endParaRPr lang="en-GB" sz="2400" i="1" dirty="0"/>
          </a:p>
          <a:p>
            <a:pPr>
              <a:buFont typeface="Courier New" panose="02070309020205020404" pitchFamily="49" charset="0"/>
              <a:buChar char="o"/>
            </a:pPr>
            <a:endParaRPr lang="en-GB" sz="2400" dirty="0" smtClean="0"/>
          </a:p>
          <a:p>
            <a:pPr>
              <a:buFont typeface="Courier New" panose="02070309020205020404" pitchFamily="49" charset="0"/>
              <a:buChar char="o"/>
            </a:pPr>
            <a:endParaRPr lang="en-GB" sz="2400" dirty="0"/>
          </a:p>
        </p:txBody>
      </p:sp>
      <p:sp>
        <p:nvSpPr>
          <p:cNvPr id="2" name="Title 1"/>
          <p:cNvSpPr>
            <a:spLocks noGrp="1"/>
          </p:cNvSpPr>
          <p:nvPr>
            <p:ph type="title"/>
          </p:nvPr>
        </p:nvSpPr>
        <p:spPr>
          <a:xfrm>
            <a:off x="457200" y="71438"/>
            <a:ext cx="8229600" cy="792162"/>
          </a:xfrm>
        </p:spPr>
        <p:txBody>
          <a:bodyPr>
            <a:noAutofit/>
          </a:bodyPr>
          <a:lstStyle/>
          <a:p>
            <a:r>
              <a:rPr lang="en-GB" sz="3200" dirty="0" smtClean="0"/>
              <a:t>Questionnaire</a:t>
            </a:r>
            <a:endParaRPr lang="en-GB" sz="3200" dirty="0"/>
          </a:p>
        </p:txBody>
      </p:sp>
      <p:graphicFrame>
        <p:nvGraphicFramePr>
          <p:cNvPr id="4" name="Table 3"/>
          <p:cNvGraphicFramePr>
            <a:graphicFrameLocks noGrp="1"/>
          </p:cNvGraphicFramePr>
          <p:nvPr>
            <p:extLst>
              <p:ext uri="{D42A27DB-BD31-4B8C-83A1-F6EECF244321}">
                <p14:modId xmlns:p14="http://schemas.microsoft.com/office/powerpoint/2010/main" val="3619285202"/>
              </p:ext>
            </p:extLst>
          </p:nvPr>
        </p:nvGraphicFramePr>
        <p:xfrm>
          <a:off x="838200" y="4267200"/>
          <a:ext cx="6096000" cy="57912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GB" sz="1600" dirty="0" smtClean="0">
                          <a:solidFill>
                            <a:srgbClr val="002060"/>
                          </a:solidFill>
                        </a:rPr>
                        <a:t>Strongly Disagree</a:t>
                      </a:r>
                      <a:endParaRPr lang="en-GB" sz="1600" dirty="0">
                        <a:solidFill>
                          <a:srgbClr val="002060"/>
                        </a:solidFill>
                      </a:endParaRPr>
                    </a:p>
                  </a:txBody>
                  <a:tcPr>
                    <a:solidFill>
                      <a:schemeClr val="accent2">
                        <a:lumMod val="40000"/>
                        <a:lumOff val="60000"/>
                      </a:schemeClr>
                    </a:solidFill>
                  </a:tcPr>
                </a:tc>
                <a:tc>
                  <a:txBody>
                    <a:bodyPr/>
                    <a:lstStyle/>
                    <a:p>
                      <a:pPr algn="ctr"/>
                      <a:r>
                        <a:rPr lang="en-GB" sz="1600" dirty="0" smtClean="0">
                          <a:solidFill>
                            <a:srgbClr val="002060"/>
                          </a:solidFill>
                        </a:rPr>
                        <a:t>Disagree</a:t>
                      </a:r>
                      <a:endParaRPr lang="en-GB" sz="1600" dirty="0">
                        <a:solidFill>
                          <a:srgbClr val="002060"/>
                        </a:solidFill>
                      </a:endParaRPr>
                    </a:p>
                  </a:txBody>
                  <a:tcPr>
                    <a:solidFill>
                      <a:schemeClr val="accent2">
                        <a:lumMod val="20000"/>
                        <a:lumOff val="80000"/>
                      </a:schemeClr>
                    </a:solidFill>
                  </a:tcPr>
                </a:tc>
                <a:tc>
                  <a:txBody>
                    <a:bodyPr/>
                    <a:lstStyle/>
                    <a:p>
                      <a:pPr algn="ctr"/>
                      <a:r>
                        <a:rPr lang="en-GB" sz="1600" dirty="0" smtClean="0">
                          <a:solidFill>
                            <a:srgbClr val="002060"/>
                          </a:solidFill>
                        </a:rPr>
                        <a:t>Not Sure</a:t>
                      </a:r>
                      <a:endParaRPr lang="en-GB" sz="1600" dirty="0">
                        <a:solidFill>
                          <a:srgbClr val="002060"/>
                        </a:solidFill>
                      </a:endParaRPr>
                    </a:p>
                  </a:txBody>
                  <a:tcPr>
                    <a:solidFill>
                      <a:srgbClr val="C4E59F"/>
                    </a:solidFill>
                  </a:tcPr>
                </a:tc>
                <a:tc>
                  <a:txBody>
                    <a:bodyPr/>
                    <a:lstStyle/>
                    <a:p>
                      <a:pPr algn="ctr"/>
                      <a:r>
                        <a:rPr lang="en-GB" sz="1600" dirty="0" smtClean="0">
                          <a:solidFill>
                            <a:srgbClr val="002060"/>
                          </a:solidFill>
                        </a:rPr>
                        <a:t>Agree</a:t>
                      </a:r>
                      <a:endParaRPr lang="en-GB" sz="1600" dirty="0">
                        <a:solidFill>
                          <a:srgbClr val="002060"/>
                        </a:solidFill>
                      </a:endParaRPr>
                    </a:p>
                  </a:txBody>
                  <a:tcPr>
                    <a:solidFill>
                      <a:schemeClr val="accent1">
                        <a:lumMod val="40000"/>
                        <a:lumOff val="60000"/>
                      </a:schemeClr>
                    </a:solidFill>
                  </a:tcPr>
                </a:tc>
                <a:tc>
                  <a:txBody>
                    <a:bodyPr/>
                    <a:lstStyle/>
                    <a:p>
                      <a:pPr algn="ctr"/>
                      <a:r>
                        <a:rPr lang="en-GB" sz="1600" dirty="0" smtClean="0">
                          <a:solidFill>
                            <a:srgbClr val="002060"/>
                          </a:solidFill>
                        </a:rPr>
                        <a:t>Strongly Agree</a:t>
                      </a:r>
                      <a:endParaRPr lang="en-GB" sz="1600" dirty="0">
                        <a:solidFill>
                          <a:srgbClr val="002060"/>
                        </a:solidFill>
                      </a:endParaRP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071706405"/>
              </p:ext>
            </p:extLst>
          </p:nvPr>
        </p:nvGraphicFramePr>
        <p:xfrm>
          <a:off x="2819400" y="2971800"/>
          <a:ext cx="2304256" cy="370840"/>
        </p:xfrm>
        <a:graphic>
          <a:graphicData uri="http://schemas.openxmlformats.org/drawingml/2006/table">
            <a:tbl>
              <a:tblPr firstRow="1" bandRow="1">
                <a:tableStyleId>{5C22544A-7EE6-4342-B048-85BDC9FD1C3A}</a:tableStyleId>
              </a:tblPr>
              <a:tblGrid>
                <a:gridCol w="1040253"/>
                <a:gridCol w="1264003"/>
              </a:tblGrid>
              <a:tr h="370840">
                <a:tc>
                  <a:txBody>
                    <a:bodyPr/>
                    <a:lstStyle/>
                    <a:p>
                      <a:pPr algn="ctr"/>
                      <a:r>
                        <a:rPr lang="en-GB" dirty="0" smtClean="0">
                          <a:solidFill>
                            <a:srgbClr val="002060"/>
                          </a:solidFill>
                        </a:rPr>
                        <a:t>Male</a:t>
                      </a:r>
                      <a:endParaRPr lang="en-GB" dirty="0">
                        <a:solidFill>
                          <a:srgbClr val="002060"/>
                        </a:solidFill>
                      </a:endParaRPr>
                    </a:p>
                  </a:txBody>
                  <a:tcPr/>
                </a:tc>
                <a:tc>
                  <a:txBody>
                    <a:bodyPr/>
                    <a:lstStyle/>
                    <a:p>
                      <a:pPr algn="ctr"/>
                      <a:r>
                        <a:rPr lang="en-GB" dirty="0" smtClean="0">
                          <a:solidFill>
                            <a:srgbClr val="002060"/>
                          </a:solidFill>
                        </a:rPr>
                        <a:t>Female</a:t>
                      </a:r>
                      <a:endParaRPr lang="en-GB" dirty="0">
                        <a:solidFill>
                          <a:srgbClr val="002060"/>
                        </a:solidFill>
                      </a:endParaRPr>
                    </a:p>
                  </a:txBody>
                  <a:tcPr>
                    <a:solidFill>
                      <a:schemeClr val="accent2">
                        <a:lumMod val="20000"/>
                        <a:lumOff val="80000"/>
                      </a:schemeClr>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85938964"/>
              </p:ext>
            </p:extLst>
          </p:nvPr>
        </p:nvGraphicFramePr>
        <p:xfrm>
          <a:off x="1979749" y="5984240"/>
          <a:ext cx="4419600" cy="370840"/>
        </p:xfrm>
        <a:graphic>
          <a:graphicData uri="http://schemas.openxmlformats.org/drawingml/2006/table">
            <a:tbl>
              <a:tblPr firstRow="1" bandRow="1">
                <a:tableStyleId>{5C22544A-7EE6-4342-B048-85BDC9FD1C3A}</a:tableStyleId>
              </a:tblPr>
              <a:tblGrid>
                <a:gridCol w="4419600"/>
              </a:tblGrid>
              <a:tr h="370840">
                <a:tc>
                  <a:txBody>
                    <a:bodyPr/>
                    <a:lstStyle/>
                    <a:p>
                      <a:pPr algn="ctr"/>
                      <a:r>
                        <a:rPr lang="en-GB" dirty="0" smtClean="0">
                          <a:solidFill>
                            <a:srgbClr val="002060"/>
                          </a:solidFill>
                        </a:rPr>
                        <a:t>Score between 0%</a:t>
                      </a:r>
                      <a:r>
                        <a:rPr lang="en-GB" baseline="0" dirty="0" smtClean="0">
                          <a:solidFill>
                            <a:srgbClr val="002060"/>
                          </a:solidFill>
                        </a:rPr>
                        <a:t> and </a:t>
                      </a:r>
                      <a:r>
                        <a:rPr lang="en-GB" dirty="0" smtClean="0">
                          <a:solidFill>
                            <a:srgbClr val="002060"/>
                          </a:solidFill>
                        </a:rPr>
                        <a:t>100%</a:t>
                      </a:r>
                      <a:endParaRPr lang="en-GB" dirty="0">
                        <a:solidFill>
                          <a:srgbClr val="002060"/>
                        </a:solidFill>
                      </a:endParaRPr>
                    </a:p>
                  </a:txBody>
                  <a:tcPr>
                    <a:solidFill>
                      <a:schemeClr val="accent1">
                        <a:lumMod val="40000"/>
                        <a:lumOff val="60000"/>
                      </a:schemeClr>
                    </a:solidFill>
                  </a:tcPr>
                </a:tc>
              </a:tr>
            </a:tbl>
          </a:graphicData>
        </a:graphic>
      </p:graphicFrame>
      <p:sp>
        <p:nvSpPr>
          <p:cNvPr id="9" name="TextBox 8"/>
          <p:cNvSpPr txBox="1"/>
          <p:nvPr/>
        </p:nvSpPr>
        <p:spPr>
          <a:xfrm>
            <a:off x="384629" y="812245"/>
            <a:ext cx="8382000" cy="523220"/>
          </a:xfrm>
          <a:prstGeom prst="rect">
            <a:avLst/>
          </a:prstGeom>
          <a:noFill/>
        </p:spPr>
        <p:txBody>
          <a:bodyPr wrap="square" rtlCol="0">
            <a:spAutoFit/>
          </a:bodyPr>
          <a:lstStyle/>
          <a:p>
            <a:r>
              <a:rPr lang="en-GB" sz="2800" b="1" dirty="0" smtClean="0">
                <a:solidFill>
                  <a:srgbClr val="00B050"/>
                </a:solidFill>
              </a:rPr>
              <a:t>What data types relate to following questions?</a:t>
            </a:r>
            <a:endParaRPr lang="en-GB" sz="2800" b="1" dirty="0">
              <a:solidFill>
                <a:srgbClr val="00B050"/>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1153329049"/>
              </p:ext>
            </p:extLst>
          </p:nvPr>
        </p:nvGraphicFramePr>
        <p:xfrm>
          <a:off x="1219200" y="2133600"/>
          <a:ext cx="6096000" cy="37084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GB" dirty="0" smtClean="0">
                          <a:solidFill>
                            <a:srgbClr val="002060"/>
                          </a:solidFill>
                        </a:rPr>
                        <a:t>Maths</a:t>
                      </a:r>
                      <a:endParaRPr lang="en-GB" dirty="0">
                        <a:solidFill>
                          <a:srgbClr val="002060"/>
                        </a:solidFill>
                      </a:endParaRPr>
                    </a:p>
                  </a:txBody>
                  <a:tcPr>
                    <a:solidFill>
                      <a:schemeClr val="accent2">
                        <a:lumMod val="40000"/>
                        <a:lumOff val="60000"/>
                      </a:schemeClr>
                    </a:solidFill>
                  </a:tcPr>
                </a:tc>
                <a:tc>
                  <a:txBody>
                    <a:bodyPr/>
                    <a:lstStyle/>
                    <a:p>
                      <a:pPr algn="ctr"/>
                      <a:r>
                        <a:rPr lang="en-GB" dirty="0" smtClean="0">
                          <a:solidFill>
                            <a:srgbClr val="002060"/>
                          </a:solidFill>
                        </a:rPr>
                        <a:t>English</a:t>
                      </a:r>
                      <a:endParaRPr lang="en-GB" dirty="0">
                        <a:solidFill>
                          <a:srgbClr val="002060"/>
                        </a:solidFill>
                      </a:endParaRPr>
                    </a:p>
                  </a:txBody>
                  <a:tcPr>
                    <a:solidFill>
                      <a:schemeClr val="accent2">
                        <a:lumMod val="20000"/>
                        <a:lumOff val="80000"/>
                      </a:schemeClr>
                    </a:solidFill>
                  </a:tcPr>
                </a:tc>
                <a:tc>
                  <a:txBody>
                    <a:bodyPr/>
                    <a:lstStyle/>
                    <a:p>
                      <a:pPr algn="ctr"/>
                      <a:r>
                        <a:rPr lang="en-GB" dirty="0" smtClean="0">
                          <a:solidFill>
                            <a:srgbClr val="002060"/>
                          </a:solidFill>
                        </a:rPr>
                        <a:t>Science</a:t>
                      </a:r>
                      <a:endParaRPr lang="en-GB" dirty="0">
                        <a:solidFill>
                          <a:srgbClr val="002060"/>
                        </a:solidFill>
                      </a:endParaRPr>
                    </a:p>
                  </a:txBody>
                  <a:tcPr>
                    <a:solidFill>
                      <a:srgbClr val="C4E59F"/>
                    </a:solidFill>
                  </a:tcPr>
                </a:tc>
                <a:tc>
                  <a:txBody>
                    <a:bodyPr/>
                    <a:lstStyle/>
                    <a:p>
                      <a:pPr algn="ctr"/>
                      <a:r>
                        <a:rPr lang="en-GB" dirty="0" smtClean="0">
                          <a:solidFill>
                            <a:srgbClr val="002060"/>
                          </a:solidFill>
                        </a:rPr>
                        <a:t>Art</a:t>
                      </a:r>
                      <a:endParaRPr lang="en-GB" dirty="0">
                        <a:solidFill>
                          <a:srgbClr val="002060"/>
                        </a:solidFill>
                      </a:endParaRPr>
                    </a:p>
                  </a:txBody>
                  <a:tcPr>
                    <a:solidFill>
                      <a:schemeClr val="accent1">
                        <a:lumMod val="40000"/>
                        <a:lumOff val="60000"/>
                      </a:schemeClr>
                    </a:solidFill>
                  </a:tcPr>
                </a:tc>
                <a:tc>
                  <a:txBody>
                    <a:bodyPr/>
                    <a:lstStyle/>
                    <a:p>
                      <a:pPr algn="ctr"/>
                      <a:r>
                        <a:rPr lang="en-GB" dirty="0" smtClean="0">
                          <a:solidFill>
                            <a:srgbClr val="002060"/>
                          </a:solidFill>
                        </a:rPr>
                        <a:t>French</a:t>
                      </a:r>
                      <a:endParaRPr lang="en-GB" dirty="0">
                        <a:solidFill>
                          <a:srgbClr val="002060"/>
                        </a:solidFill>
                      </a:endParaRPr>
                    </a:p>
                  </a:txBody>
                  <a:tcPr/>
                </a:tc>
              </a:tr>
            </a:tbl>
          </a:graphicData>
        </a:graphic>
      </p:graphicFrame>
      <p:sp>
        <p:nvSpPr>
          <p:cNvPr id="11" name="Rectangle 10"/>
          <p:cNvSpPr/>
          <p:nvPr/>
        </p:nvSpPr>
        <p:spPr>
          <a:xfrm>
            <a:off x="6553199" y="1545771"/>
            <a:ext cx="2061029" cy="43542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FF"/>
                </a:solidFill>
              </a:rPr>
              <a:t>Nominal</a:t>
            </a:r>
            <a:endParaRPr lang="en-GB" dirty="0">
              <a:solidFill>
                <a:srgbClr val="0000FF"/>
              </a:solidFill>
            </a:endParaRPr>
          </a:p>
        </p:txBody>
      </p:sp>
      <p:sp>
        <p:nvSpPr>
          <p:cNvPr id="12" name="Rectangle 11"/>
          <p:cNvSpPr/>
          <p:nvPr/>
        </p:nvSpPr>
        <p:spPr>
          <a:xfrm>
            <a:off x="5715000" y="2917371"/>
            <a:ext cx="2540000" cy="43542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FF"/>
                </a:solidFill>
              </a:rPr>
              <a:t>Binary/ Nominal</a:t>
            </a:r>
            <a:endParaRPr lang="en-GB" dirty="0">
              <a:solidFill>
                <a:srgbClr val="0000FF"/>
              </a:solidFill>
            </a:endParaRPr>
          </a:p>
        </p:txBody>
      </p:sp>
      <p:sp>
        <p:nvSpPr>
          <p:cNvPr id="14" name="Rectangle 13"/>
          <p:cNvSpPr/>
          <p:nvPr/>
        </p:nvSpPr>
        <p:spPr>
          <a:xfrm>
            <a:off x="7010400" y="4365171"/>
            <a:ext cx="2006600" cy="43542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FF"/>
                </a:solidFill>
              </a:rPr>
              <a:t>Ordinal</a:t>
            </a:r>
            <a:endParaRPr lang="en-GB" dirty="0">
              <a:solidFill>
                <a:srgbClr val="0000FF"/>
              </a:solidFill>
            </a:endParaRPr>
          </a:p>
        </p:txBody>
      </p:sp>
      <p:sp>
        <p:nvSpPr>
          <p:cNvPr id="15" name="Rectangle 14"/>
          <p:cNvSpPr/>
          <p:nvPr/>
        </p:nvSpPr>
        <p:spPr>
          <a:xfrm>
            <a:off x="6983760" y="5939971"/>
            <a:ext cx="2006600" cy="435429"/>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00FF"/>
                </a:solidFill>
              </a:rPr>
              <a:t>Scale</a:t>
            </a:r>
            <a:endParaRPr lang="en-GB" dirty="0">
              <a:solidFill>
                <a:srgbClr val="0000FF"/>
              </a:solidFill>
            </a:endParaRPr>
          </a:p>
        </p:txBody>
      </p:sp>
    </p:spTree>
    <p:extLst>
      <p:ext uri="{BB962C8B-B14F-4D97-AF65-F5344CB8AC3E}">
        <p14:creationId xmlns:p14="http://schemas.microsoft.com/office/powerpoint/2010/main" val="368325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ctrTitle"/>
          </p:nvPr>
        </p:nvSpPr>
        <p:spPr/>
        <p:txBody>
          <a:bodyPr/>
          <a:lstStyle/>
          <a:p>
            <a:r>
              <a:rPr lang="en-GB" altLang="it-IT" b="1" smtClean="0"/>
              <a:t>A (practical ) introduction to hypothesis testing</a:t>
            </a:r>
            <a:endParaRPr lang="en-GB" altLang="it-IT" smtClean="0"/>
          </a:p>
        </p:txBody>
      </p:sp>
      <p:pic>
        <p:nvPicPr>
          <p:cNvPr id="16387" name="Picture 2" descr="Hypothesis Testing 6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2708275"/>
            <a:ext cx="5976938" cy="328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olo 1"/>
          <p:cNvSpPr>
            <a:spLocks noGrp="1"/>
          </p:cNvSpPr>
          <p:nvPr>
            <p:ph type="title"/>
          </p:nvPr>
        </p:nvSpPr>
        <p:spPr/>
        <p:txBody>
          <a:bodyPr/>
          <a:lstStyle/>
          <a:p>
            <a:r>
              <a:rPr lang="en-GB" altLang="it-IT" smtClean="0"/>
              <a:t>Hypothesis tests </a:t>
            </a:r>
            <a:endParaRPr lang="en-US" altLang="it-IT" smtClean="0"/>
          </a:p>
        </p:txBody>
      </p:sp>
      <p:sp>
        <p:nvSpPr>
          <p:cNvPr id="17411" name="Segnaposto contenuto 2"/>
          <p:cNvSpPr>
            <a:spLocks noGrp="1"/>
          </p:cNvSpPr>
          <p:nvPr>
            <p:ph idx="1"/>
          </p:nvPr>
        </p:nvSpPr>
        <p:spPr>
          <a:xfrm>
            <a:off x="755650" y="1125538"/>
            <a:ext cx="7993063" cy="5111750"/>
          </a:xfrm>
        </p:spPr>
        <p:txBody>
          <a:bodyPr/>
          <a:lstStyle/>
          <a:p>
            <a:pPr algn="just">
              <a:spcBef>
                <a:spcPts val="1200"/>
              </a:spcBef>
              <a:spcAft>
                <a:spcPts val="600"/>
              </a:spcAft>
            </a:pPr>
            <a:r>
              <a:rPr lang="en-US" altLang="it-IT" smtClean="0"/>
              <a:t>A hypothesis test is a process that uses sample statistics to test a claim about the value of population parameter </a:t>
            </a:r>
          </a:p>
          <a:p>
            <a:pPr algn="just">
              <a:spcBef>
                <a:spcPts val="1200"/>
              </a:spcBef>
              <a:spcAft>
                <a:spcPts val="600"/>
              </a:spcAft>
            </a:pPr>
            <a:r>
              <a:rPr lang="en-US" altLang="it-IT" smtClean="0"/>
              <a:t>Example: suppose an automobile manufacturer advertises that its new hybrid car has a mean gas mileage of 50 miles per gallon. </a:t>
            </a:r>
          </a:p>
          <a:p>
            <a:pPr algn="just">
              <a:spcBef>
                <a:spcPts val="1200"/>
              </a:spcBef>
              <a:spcAft>
                <a:spcPts val="600"/>
              </a:spcAft>
            </a:pPr>
            <a:r>
              <a:rPr lang="en-US" altLang="it-IT" smtClean="0"/>
              <a:t>If you suspect that the mean mileage is not 50 miles per gallon, how could you show that the advertisement is false?</a:t>
            </a:r>
          </a:p>
          <a:p>
            <a:r>
              <a:rPr lang="en-US" altLang="it-IT" smtClean="0"/>
              <a:t>Obviously, you cannot test </a:t>
            </a:r>
            <a:r>
              <a:rPr lang="en-US" altLang="it-IT" i="1" smtClean="0"/>
              <a:t>all </a:t>
            </a:r>
            <a:r>
              <a:rPr lang="en-US" altLang="it-IT" smtClean="0"/>
              <a:t>the vehicles, so we draw a sample from the population … </a:t>
            </a:r>
          </a:p>
          <a:p>
            <a:pPr algn="just">
              <a:spcBef>
                <a:spcPts val="1200"/>
              </a:spcBef>
              <a:spcAft>
                <a:spcPts val="600"/>
              </a:spcAft>
            </a:pPr>
            <a:r>
              <a:rPr lang="en-US" altLang="it-IT" smtClean="0"/>
              <a:t>There is a large probability that the value of the sample statistic differs from the that of the claim.  Is it enough to conclude that the claim is wrong ?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olo 1"/>
          <p:cNvSpPr>
            <a:spLocks noGrp="1"/>
          </p:cNvSpPr>
          <p:nvPr>
            <p:ph type="title"/>
          </p:nvPr>
        </p:nvSpPr>
        <p:spPr/>
        <p:txBody>
          <a:bodyPr/>
          <a:lstStyle/>
          <a:p>
            <a:r>
              <a:rPr lang="en-GB" altLang="it-IT" smtClean="0"/>
              <a:t>Hypothesis tests </a:t>
            </a:r>
            <a:endParaRPr lang="en-US" altLang="it-IT" smtClean="0"/>
          </a:p>
        </p:txBody>
      </p:sp>
      <p:sp>
        <p:nvSpPr>
          <p:cNvPr id="3" name="Segnaposto contenuto 2"/>
          <p:cNvSpPr>
            <a:spLocks noGrp="1" noRot="1" noChangeAspect="1" noMove="1" noResize="1" noEditPoints="1" noAdjustHandles="1" noChangeArrowheads="1" noChangeShapeType="1" noTextEdit="1"/>
          </p:cNvSpPr>
          <p:nvPr>
            <p:ph idx="1"/>
          </p:nvPr>
        </p:nvSpPr>
        <p:spPr>
          <a:xfrm>
            <a:off x="611560" y="1125538"/>
            <a:ext cx="7992888" cy="4816475"/>
          </a:xfrm>
          <a:blipFill rotWithShape="1">
            <a:blip r:embed="rId2"/>
            <a:stretch>
              <a:fillRect l="-76" t="-633" r="-839"/>
            </a:stretch>
          </a:blipFill>
          <a:extLst/>
        </p:spPr>
        <p:txBody>
          <a:bodyPr/>
          <a:lstStyle/>
          <a:p>
            <a:r>
              <a:rPr lang="en-US">
                <a:noFill/>
              </a:rPr>
              <a:t> </a:t>
            </a:r>
          </a:p>
        </p:txBody>
      </p:sp>
      <p:pic>
        <p:nvPicPr>
          <p:cNvPr id="184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3573463"/>
            <a:ext cx="3857625" cy="242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 name="Rettangolo 4"/>
          <p:cNvSpPr/>
          <p:nvPr/>
        </p:nvSpPr>
        <p:spPr>
          <a:xfrm>
            <a:off x="611188" y="6021388"/>
            <a:ext cx="80645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just" eaLnBrk="0" hangingPunct="0">
              <a:spcBef>
                <a:spcPct val="20000"/>
              </a:spcBef>
              <a:buClr>
                <a:srgbClr val="003399"/>
              </a:buClr>
              <a:buSzPct val="70000"/>
              <a:buFont typeface="Wingdings" pitchFamily="2" charset="2"/>
              <a:buChar char="¡"/>
              <a:defRPr/>
            </a:pPr>
            <a:r>
              <a:rPr lang="en-US" dirty="0">
                <a:solidFill>
                  <a:srgbClr val="003399"/>
                </a:solidFill>
                <a:latin typeface="+mn-lt"/>
              </a:rPr>
              <a:t>So either the sample is very unusual or the claim is false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olo 1"/>
          <p:cNvSpPr>
            <a:spLocks noGrp="1"/>
          </p:cNvSpPr>
          <p:nvPr>
            <p:ph type="title"/>
          </p:nvPr>
        </p:nvSpPr>
        <p:spPr/>
        <p:txBody>
          <a:bodyPr/>
          <a:lstStyle/>
          <a:p>
            <a:r>
              <a:rPr lang="en-US" altLang="it-IT" smtClean="0"/>
              <a:t>Hypothesis tests</a:t>
            </a:r>
          </a:p>
        </p:txBody>
      </p:sp>
      <p:sp>
        <p:nvSpPr>
          <p:cNvPr id="19459" name="Segnaposto contenuto 2"/>
          <p:cNvSpPr>
            <a:spLocks noGrp="1"/>
          </p:cNvSpPr>
          <p:nvPr>
            <p:ph idx="1"/>
          </p:nvPr>
        </p:nvSpPr>
        <p:spPr>
          <a:xfrm>
            <a:off x="755650" y="1125538"/>
            <a:ext cx="7848600" cy="1582737"/>
          </a:xfrm>
        </p:spPr>
        <p:txBody>
          <a:bodyPr/>
          <a:lstStyle/>
          <a:p>
            <a:pPr algn="just">
              <a:spcBef>
                <a:spcPts val="1200"/>
              </a:spcBef>
              <a:spcAft>
                <a:spcPts val="600"/>
              </a:spcAft>
            </a:pPr>
            <a:r>
              <a:rPr lang="en-US" altLang="it-IT" smtClean="0"/>
              <a:t>This is an unusual event! </a:t>
            </a:r>
          </a:p>
          <a:p>
            <a:pPr algn="just">
              <a:spcBef>
                <a:spcPts val="1200"/>
              </a:spcBef>
              <a:spcAft>
                <a:spcPts val="600"/>
              </a:spcAft>
            </a:pPr>
            <a:r>
              <a:rPr lang="en-US" altLang="it-IT" smtClean="0"/>
              <a:t>Your assumption that the company’s advertisement is correct has led you to an improbable result. So, either you had a very unusual sample, or the advertisement is probably false. </a:t>
            </a:r>
          </a:p>
          <a:p>
            <a:pPr algn="just">
              <a:spcBef>
                <a:spcPts val="1200"/>
              </a:spcBef>
              <a:spcAft>
                <a:spcPts val="600"/>
              </a:spcAft>
            </a:pPr>
            <a:r>
              <a:rPr lang="en-US" altLang="it-IT" b="1" smtClean="0"/>
              <a:t>The logical conclusion is that the advertisement is probably false</a:t>
            </a:r>
          </a:p>
        </p:txBody>
      </p:sp>
      <p:pic>
        <p:nvPicPr>
          <p:cNvPr id="194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388" y="4279900"/>
            <a:ext cx="1522412" cy="158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olo 1"/>
          <p:cNvSpPr>
            <a:spLocks noGrp="1"/>
          </p:cNvSpPr>
          <p:nvPr>
            <p:ph type="title"/>
          </p:nvPr>
        </p:nvSpPr>
        <p:spPr/>
        <p:txBody>
          <a:bodyPr/>
          <a:lstStyle/>
          <a:p>
            <a:r>
              <a:rPr lang="en-US" altLang="it-IT" smtClean="0"/>
              <a:t>Stating a hypothesis </a:t>
            </a:r>
          </a:p>
        </p:txBody>
      </p:sp>
      <p:sp>
        <p:nvSpPr>
          <p:cNvPr id="20483" name="Segnaposto contenuto 2"/>
          <p:cNvSpPr>
            <a:spLocks noGrp="1"/>
          </p:cNvSpPr>
          <p:nvPr>
            <p:ph idx="1"/>
          </p:nvPr>
        </p:nvSpPr>
        <p:spPr>
          <a:xfrm>
            <a:off x="468313" y="1125538"/>
            <a:ext cx="8496300" cy="5111750"/>
          </a:xfrm>
        </p:spPr>
        <p:txBody>
          <a:bodyPr/>
          <a:lstStyle/>
          <a:p>
            <a:pPr algn="just">
              <a:spcBef>
                <a:spcPts val="600"/>
              </a:spcBef>
              <a:spcAft>
                <a:spcPts val="1200"/>
              </a:spcAft>
            </a:pPr>
            <a:r>
              <a:rPr lang="en-US" altLang="it-IT" smtClean="0"/>
              <a:t>A claim about a population parameter is called a statistical hypothesis </a:t>
            </a:r>
          </a:p>
          <a:p>
            <a:pPr algn="just">
              <a:spcBef>
                <a:spcPts val="600"/>
              </a:spcBef>
              <a:spcAft>
                <a:spcPts val="1200"/>
              </a:spcAft>
            </a:pPr>
            <a:r>
              <a:rPr lang="en-US" altLang="it-IT" smtClean="0"/>
              <a:t>To test a statistical hypothesis, we must carefully state a pair of hypotheses:  </a:t>
            </a:r>
          </a:p>
          <a:p>
            <a:pPr lvl="1" algn="just">
              <a:spcBef>
                <a:spcPts val="600"/>
              </a:spcBef>
              <a:spcAft>
                <a:spcPts val="1200"/>
              </a:spcAft>
            </a:pPr>
            <a:r>
              <a:rPr lang="en-US" altLang="it-IT" b="1" i="1" smtClean="0">
                <a:solidFill>
                  <a:srgbClr val="00B050"/>
                </a:solidFill>
              </a:rPr>
              <a:t>the claim </a:t>
            </a:r>
          </a:p>
          <a:p>
            <a:pPr lvl="1" algn="just">
              <a:spcBef>
                <a:spcPts val="600"/>
              </a:spcBef>
              <a:spcAft>
                <a:spcPts val="1200"/>
              </a:spcAft>
            </a:pPr>
            <a:r>
              <a:rPr lang="en-US" altLang="it-IT" b="1" i="1" smtClean="0">
                <a:solidFill>
                  <a:srgbClr val="00B050"/>
                </a:solidFill>
              </a:rPr>
              <a:t>its complement   </a:t>
            </a:r>
          </a:p>
          <a:p>
            <a:pPr algn="just">
              <a:spcBef>
                <a:spcPts val="600"/>
              </a:spcBef>
              <a:spcAft>
                <a:spcPts val="1200"/>
              </a:spcAft>
            </a:pPr>
            <a:r>
              <a:rPr lang="en-US" altLang="it-IT" smtClean="0"/>
              <a:t>When the first is true, the other is false </a:t>
            </a:r>
          </a:p>
          <a:p>
            <a:pPr algn="just">
              <a:spcBef>
                <a:spcPts val="600"/>
              </a:spcBef>
              <a:spcAft>
                <a:spcPts val="1200"/>
              </a:spcAft>
            </a:pPr>
            <a:r>
              <a:rPr lang="en-US" altLang="it-IT" smtClean="0"/>
              <a:t>Of the two hypotheses, the one that contains a statement of equality (=, ≤, ≥) is called the </a:t>
            </a:r>
            <a:r>
              <a:rPr lang="en-US" altLang="it-IT" b="1" smtClean="0">
                <a:solidFill>
                  <a:srgbClr val="00B050"/>
                </a:solidFill>
              </a:rPr>
              <a:t>null hypothesis (H</a:t>
            </a:r>
            <a:r>
              <a:rPr lang="en-US" altLang="it-IT" b="1" baseline="-25000" smtClean="0">
                <a:solidFill>
                  <a:srgbClr val="00B050"/>
                </a:solidFill>
              </a:rPr>
              <a:t>0</a:t>
            </a:r>
            <a:r>
              <a:rPr lang="en-US" altLang="it-IT" b="1" smtClean="0">
                <a:solidFill>
                  <a:srgbClr val="00B050"/>
                </a:solidFill>
              </a:rPr>
              <a:t>)</a:t>
            </a:r>
            <a:r>
              <a:rPr lang="en-US" altLang="it-IT" smtClean="0">
                <a:solidFill>
                  <a:srgbClr val="00B050"/>
                </a:solidFill>
              </a:rPr>
              <a:t>, </a:t>
            </a:r>
            <a:r>
              <a:rPr lang="en-US" altLang="it-IT" smtClean="0"/>
              <a:t>the other one (≠, &lt;, &gt;) is the </a:t>
            </a:r>
            <a:r>
              <a:rPr lang="en-US" altLang="it-IT" b="1" smtClean="0">
                <a:solidFill>
                  <a:srgbClr val="FF3300"/>
                </a:solidFill>
              </a:rPr>
              <a:t>alternative hypothesis (H</a:t>
            </a:r>
            <a:r>
              <a:rPr lang="en-US" altLang="it-IT" b="1" baseline="-25000" smtClean="0">
                <a:solidFill>
                  <a:srgbClr val="FF3300"/>
                </a:solidFill>
              </a:rPr>
              <a:t>a</a:t>
            </a:r>
            <a:r>
              <a:rPr lang="en-US" altLang="it-IT" b="1" smtClean="0">
                <a:solidFill>
                  <a:srgbClr val="FF3300"/>
                </a:solidFill>
              </a:rPr>
              <a: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Examples </a:t>
            </a:r>
            <a:endParaRPr lang="en-US"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827584" y="1079818"/>
                <a:ext cx="8064896" cy="4816475"/>
              </a:xfrm>
            </p:spPr>
            <p:txBody>
              <a:bodyPr/>
              <a:lstStyle/>
              <a:p>
                <a:pPr marL="0" indent="0">
                  <a:spcAft>
                    <a:spcPts val="600"/>
                  </a:spcAft>
                  <a:buNone/>
                </a:pPr>
                <a:r>
                  <a:rPr lang="en-US" dirty="0" smtClean="0"/>
                  <a:t>Write the claim as a mathematical sentence. State the null and alternative hypotheses</a:t>
                </a:r>
                <a:r>
                  <a:rPr lang="en-US" dirty="0"/>
                  <a:t>, and identify which represents the </a:t>
                </a:r>
                <a:r>
                  <a:rPr lang="en-US" dirty="0" smtClean="0"/>
                  <a:t>claim</a:t>
                </a:r>
                <a:endParaRPr lang="en-US" dirty="0"/>
              </a:p>
              <a:p>
                <a:pPr>
                  <a:spcAft>
                    <a:spcPts val="600"/>
                  </a:spcAft>
                </a:pPr>
                <a:r>
                  <a:rPr lang="en-US" dirty="0" smtClean="0"/>
                  <a:t>A </a:t>
                </a:r>
                <a:r>
                  <a:rPr lang="en-US" dirty="0"/>
                  <a:t>school publicizes that the proportion of its students who are involved </a:t>
                </a:r>
                <a:r>
                  <a:rPr lang="en-US" dirty="0" smtClean="0"/>
                  <a:t>in at </a:t>
                </a:r>
                <a:r>
                  <a:rPr lang="en-US" dirty="0"/>
                  <a:t>least one extracurricular activity is 61%.</a:t>
                </a:r>
              </a:p>
              <a:p>
                <a:pPr lvl="2">
                  <a:spcAft>
                    <a:spcPts val="600"/>
                  </a:spcAft>
                </a:pPr>
                <a14:m>
                  <m:oMath xmlns:m="http://schemas.openxmlformats.org/officeDocument/2006/math">
                    <m:sSub>
                      <m:sSubPr>
                        <m:ctrlPr>
                          <a:rPr lang="en-US" sz="1600" i="1" smtClean="0">
                            <a:latin typeface="Cambria Math"/>
                          </a:rPr>
                        </m:ctrlPr>
                      </m:sSubPr>
                      <m:e>
                        <m:r>
                          <a:rPr lang="it-IT" sz="1600" b="0" i="1" smtClean="0">
                            <a:latin typeface="Cambria Math"/>
                          </a:rPr>
                          <m:t>𝐻</m:t>
                        </m:r>
                      </m:e>
                      <m:sub>
                        <m:r>
                          <a:rPr lang="it-IT" sz="1600" b="0" i="1" smtClean="0">
                            <a:latin typeface="Cambria Math"/>
                          </a:rPr>
                          <m:t>0  </m:t>
                        </m:r>
                      </m:sub>
                    </m:sSub>
                  </m:oMath>
                </a14:m>
                <a:r>
                  <a:rPr lang="en-US" sz="1600" dirty="0" smtClean="0"/>
                  <a:t>:</a:t>
                </a:r>
                <a14:m>
                  <m:oMath xmlns:m="http://schemas.openxmlformats.org/officeDocument/2006/math">
                    <m:r>
                      <a:rPr lang="it-IT" sz="1600" b="0" i="1" dirty="0" smtClean="0">
                        <a:latin typeface="Cambria Math"/>
                      </a:rPr>
                      <m:t>𝑝</m:t>
                    </m:r>
                    <m:r>
                      <a:rPr lang="it-IT" sz="1600" b="0" i="1" dirty="0" smtClean="0">
                        <a:latin typeface="Cambria Math"/>
                      </a:rPr>
                      <m:t>=0.61</m:t>
                    </m:r>
                  </m:oMath>
                </a14:m>
                <a:r>
                  <a:rPr lang="en-US" sz="1600" dirty="0" smtClean="0"/>
                  <a:t> </a:t>
                </a:r>
                <a:r>
                  <a:rPr lang="en-US" sz="1600" dirty="0" smtClean="0">
                    <a:solidFill>
                      <a:srgbClr val="FF0000"/>
                    </a:solidFill>
                  </a:rPr>
                  <a:t>Claim: “the </a:t>
                </a:r>
                <a:r>
                  <a:rPr lang="en-US" sz="1600" dirty="0">
                    <a:solidFill>
                      <a:srgbClr val="FF0000"/>
                    </a:solidFill>
                  </a:rPr>
                  <a:t>proportion is 61%”</a:t>
                </a:r>
                <a:endParaRPr lang="en-US" sz="1600" dirty="0" smtClean="0">
                  <a:solidFill>
                    <a:srgbClr val="FF0000"/>
                  </a:solidFill>
                </a:endParaRPr>
              </a:p>
              <a:p>
                <a:pPr lvl="2">
                  <a:spcAft>
                    <a:spcPts val="600"/>
                  </a:spcAft>
                </a:pPr>
                <a14:m>
                  <m:oMath xmlns:m="http://schemas.openxmlformats.org/officeDocument/2006/math">
                    <m:sSub>
                      <m:sSubPr>
                        <m:ctrlPr>
                          <a:rPr lang="en-US" sz="1600" i="1" smtClean="0">
                            <a:latin typeface="Cambria Math"/>
                          </a:rPr>
                        </m:ctrlPr>
                      </m:sSubPr>
                      <m:e>
                        <m:r>
                          <a:rPr lang="it-IT" sz="1600" b="0" i="1" smtClean="0">
                            <a:latin typeface="Cambria Math"/>
                          </a:rPr>
                          <m:t>𝐻</m:t>
                        </m:r>
                      </m:e>
                      <m:sub>
                        <m:r>
                          <a:rPr lang="it-IT" sz="1600" b="0" i="1" smtClean="0">
                            <a:latin typeface="Cambria Math"/>
                          </a:rPr>
                          <m:t>0  </m:t>
                        </m:r>
                      </m:sub>
                    </m:sSub>
                  </m:oMath>
                </a14:m>
                <a:r>
                  <a:rPr lang="en-US" sz="1600" dirty="0" smtClean="0"/>
                  <a:t>:</a:t>
                </a:r>
                <a14:m>
                  <m:oMath xmlns:m="http://schemas.openxmlformats.org/officeDocument/2006/math">
                    <m:r>
                      <a:rPr lang="it-IT" sz="1600" b="0" i="1" dirty="0" smtClean="0">
                        <a:latin typeface="Cambria Math"/>
                      </a:rPr>
                      <m:t>𝑝</m:t>
                    </m:r>
                    <m:r>
                      <a:rPr lang="it-IT" sz="1600" b="0" i="1" dirty="0" smtClean="0">
                        <a:latin typeface="Cambria Math"/>
                      </a:rPr>
                      <m:t>=0.61</m:t>
                    </m:r>
                  </m:oMath>
                </a14:m>
                <a:endParaRPr lang="en-US" sz="1600" dirty="0" smtClean="0"/>
              </a:p>
              <a:p>
                <a:pPr>
                  <a:spcAft>
                    <a:spcPts val="600"/>
                  </a:spcAft>
                </a:pPr>
                <a:r>
                  <a:rPr lang="en-US" dirty="0" smtClean="0"/>
                  <a:t>A </a:t>
                </a:r>
                <a:r>
                  <a:rPr lang="en-US" dirty="0"/>
                  <a:t>car dealership announces that the mean time for an oil change is less </a:t>
                </a:r>
                <a:r>
                  <a:rPr lang="en-US" dirty="0" smtClean="0"/>
                  <a:t>than 15 minutes</a:t>
                </a:r>
                <a:endParaRPr lang="en-US" dirty="0"/>
              </a:p>
              <a:p>
                <a:pPr lvl="2">
                  <a:spcAft>
                    <a:spcPts val="600"/>
                  </a:spcAft>
                </a:pPr>
                <a14:m>
                  <m:oMath xmlns:m="http://schemas.openxmlformats.org/officeDocument/2006/math">
                    <m:sSub>
                      <m:sSubPr>
                        <m:ctrlPr>
                          <a:rPr lang="en-US" sz="1600" i="1" smtClean="0">
                            <a:latin typeface="Cambria Math"/>
                          </a:rPr>
                        </m:ctrlPr>
                      </m:sSubPr>
                      <m:e>
                        <m:r>
                          <a:rPr lang="it-IT" sz="1600" b="0" i="1" smtClean="0">
                            <a:latin typeface="Cambria Math"/>
                          </a:rPr>
                          <m:t>𝐻</m:t>
                        </m:r>
                      </m:e>
                      <m:sub>
                        <m:r>
                          <a:rPr lang="it-IT" sz="1600" b="0" i="1" smtClean="0">
                            <a:latin typeface="Cambria Math"/>
                          </a:rPr>
                          <m:t>0  </m:t>
                        </m:r>
                      </m:sub>
                    </m:sSub>
                  </m:oMath>
                </a14:m>
                <a:r>
                  <a:rPr lang="en-US" sz="1600" dirty="0" smtClean="0"/>
                  <a:t>:</a:t>
                </a:r>
                <a14:m>
                  <m:oMath xmlns:m="http://schemas.openxmlformats.org/officeDocument/2006/math">
                    <m:r>
                      <a:rPr lang="it-IT" sz="1600" b="0" i="1" dirty="0" smtClean="0">
                        <a:latin typeface="Cambria Math"/>
                        <a:ea typeface="Cambria Math"/>
                      </a:rPr>
                      <m:t>𝜇</m:t>
                    </m:r>
                    <m:r>
                      <a:rPr lang="it-IT" sz="1600" b="0" i="1" dirty="0" smtClean="0">
                        <a:latin typeface="Cambria Math"/>
                        <a:ea typeface="Cambria Math"/>
                      </a:rPr>
                      <m:t>≥15 </m:t>
                    </m:r>
                    <m:r>
                      <a:rPr lang="it-IT" sz="1600" b="0" i="1" dirty="0" smtClean="0">
                        <a:latin typeface="Cambria Math"/>
                      </a:rPr>
                      <m:t>𝑚𝑖𝑛𝑢𝑡𝑒𝑠</m:t>
                    </m:r>
                  </m:oMath>
                </a14:m>
                <a:r>
                  <a:rPr lang="en-US" sz="1600" dirty="0" smtClean="0"/>
                  <a:t> </a:t>
                </a:r>
                <a:r>
                  <a:rPr lang="en-US" sz="1600" dirty="0" smtClean="0">
                    <a:solidFill>
                      <a:srgbClr val="FF0000"/>
                    </a:solidFill>
                  </a:rPr>
                  <a:t>Claim: </a:t>
                </a:r>
                <a:r>
                  <a:rPr lang="en-US" sz="1600" dirty="0">
                    <a:solidFill>
                      <a:srgbClr val="FF0000"/>
                    </a:solidFill>
                  </a:rPr>
                  <a:t>“the mean is less than 15 minutes”</a:t>
                </a:r>
                <a:endParaRPr lang="en-US" sz="1600" dirty="0" smtClean="0">
                  <a:solidFill>
                    <a:srgbClr val="FF0000"/>
                  </a:solidFill>
                </a:endParaRPr>
              </a:p>
              <a:p>
                <a:pPr lvl="2">
                  <a:spcAft>
                    <a:spcPts val="600"/>
                  </a:spcAft>
                </a:pPr>
                <a14:m>
                  <m:oMath xmlns:m="http://schemas.openxmlformats.org/officeDocument/2006/math">
                    <m:sSub>
                      <m:sSubPr>
                        <m:ctrlPr>
                          <a:rPr lang="en-US" sz="1600" i="1" smtClean="0">
                            <a:latin typeface="Cambria Math"/>
                          </a:rPr>
                        </m:ctrlPr>
                      </m:sSubPr>
                      <m:e>
                        <m:r>
                          <a:rPr lang="it-IT" sz="1600" b="0" i="1" smtClean="0">
                            <a:latin typeface="Cambria Math"/>
                          </a:rPr>
                          <m:t>𝐻</m:t>
                        </m:r>
                      </m:e>
                      <m:sub>
                        <m:r>
                          <a:rPr lang="it-IT" sz="1600" b="0" i="1" smtClean="0">
                            <a:latin typeface="Cambria Math"/>
                          </a:rPr>
                          <m:t>0  </m:t>
                        </m:r>
                      </m:sub>
                    </m:sSub>
                  </m:oMath>
                </a14:m>
                <a:r>
                  <a:rPr lang="en-US" sz="1600" dirty="0" smtClean="0"/>
                  <a:t>:</a:t>
                </a:r>
                <a14:m>
                  <m:oMath xmlns:m="http://schemas.openxmlformats.org/officeDocument/2006/math">
                    <m:r>
                      <a:rPr lang="it-IT" sz="1600" b="0" i="1" dirty="0" smtClean="0">
                        <a:latin typeface="Cambria Math"/>
                        <a:ea typeface="Cambria Math"/>
                      </a:rPr>
                      <m:t>𝜇</m:t>
                    </m:r>
                    <m:r>
                      <a:rPr lang="it-IT" sz="1600" b="0" i="1" dirty="0" smtClean="0">
                        <a:latin typeface="Cambria Math"/>
                        <a:ea typeface="Cambria Math"/>
                      </a:rPr>
                      <m:t>&lt;15 </m:t>
                    </m:r>
                    <m:r>
                      <a:rPr lang="it-IT" sz="1600" b="0" i="1" dirty="0" smtClean="0">
                        <a:latin typeface="Cambria Math"/>
                      </a:rPr>
                      <m:t>𝑚𝑖𝑛𝑢𝑡𝑒𝑠</m:t>
                    </m:r>
                  </m:oMath>
                </a14:m>
                <a:endParaRPr lang="en-US" b="1" dirty="0"/>
              </a:p>
              <a:p>
                <a:pPr>
                  <a:spcAft>
                    <a:spcPts val="600"/>
                  </a:spcAft>
                </a:pPr>
                <a:r>
                  <a:rPr lang="en-US" dirty="0" smtClean="0"/>
                  <a:t>A </a:t>
                </a:r>
                <a:r>
                  <a:rPr lang="en-US" dirty="0"/>
                  <a:t>company advertises that the mean life of its furnaces is more </a:t>
                </a:r>
                <a:r>
                  <a:rPr lang="en-US" dirty="0" smtClean="0"/>
                  <a:t>than 18 years</a:t>
                </a:r>
                <a:endParaRPr lang="en-US" dirty="0"/>
              </a:p>
              <a:p>
                <a:pPr lvl="2">
                  <a:spcAft>
                    <a:spcPts val="600"/>
                  </a:spcAft>
                </a:pPr>
                <a14:m>
                  <m:oMath xmlns:m="http://schemas.openxmlformats.org/officeDocument/2006/math">
                    <m:sSub>
                      <m:sSubPr>
                        <m:ctrlPr>
                          <a:rPr lang="en-US" sz="1600" i="1" smtClean="0">
                            <a:latin typeface="Cambria Math"/>
                          </a:rPr>
                        </m:ctrlPr>
                      </m:sSubPr>
                      <m:e>
                        <m:r>
                          <a:rPr lang="it-IT" sz="1600" b="0" i="1" smtClean="0">
                            <a:latin typeface="Cambria Math"/>
                          </a:rPr>
                          <m:t>𝐻</m:t>
                        </m:r>
                      </m:e>
                      <m:sub>
                        <m:r>
                          <a:rPr lang="it-IT" sz="1600" b="0" i="1" smtClean="0">
                            <a:latin typeface="Cambria Math"/>
                          </a:rPr>
                          <m:t>0  </m:t>
                        </m:r>
                      </m:sub>
                    </m:sSub>
                  </m:oMath>
                </a14:m>
                <a:r>
                  <a:rPr lang="en-US" sz="1600" dirty="0" smtClean="0"/>
                  <a:t>:</a:t>
                </a:r>
                <a14:m>
                  <m:oMath xmlns:m="http://schemas.openxmlformats.org/officeDocument/2006/math">
                    <m:r>
                      <a:rPr lang="it-IT" sz="1600" b="0" i="1" dirty="0" smtClean="0">
                        <a:latin typeface="Cambria Math"/>
                        <a:ea typeface="Cambria Math"/>
                      </a:rPr>
                      <m:t>𝜇</m:t>
                    </m:r>
                    <m:r>
                      <a:rPr lang="it-IT" sz="1600" b="0" i="1" dirty="0" smtClean="0">
                        <a:latin typeface="Cambria Math"/>
                        <a:ea typeface="Cambria Math"/>
                      </a:rPr>
                      <m:t>≤18 </m:t>
                    </m:r>
                    <m:r>
                      <a:rPr lang="it-IT" sz="1600" b="0" i="1" dirty="0" smtClean="0">
                        <a:latin typeface="Cambria Math"/>
                        <a:ea typeface="Cambria Math"/>
                      </a:rPr>
                      <m:t>𝑦𝑒𝑎𝑟𝑠</m:t>
                    </m:r>
                    <m:r>
                      <a:rPr lang="it-IT" sz="1600" b="0" i="1" dirty="0" smtClean="0">
                        <a:latin typeface="Cambria Math"/>
                        <a:ea typeface="Cambria Math"/>
                      </a:rPr>
                      <m:t> </m:t>
                    </m:r>
                  </m:oMath>
                </a14:m>
                <a:r>
                  <a:rPr lang="en-US" sz="1600" dirty="0" smtClean="0"/>
                  <a:t> </a:t>
                </a:r>
                <a:endParaRPr lang="it-IT" sz="1600" i="1" dirty="0" smtClean="0">
                  <a:latin typeface="Cambria Math"/>
                </a:endParaRPr>
              </a:p>
              <a:p>
                <a:pPr lvl="2">
                  <a:spcAft>
                    <a:spcPts val="600"/>
                  </a:spcAft>
                </a:pPr>
                <a14:m>
                  <m:oMath xmlns:m="http://schemas.openxmlformats.org/officeDocument/2006/math">
                    <m:sSub>
                      <m:sSubPr>
                        <m:ctrlPr>
                          <a:rPr lang="en-US" sz="1600" i="1" smtClean="0">
                            <a:latin typeface="Cambria Math"/>
                          </a:rPr>
                        </m:ctrlPr>
                      </m:sSubPr>
                      <m:e>
                        <m:r>
                          <a:rPr lang="it-IT" sz="1600" b="0" i="1" smtClean="0">
                            <a:latin typeface="Cambria Math"/>
                          </a:rPr>
                          <m:t>𝐻</m:t>
                        </m:r>
                      </m:e>
                      <m:sub>
                        <m:r>
                          <a:rPr lang="it-IT" sz="1600" b="0" i="1" smtClean="0">
                            <a:latin typeface="Cambria Math"/>
                          </a:rPr>
                          <m:t>0  </m:t>
                        </m:r>
                      </m:sub>
                    </m:sSub>
                  </m:oMath>
                </a14:m>
                <a:r>
                  <a:rPr lang="en-US" sz="1600" dirty="0" smtClean="0"/>
                  <a:t>:</a:t>
                </a:r>
                <a14:m>
                  <m:oMath xmlns:m="http://schemas.openxmlformats.org/officeDocument/2006/math">
                    <m:r>
                      <a:rPr lang="it-IT" sz="1600" b="0" i="1" dirty="0" smtClean="0">
                        <a:latin typeface="Cambria Math"/>
                        <a:ea typeface="Cambria Math"/>
                      </a:rPr>
                      <m:t>𝜇</m:t>
                    </m:r>
                    <m:r>
                      <a:rPr lang="it-IT" sz="1600" b="0" i="1" dirty="0" smtClean="0">
                        <a:latin typeface="Cambria Math"/>
                        <a:ea typeface="Cambria Math"/>
                      </a:rPr>
                      <m:t>&lt;18 </m:t>
                    </m:r>
                    <m:r>
                      <a:rPr lang="it-IT" sz="1600" b="0" i="1" dirty="0" smtClean="0">
                        <a:latin typeface="Cambria Math"/>
                        <a:ea typeface="Cambria Math"/>
                      </a:rPr>
                      <m:t>𝑦𝑒𝑎𝑟𝑠</m:t>
                    </m:r>
                    <m:r>
                      <a:rPr lang="it-IT" sz="1600" b="0" i="1" dirty="0" smtClean="0">
                        <a:latin typeface="Cambria Math"/>
                        <a:ea typeface="Cambria Math"/>
                      </a:rPr>
                      <m:t> </m:t>
                    </m:r>
                  </m:oMath>
                </a14:m>
                <a:r>
                  <a:rPr lang="en-US" sz="1600" dirty="0">
                    <a:solidFill>
                      <a:srgbClr val="FF0000"/>
                    </a:solidFill>
                  </a:rPr>
                  <a:t>Claim: </a:t>
                </a:r>
                <a:r>
                  <a:rPr lang="en-US" sz="1600" dirty="0" smtClean="0">
                    <a:solidFill>
                      <a:srgbClr val="FF0000"/>
                    </a:solidFill>
                  </a:rPr>
                  <a:t>“the mean is more than 18 years”</a:t>
                </a:r>
                <a:endParaRPr lang="en-US" sz="1600" dirty="0">
                  <a:solidFill>
                    <a:srgbClr val="FF0000"/>
                  </a:solidFill>
                </a:endParaRPr>
              </a:p>
              <a:p>
                <a:pPr lvl="2">
                  <a:spcAft>
                    <a:spcPts val="600"/>
                  </a:spcAft>
                </a:pPr>
                <a:endParaRPr lang="en-US"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827584" y="1079818"/>
                <a:ext cx="8064896" cy="4816475"/>
              </a:xfrm>
              <a:blipFill rotWithShape="1">
                <a:blip r:embed="rId2"/>
                <a:stretch>
                  <a:fillRect l="-831" t="-633" r="-378" b="-14937"/>
                </a:stretch>
              </a:blipFill>
            </p:spPr>
            <p:txBody>
              <a:bodyPr/>
              <a:lstStyle/>
              <a:p>
                <a:r>
                  <a:rPr lang="en-US">
                    <a:noFill/>
                  </a:rPr>
                  <a:t> </a:t>
                </a:r>
              </a:p>
            </p:txBody>
          </p:sp>
        </mc:Fallback>
      </mc:AlternateContent>
    </p:spTree>
    <p:extLst>
      <p:ext uri="{BB962C8B-B14F-4D97-AF65-F5344CB8AC3E}">
        <p14:creationId xmlns:p14="http://schemas.microsoft.com/office/powerpoint/2010/main" val="20855137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sz="2300" smtClean="0"/>
              <a:t>Overview</a:t>
            </a:r>
          </a:p>
        </p:txBody>
      </p:sp>
      <p:sp>
        <p:nvSpPr>
          <p:cNvPr id="6147" name="Rectangle 3"/>
          <p:cNvSpPr>
            <a:spLocks noGrp="1" noChangeArrowheads="1"/>
          </p:cNvSpPr>
          <p:nvPr>
            <p:ph type="body" idx="1"/>
          </p:nvPr>
        </p:nvSpPr>
        <p:spPr>
          <a:xfrm>
            <a:off x="539750" y="1268413"/>
            <a:ext cx="8064500" cy="2016125"/>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just" eaLnBrk="1" hangingPunct="1">
              <a:lnSpc>
                <a:spcPct val="150000"/>
              </a:lnSpc>
              <a:spcAft>
                <a:spcPct val="30000"/>
              </a:spcAft>
            </a:pPr>
            <a:r>
              <a:rPr lang="en-US" altLang="en-US" smtClean="0"/>
              <a:t>We will cover analysis of variance and analysis of covariance. The emphasis will be placed on selected practical tools using R software (and SAS) rather than on the mathematical manipulations. Want to understand the theory so that we can apply it appropriately</a:t>
            </a:r>
          </a:p>
          <a:p>
            <a:pPr algn="just" eaLnBrk="1" hangingPunct="1">
              <a:lnSpc>
                <a:spcPct val="150000"/>
              </a:lnSpc>
              <a:spcAft>
                <a:spcPct val="30000"/>
              </a:spcAft>
            </a:pPr>
            <a:endParaRPr lang="en-US" altLang="en-US"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olo 1"/>
          <p:cNvSpPr>
            <a:spLocks noGrp="1"/>
          </p:cNvSpPr>
          <p:nvPr>
            <p:ph type="title"/>
          </p:nvPr>
        </p:nvSpPr>
        <p:spPr/>
        <p:txBody>
          <a:bodyPr/>
          <a:lstStyle/>
          <a:p>
            <a:r>
              <a:rPr lang="en-US" altLang="it-IT" smtClean="0"/>
              <a:t>Types of errors and level of significance</a:t>
            </a:r>
          </a:p>
        </p:txBody>
      </p:sp>
      <p:sp>
        <p:nvSpPr>
          <p:cNvPr id="22531" name="Segnaposto contenuto 2"/>
          <p:cNvSpPr>
            <a:spLocks noGrp="1"/>
          </p:cNvSpPr>
          <p:nvPr>
            <p:ph idx="1"/>
          </p:nvPr>
        </p:nvSpPr>
        <p:spPr>
          <a:xfrm>
            <a:off x="684213" y="1052513"/>
            <a:ext cx="7848600" cy="4816475"/>
          </a:xfrm>
        </p:spPr>
        <p:txBody>
          <a:bodyPr/>
          <a:lstStyle/>
          <a:p>
            <a:pPr algn="just">
              <a:spcAft>
                <a:spcPts val="1200"/>
              </a:spcAft>
            </a:pPr>
            <a:r>
              <a:rPr lang="en-US" altLang="it-IT" smtClean="0"/>
              <a:t>We always test the null hypothesis H</a:t>
            </a:r>
            <a:r>
              <a:rPr lang="en-US" altLang="it-IT" baseline="-25000" smtClean="0"/>
              <a:t>0</a:t>
            </a:r>
            <a:r>
              <a:rPr lang="en-US" altLang="it-IT" smtClean="0"/>
              <a:t> </a:t>
            </a:r>
          </a:p>
          <a:p>
            <a:pPr algn="just">
              <a:spcAft>
                <a:spcPts val="1200"/>
              </a:spcAft>
            </a:pPr>
            <a:r>
              <a:rPr lang="en-US" altLang="it-IT" smtClean="0"/>
              <a:t>So, after the test, we make one of two possible decisions: </a:t>
            </a:r>
          </a:p>
          <a:p>
            <a:pPr lvl="1" algn="just">
              <a:spcAft>
                <a:spcPts val="1200"/>
              </a:spcAft>
              <a:buFont typeface="Wingdings" pitchFamily="2" charset="2"/>
              <a:buChar char="Ø"/>
            </a:pPr>
            <a:r>
              <a:rPr lang="en-US" altLang="it-IT" b="1" smtClean="0">
                <a:solidFill>
                  <a:srgbClr val="0000FF"/>
                </a:solidFill>
              </a:rPr>
              <a:t>reject the null hypothesis or</a:t>
            </a:r>
          </a:p>
          <a:p>
            <a:pPr lvl="1" algn="just">
              <a:spcAft>
                <a:spcPts val="1200"/>
              </a:spcAft>
              <a:buFont typeface="Wingdings" pitchFamily="2" charset="2"/>
              <a:buChar char="Ø"/>
            </a:pPr>
            <a:r>
              <a:rPr lang="en-US" altLang="it-IT" b="1" smtClean="0">
                <a:solidFill>
                  <a:srgbClr val="0000FF"/>
                </a:solidFill>
              </a:rPr>
              <a:t>fail to reject the null hypothesis </a:t>
            </a:r>
          </a:p>
          <a:p>
            <a:pPr algn="just">
              <a:spcAft>
                <a:spcPts val="1200"/>
              </a:spcAft>
            </a:pPr>
            <a:r>
              <a:rPr lang="en-US" altLang="it-IT" smtClean="0"/>
              <a:t>Because the decision is based on incomplete information (the sample) there is always the chance of making the wrong decision </a:t>
            </a:r>
          </a:p>
          <a:p>
            <a:pPr algn="just">
              <a:spcAft>
                <a:spcPts val="1200"/>
              </a:spcAft>
            </a:pPr>
            <a:r>
              <a:rPr lang="en-US" altLang="it-IT" smtClean="0"/>
              <a:t>There are two types of errors we can make: </a:t>
            </a:r>
          </a:p>
          <a:p>
            <a:pPr lvl="1" algn="just">
              <a:spcAft>
                <a:spcPts val="1200"/>
              </a:spcAft>
              <a:buFont typeface="Wingdings" pitchFamily="2" charset="2"/>
              <a:buChar char="Ø"/>
            </a:pPr>
            <a:r>
              <a:rPr lang="en-US" altLang="it-IT" b="1" smtClean="0">
                <a:solidFill>
                  <a:srgbClr val="0000FF"/>
                </a:solidFill>
              </a:rPr>
              <a:t>A type I error </a:t>
            </a:r>
            <a:r>
              <a:rPr lang="en-US" altLang="it-IT" smtClean="0">
                <a:solidFill>
                  <a:srgbClr val="0000FF"/>
                </a:solidFill>
              </a:rPr>
              <a:t>occurs if the null hypothesis is rejected when it is true</a:t>
            </a:r>
          </a:p>
          <a:p>
            <a:pPr lvl="1" algn="just">
              <a:spcAft>
                <a:spcPts val="1200"/>
              </a:spcAft>
              <a:buFont typeface="Wingdings" pitchFamily="2" charset="2"/>
              <a:buChar char="Ø"/>
            </a:pPr>
            <a:r>
              <a:rPr lang="en-US" altLang="it-IT" b="1" smtClean="0">
                <a:solidFill>
                  <a:srgbClr val="0000FF"/>
                </a:solidFill>
              </a:rPr>
              <a:t>A type II error </a:t>
            </a:r>
            <a:r>
              <a:rPr lang="en-US" altLang="it-IT" smtClean="0">
                <a:solidFill>
                  <a:srgbClr val="0000FF"/>
                </a:solidFill>
              </a:rPr>
              <a:t>occurs if the null hypothesis is not rejected when it is false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olo 1"/>
          <p:cNvSpPr>
            <a:spLocks noGrp="1"/>
          </p:cNvSpPr>
          <p:nvPr>
            <p:ph type="title"/>
          </p:nvPr>
        </p:nvSpPr>
        <p:spPr/>
        <p:txBody>
          <a:bodyPr/>
          <a:lstStyle/>
          <a:p>
            <a:r>
              <a:rPr lang="en-US" altLang="it-IT" smtClean="0"/>
              <a:t>Types of errors and level of significance</a:t>
            </a:r>
          </a:p>
        </p:txBody>
      </p:sp>
      <p:sp>
        <p:nvSpPr>
          <p:cNvPr id="3" name="Segnaposto contenuto 2"/>
          <p:cNvSpPr>
            <a:spLocks noGrp="1" noRot="1" noChangeAspect="1" noMove="1" noResize="1" noEditPoints="1" noAdjustHandles="1" noChangeArrowheads="1" noChangeShapeType="1" noTextEdit="1"/>
          </p:cNvSpPr>
          <p:nvPr>
            <p:ph idx="1"/>
          </p:nvPr>
        </p:nvSpPr>
        <p:spPr>
          <a:xfrm>
            <a:off x="469503" y="3805808"/>
            <a:ext cx="8064896" cy="2808312"/>
          </a:xfrm>
          <a:blipFill rotWithShape="1">
            <a:blip r:embed="rId2"/>
            <a:stretch>
              <a:fillRect l="-76" t="-1085" r="-831"/>
            </a:stretch>
          </a:blipFill>
          <a:extLst/>
        </p:spPr>
        <p:txBody>
          <a:bodyPr/>
          <a:lstStyle/>
          <a:p>
            <a:r>
              <a:rPr lang="en-US">
                <a:noFill/>
              </a:rPr>
              <a:t> </a:t>
            </a:r>
          </a:p>
        </p:txBody>
      </p:sp>
      <p:pic>
        <p:nvPicPr>
          <p:cNvPr id="235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055688"/>
            <a:ext cx="7200900" cy="2363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 name="AutoShape 36"/>
          <p:cNvSpPr>
            <a:spLocks noChangeArrowheads="1"/>
          </p:cNvSpPr>
          <p:nvPr/>
        </p:nvSpPr>
        <p:spPr bwMode="auto">
          <a:xfrm>
            <a:off x="107950" y="2974975"/>
            <a:ext cx="3448050" cy="579438"/>
          </a:xfrm>
          <a:prstGeom prst="wedgeRoundRectCallout">
            <a:avLst>
              <a:gd name="adj1" fmla="val 44007"/>
              <a:gd name="adj2" fmla="val -96923"/>
              <a:gd name="adj3" fmla="val 16667"/>
            </a:avLst>
          </a:prstGeom>
          <a:solidFill>
            <a:schemeClr val="accent1">
              <a:alpha val="0"/>
            </a:schemeClr>
          </a:solidFill>
          <a:ln w="9525">
            <a:solidFill>
              <a:srgbClr val="0000FF"/>
            </a:solidFill>
            <a:miter lim="800000"/>
            <a:headEnd/>
            <a:tailEnd/>
          </a:ln>
        </p:spPr>
        <p:txBody>
          <a:bodyPr/>
          <a:lstStyle/>
          <a:p>
            <a:pPr>
              <a:defRPr/>
            </a:pPr>
            <a:r>
              <a:rPr lang="en-GB" sz="1400" dirty="0">
                <a:solidFill>
                  <a:srgbClr val="003399"/>
                </a:solidFill>
                <a:latin typeface="+mn-lt"/>
              </a:rPr>
              <a:t>Typically restrict to a 5% Risk</a:t>
            </a:r>
          </a:p>
          <a:p>
            <a:pPr>
              <a:defRPr/>
            </a:pPr>
            <a:r>
              <a:rPr lang="en-GB" sz="1400" dirty="0">
                <a:solidFill>
                  <a:srgbClr val="003399"/>
                </a:solidFill>
                <a:latin typeface="+mn-lt"/>
              </a:rPr>
              <a:t>= level of significance</a:t>
            </a:r>
          </a:p>
        </p:txBody>
      </p:sp>
      <p:sp>
        <p:nvSpPr>
          <p:cNvPr id="6" name="AutoShape 36"/>
          <p:cNvSpPr>
            <a:spLocks noChangeArrowheads="1"/>
          </p:cNvSpPr>
          <p:nvPr/>
        </p:nvSpPr>
        <p:spPr bwMode="auto">
          <a:xfrm>
            <a:off x="7092950" y="1485900"/>
            <a:ext cx="2033588" cy="914400"/>
          </a:xfrm>
          <a:prstGeom prst="wedgeRoundRectCallout">
            <a:avLst>
              <a:gd name="adj1" fmla="val -75147"/>
              <a:gd name="adj2" fmla="val 43086"/>
              <a:gd name="adj3" fmla="val 16667"/>
            </a:avLst>
          </a:prstGeom>
          <a:solidFill>
            <a:schemeClr val="accent1">
              <a:alpha val="0"/>
            </a:schemeClr>
          </a:solidFill>
          <a:ln w="9525">
            <a:solidFill>
              <a:srgbClr val="0000FF"/>
            </a:solidFill>
            <a:miter lim="800000"/>
            <a:headEnd/>
            <a:tailEnd/>
          </a:ln>
        </p:spPr>
        <p:txBody>
          <a:bodyPr/>
          <a:lstStyle/>
          <a:p>
            <a:pPr>
              <a:defRPr/>
            </a:pPr>
            <a:r>
              <a:rPr lang="en-GB" sz="1400" dirty="0">
                <a:solidFill>
                  <a:srgbClr val="003399"/>
                </a:solidFill>
                <a:latin typeface="+mn-lt"/>
              </a:rPr>
              <a:t>Controlled via sample size </a:t>
            </a:r>
          </a:p>
          <a:p>
            <a:pPr>
              <a:defRPr/>
            </a:pPr>
            <a:r>
              <a:rPr lang="en-GB" sz="1400" dirty="0">
                <a:solidFill>
                  <a:srgbClr val="003399"/>
                </a:solidFill>
                <a:latin typeface="+mn-lt"/>
              </a:rPr>
              <a:t>(=1-Power of test)</a:t>
            </a:r>
          </a:p>
        </p:txBody>
      </p:sp>
      <p:sp>
        <p:nvSpPr>
          <p:cNvPr id="7" name="AutoShape 36"/>
          <p:cNvSpPr>
            <a:spLocks noChangeArrowheads="1"/>
          </p:cNvSpPr>
          <p:nvPr/>
        </p:nvSpPr>
        <p:spPr bwMode="auto">
          <a:xfrm>
            <a:off x="4643438" y="3124200"/>
            <a:ext cx="3384550" cy="280988"/>
          </a:xfrm>
          <a:prstGeom prst="wedgeRoundRectCallout">
            <a:avLst>
              <a:gd name="adj1" fmla="val -50304"/>
              <a:gd name="adj2" fmla="val -272193"/>
              <a:gd name="adj3" fmla="val 16667"/>
            </a:avLst>
          </a:prstGeom>
          <a:solidFill>
            <a:schemeClr val="accent1">
              <a:alpha val="0"/>
            </a:schemeClr>
          </a:solidFill>
          <a:ln w="9525">
            <a:solidFill>
              <a:srgbClr val="0000FF"/>
            </a:solidFill>
            <a:miter lim="800000"/>
            <a:headEnd/>
            <a:tailEnd/>
          </a:ln>
        </p:spPr>
        <p:txBody>
          <a:bodyPr/>
          <a:lstStyle/>
          <a:p>
            <a:pPr>
              <a:defRPr/>
            </a:pPr>
            <a:r>
              <a:rPr lang="en-GB" sz="1400" dirty="0" err="1">
                <a:solidFill>
                  <a:srgbClr val="003399"/>
                </a:solidFill>
                <a:latin typeface="+mn-lt"/>
              </a:rPr>
              <a:t>Prob</a:t>
            </a:r>
            <a:r>
              <a:rPr lang="en-GB" sz="1400" dirty="0">
                <a:solidFill>
                  <a:srgbClr val="003399"/>
                </a:solidFill>
                <a:latin typeface="+mn-lt"/>
              </a:rPr>
              <a:t> of this = Power of test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olo 1"/>
          <p:cNvSpPr>
            <a:spLocks noGrp="1"/>
          </p:cNvSpPr>
          <p:nvPr>
            <p:ph type="title"/>
          </p:nvPr>
        </p:nvSpPr>
        <p:spPr/>
        <p:txBody>
          <a:bodyPr/>
          <a:lstStyle/>
          <a:p>
            <a:r>
              <a:rPr lang="en-US" altLang="it-IT" smtClean="0"/>
              <a:t>Summary for hypothesis testing </a:t>
            </a:r>
          </a:p>
        </p:txBody>
      </p:sp>
      <p:sp>
        <p:nvSpPr>
          <p:cNvPr id="3" name="Segnaposto contenuto 2"/>
          <p:cNvSpPr>
            <a:spLocks noGrp="1" noRot="1" noChangeAspect="1" noMove="1" noResize="1" noEditPoints="1" noAdjustHandles="1" noChangeArrowheads="1" noChangeShapeType="1" noTextEdit="1"/>
          </p:cNvSpPr>
          <p:nvPr>
            <p:ph idx="1"/>
          </p:nvPr>
        </p:nvSpPr>
        <p:spPr>
          <a:xfrm>
            <a:off x="539552" y="1125538"/>
            <a:ext cx="8136904" cy="5327798"/>
          </a:xfrm>
          <a:blipFill rotWithShape="1">
            <a:blip r:embed="rId2"/>
            <a:stretch>
              <a:fillRect l="-225" t="-572" r="-825"/>
            </a:stretch>
          </a:blipFill>
          <a:extLst/>
        </p:spPr>
        <p:txBody>
          <a:bodyPr/>
          <a:lstStyle/>
          <a:p>
            <a:r>
              <a:rPr lang="en-US">
                <a:noFill/>
              </a:rPr>
              <a:t> </a:t>
            </a:r>
          </a:p>
        </p:txBody>
      </p:sp>
      <p:sp>
        <p:nvSpPr>
          <p:cNvPr id="24580" name="CasellaDiTesto 3"/>
          <p:cNvSpPr txBox="1">
            <a:spLocks noChangeArrowheads="1"/>
          </p:cNvSpPr>
          <p:nvPr/>
        </p:nvSpPr>
        <p:spPr bwMode="auto">
          <a:xfrm>
            <a:off x="2268538" y="5445125"/>
            <a:ext cx="1479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altLang="it-IT" sz="1200" b="1">
                <a:solidFill>
                  <a:srgbClr val="FF0000"/>
                </a:solidFill>
              </a:rPr>
              <a:t>Yes</a:t>
            </a:r>
          </a:p>
          <a:p>
            <a:pPr eaLnBrk="1" hangingPunct="1"/>
            <a:r>
              <a:rPr lang="en-US" altLang="it-IT" sz="1200" b="1">
                <a:solidFill>
                  <a:srgbClr val="FF0000"/>
                </a:solidFill>
              </a:rPr>
              <a:t>Reject H</a:t>
            </a:r>
            <a:r>
              <a:rPr lang="en-US" altLang="it-IT" sz="1200" b="1" baseline="-25000">
                <a:solidFill>
                  <a:srgbClr val="FF0000"/>
                </a:solidFill>
              </a:rPr>
              <a:t>0</a:t>
            </a:r>
          </a:p>
        </p:txBody>
      </p:sp>
      <p:sp>
        <p:nvSpPr>
          <p:cNvPr id="24581" name="CasellaDiTesto 4"/>
          <p:cNvSpPr txBox="1">
            <a:spLocks noChangeArrowheads="1"/>
          </p:cNvSpPr>
          <p:nvPr/>
        </p:nvSpPr>
        <p:spPr bwMode="auto">
          <a:xfrm>
            <a:off x="4859338" y="5467350"/>
            <a:ext cx="1481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altLang="it-IT" sz="1200" b="1">
                <a:solidFill>
                  <a:srgbClr val="0000FF"/>
                </a:solidFill>
              </a:rPr>
              <a:t>No</a:t>
            </a:r>
          </a:p>
          <a:p>
            <a:pPr eaLnBrk="1" hangingPunct="1"/>
            <a:r>
              <a:rPr lang="en-US" altLang="it-IT" sz="1200" b="1">
                <a:solidFill>
                  <a:srgbClr val="0000FF"/>
                </a:solidFill>
              </a:rPr>
              <a:t>Fail to reject H</a:t>
            </a:r>
            <a:r>
              <a:rPr lang="en-US" altLang="it-IT" sz="1200" b="1" baseline="-25000">
                <a:solidFill>
                  <a:srgbClr val="0000FF"/>
                </a:solidFill>
              </a:rPr>
              <a:t>0</a:t>
            </a:r>
          </a:p>
        </p:txBody>
      </p:sp>
      <p:cxnSp>
        <p:nvCxnSpPr>
          <p:cNvPr id="24582" name="Connettore 2 6"/>
          <p:cNvCxnSpPr>
            <a:cxnSpLocks noChangeShapeType="1"/>
            <a:endCxn id="24580" idx="0"/>
          </p:cNvCxnSpPr>
          <p:nvPr/>
        </p:nvCxnSpPr>
        <p:spPr bwMode="auto">
          <a:xfrm flipH="1">
            <a:off x="3008313" y="5373688"/>
            <a:ext cx="1347787" cy="71437"/>
          </a:xfrm>
          <a:prstGeom prst="straightConnector1">
            <a:avLst/>
          </a:prstGeom>
          <a:noFill/>
          <a:ln w="12700" algn="ctr">
            <a:solidFill>
              <a:srgbClr val="FF3300"/>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583" name="Connettore 2 8"/>
          <p:cNvCxnSpPr>
            <a:cxnSpLocks noChangeShapeType="1"/>
            <a:endCxn id="24581" idx="0"/>
          </p:cNvCxnSpPr>
          <p:nvPr/>
        </p:nvCxnSpPr>
        <p:spPr bwMode="auto">
          <a:xfrm>
            <a:off x="4427538" y="5360988"/>
            <a:ext cx="1173162" cy="106362"/>
          </a:xfrm>
          <a:prstGeom prst="straightConnector1">
            <a:avLst/>
          </a:prstGeom>
          <a:noFill/>
          <a:ln w="12700" algn="ctr">
            <a:solidFill>
              <a:srgbClr val="0000FF"/>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443038" y="1772816"/>
            <a:ext cx="7239000" cy="657647"/>
          </a:xfrm>
        </p:spPr>
        <p:txBody>
          <a:bodyPr/>
          <a:lstStyle/>
          <a:p>
            <a:pPr algn="ctr"/>
            <a:r>
              <a:rPr lang="en-US" b="1" dirty="0" smtClean="0"/>
              <a:t>Analysis of variance (ANOVA) </a:t>
            </a:r>
            <a:endParaRPr lang="en-US" b="1" dirty="0"/>
          </a:p>
        </p:txBody>
      </p:sp>
      <p:pic>
        <p:nvPicPr>
          <p:cNvPr id="128002" name="Picture 2" descr="Risultati immagini per Analysis of vari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3127112"/>
            <a:ext cx="3048000" cy="263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9812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00113" y="188913"/>
            <a:ext cx="7369175" cy="592137"/>
          </a:xfrm>
        </p:spPr>
        <p:txBody>
          <a:bodyPr/>
          <a:lstStyle/>
          <a:p>
            <a:pPr eaLnBrk="1" hangingPunct="1"/>
            <a:r>
              <a:rPr lang="en-US" altLang="en-US" smtClean="0">
                <a:latin typeface="Verdana" pitchFamily="34" charset="0"/>
              </a:rPr>
              <a:t>Analysis of variance (ANOVA)</a:t>
            </a:r>
          </a:p>
        </p:txBody>
      </p:sp>
      <p:sp>
        <p:nvSpPr>
          <p:cNvPr id="50179" name="Rectangle 3"/>
          <p:cNvSpPr>
            <a:spLocks noGrp="1" noChangeArrowheads="1"/>
          </p:cNvSpPr>
          <p:nvPr>
            <p:ph type="body" idx="1"/>
          </p:nvPr>
        </p:nvSpPr>
        <p:spPr>
          <a:xfrm>
            <a:off x="684213" y="1341438"/>
            <a:ext cx="7848600" cy="4967287"/>
          </a:xfrm>
        </p:spPr>
        <p:txBody>
          <a:bodyPr/>
          <a:lstStyle/>
          <a:p>
            <a:pPr algn="just" eaLnBrk="1" hangingPunct="1">
              <a:spcAft>
                <a:spcPts val="1200"/>
              </a:spcAft>
            </a:pPr>
            <a:r>
              <a:rPr lang="en-US" altLang="en-US" dirty="0" smtClean="0"/>
              <a:t>Analysis of variance (ANOVA) is a hypothesis-testing technique that is used to compare means from three or more populations</a:t>
            </a:r>
          </a:p>
          <a:p>
            <a:pPr algn="just" eaLnBrk="1" hangingPunct="1">
              <a:spcAft>
                <a:spcPts val="1200"/>
              </a:spcAft>
            </a:pPr>
            <a:r>
              <a:rPr lang="en-US" altLang="en-US" dirty="0" smtClean="0"/>
              <a:t>The response variable Y is continuous</a:t>
            </a:r>
          </a:p>
          <a:p>
            <a:pPr algn="just" eaLnBrk="1" hangingPunct="1">
              <a:spcAft>
                <a:spcPts val="1200"/>
              </a:spcAft>
            </a:pPr>
            <a:r>
              <a:rPr lang="en-US" altLang="en-US" dirty="0" smtClean="0"/>
              <a:t>The explanatory variable is </a:t>
            </a:r>
            <a:r>
              <a:rPr lang="en-US" altLang="en-US" i="1" u="sng" dirty="0" smtClean="0"/>
              <a:t>categorical</a:t>
            </a:r>
          </a:p>
          <a:p>
            <a:pPr lvl="1" algn="just" eaLnBrk="1" hangingPunct="1">
              <a:spcAft>
                <a:spcPts val="1200"/>
              </a:spcAft>
              <a:buFont typeface="Wingdings" panose="05000000000000000000" pitchFamily="2" charset="2"/>
              <a:buChar char="Ø"/>
            </a:pPr>
            <a:r>
              <a:rPr lang="en-US" altLang="en-US" dirty="0" smtClean="0"/>
              <a:t>We call it a </a:t>
            </a:r>
            <a:r>
              <a:rPr lang="en-US" altLang="en-US" i="1" u="sng" dirty="0" smtClean="0"/>
              <a:t>factor</a:t>
            </a:r>
          </a:p>
          <a:p>
            <a:pPr lvl="1" algn="just" eaLnBrk="1" hangingPunct="1">
              <a:spcAft>
                <a:spcPts val="1200"/>
              </a:spcAft>
              <a:buFont typeface="Wingdings" panose="05000000000000000000" pitchFamily="2" charset="2"/>
              <a:buChar char="Ø"/>
            </a:pPr>
            <a:r>
              <a:rPr lang="en-US" altLang="en-US" dirty="0" smtClean="0"/>
              <a:t>The possible values are called </a:t>
            </a:r>
            <a:r>
              <a:rPr lang="en-US" altLang="en-US" i="1" u="sng" dirty="0" smtClean="0"/>
              <a:t>levels</a:t>
            </a:r>
          </a:p>
          <a:p>
            <a:pPr algn="just" eaLnBrk="1" hangingPunct="1">
              <a:spcAft>
                <a:spcPts val="1200"/>
              </a:spcAft>
            </a:pPr>
            <a:r>
              <a:rPr lang="en-US" altLang="en-US" dirty="0" smtClean="0"/>
              <a:t>This approach is a generalization of the </a:t>
            </a:r>
            <a:r>
              <a:rPr lang="en-US" altLang="en-US" i="1" dirty="0" smtClean="0"/>
              <a:t>independent two-sample t-test</a:t>
            </a:r>
          </a:p>
          <a:p>
            <a:pPr algn="just" eaLnBrk="1" hangingPunct="1">
              <a:spcAft>
                <a:spcPts val="1200"/>
              </a:spcAft>
            </a:pPr>
            <a:r>
              <a:rPr lang="en-US" altLang="en-US" dirty="0" smtClean="0"/>
              <a:t>In other words, it can be used </a:t>
            </a:r>
            <a:r>
              <a:rPr lang="en-US" altLang="en-US" dirty="0" smtClean="0">
                <a:solidFill>
                  <a:srgbClr val="0000FF"/>
                </a:solidFill>
              </a:rPr>
              <a:t>when there are more than two treatments</a:t>
            </a:r>
          </a:p>
          <a:p>
            <a:pPr algn="just" eaLnBrk="1" hangingPunct="1">
              <a:spcAft>
                <a:spcPts val="1200"/>
              </a:spcAft>
              <a:buFont typeface="Wingdings" pitchFamily="2" charset="2"/>
              <a:buNone/>
            </a:pPr>
            <a:endParaRPr lang="en-US"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Effect transition="in" filter="checkerboard(across)">
                                      <p:cBhvr>
                                        <p:cTn id="7" dur="500"/>
                                        <p:tgtEl>
                                          <p:spTgt spid="501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0179">
                                            <p:txEl>
                                              <p:pRg st="1" end="1"/>
                                            </p:txEl>
                                          </p:spTgt>
                                        </p:tgtEl>
                                        <p:attrNameLst>
                                          <p:attrName>style.visibility</p:attrName>
                                        </p:attrNameLst>
                                      </p:cBhvr>
                                      <p:to>
                                        <p:strVal val="visible"/>
                                      </p:to>
                                    </p:set>
                                    <p:animEffect transition="in" filter="checkerboard(across)">
                                      <p:cBhvr>
                                        <p:cTn id="12" dur="500"/>
                                        <p:tgtEl>
                                          <p:spTgt spid="501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50179">
                                            <p:txEl>
                                              <p:pRg st="2" end="2"/>
                                            </p:txEl>
                                          </p:spTgt>
                                        </p:tgtEl>
                                        <p:attrNameLst>
                                          <p:attrName>style.visibility</p:attrName>
                                        </p:attrNameLst>
                                      </p:cBhvr>
                                      <p:to>
                                        <p:strVal val="visible"/>
                                      </p:to>
                                    </p:set>
                                    <p:animEffect transition="in" filter="checkerboard(across)">
                                      <p:cBhvr>
                                        <p:cTn id="17" dur="500"/>
                                        <p:tgtEl>
                                          <p:spTgt spid="501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50179">
                                            <p:txEl>
                                              <p:pRg st="3" end="3"/>
                                            </p:txEl>
                                          </p:spTgt>
                                        </p:tgtEl>
                                        <p:attrNameLst>
                                          <p:attrName>style.visibility</p:attrName>
                                        </p:attrNameLst>
                                      </p:cBhvr>
                                      <p:to>
                                        <p:strVal val="visible"/>
                                      </p:to>
                                    </p:set>
                                    <p:animEffect transition="in" filter="checkerboard(across)">
                                      <p:cBhvr>
                                        <p:cTn id="22" dur="500"/>
                                        <p:tgtEl>
                                          <p:spTgt spid="5017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50179">
                                            <p:txEl>
                                              <p:pRg st="4" end="4"/>
                                            </p:txEl>
                                          </p:spTgt>
                                        </p:tgtEl>
                                        <p:attrNameLst>
                                          <p:attrName>style.visibility</p:attrName>
                                        </p:attrNameLst>
                                      </p:cBhvr>
                                      <p:to>
                                        <p:strVal val="visible"/>
                                      </p:to>
                                    </p:set>
                                    <p:animEffect transition="in" filter="checkerboard(across)">
                                      <p:cBhvr>
                                        <p:cTn id="27" dur="500"/>
                                        <p:tgtEl>
                                          <p:spTgt spid="5017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50179">
                                            <p:txEl>
                                              <p:pRg st="5" end="5"/>
                                            </p:txEl>
                                          </p:spTgt>
                                        </p:tgtEl>
                                        <p:attrNameLst>
                                          <p:attrName>style.visibility</p:attrName>
                                        </p:attrNameLst>
                                      </p:cBhvr>
                                      <p:to>
                                        <p:strVal val="visible"/>
                                      </p:to>
                                    </p:set>
                                    <p:animEffect transition="in" filter="checkerboard(across)">
                                      <p:cBhvr>
                                        <p:cTn id="32" dur="500"/>
                                        <p:tgtEl>
                                          <p:spTgt spid="5017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50179">
                                            <p:txEl>
                                              <p:pRg st="6" end="6"/>
                                            </p:txEl>
                                          </p:spTgt>
                                        </p:tgtEl>
                                        <p:attrNameLst>
                                          <p:attrName>style.visibility</p:attrName>
                                        </p:attrNameLst>
                                      </p:cBhvr>
                                      <p:to>
                                        <p:strVal val="visible"/>
                                      </p:to>
                                    </p:set>
                                    <p:animEffect transition="in" filter="checkerboard(across)">
                                      <p:cBhvr>
                                        <p:cTn id="37" dur="500"/>
                                        <p:tgtEl>
                                          <p:spTgt spid="501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187450" y="188913"/>
            <a:ext cx="5424488" cy="592137"/>
          </a:xfrm>
        </p:spPr>
        <p:txBody>
          <a:bodyPr/>
          <a:lstStyle/>
          <a:p>
            <a:pPr eaLnBrk="1" hangingPunct="1"/>
            <a:r>
              <a:rPr lang="en-US" altLang="en-US" sz="2300" smtClean="0">
                <a:latin typeface="Verdana" pitchFamily="34" charset="0"/>
              </a:rPr>
              <a:t>Analysis of variance (ANOVA)</a:t>
            </a:r>
          </a:p>
        </p:txBody>
      </p:sp>
      <p:sp>
        <p:nvSpPr>
          <p:cNvPr id="51203" name="Rectangle 3"/>
          <p:cNvSpPr>
            <a:spLocks noGrp="1" noChangeArrowheads="1"/>
          </p:cNvSpPr>
          <p:nvPr>
            <p:ph type="body" idx="1"/>
          </p:nvPr>
        </p:nvSpPr>
        <p:spPr>
          <a:xfrm>
            <a:off x="611188" y="1412875"/>
            <a:ext cx="8064500" cy="4032250"/>
          </a:xfrm>
        </p:spPr>
        <p:txBody>
          <a:bodyPr/>
          <a:lstStyle/>
          <a:p>
            <a:pPr algn="just" eaLnBrk="1" hangingPunct="1">
              <a:spcAft>
                <a:spcPct val="25000"/>
              </a:spcAft>
              <a:buFont typeface="Wingdings" pitchFamily="2" charset="2"/>
              <a:buNone/>
            </a:pPr>
            <a:endParaRPr lang="en-US" altLang="en-US" smtClean="0"/>
          </a:p>
          <a:p>
            <a:pPr algn="just" eaLnBrk="1" hangingPunct="1">
              <a:spcAft>
                <a:spcPct val="25000"/>
              </a:spcAft>
            </a:pPr>
            <a:r>
              <a:rPr lang="en-US" altLang="en-US" smtClean="0"/>
              <a:t>A </a:t>
            </a:r>
            <a:r>
              <a:rPr lang="en-US" altLang="en-US" b="1" smtClean="0">
                <a:solidFill>
                  <a:srgbClr val="0000FF"/>
                </a:solidFill>
              </a:rPr>
              <a:t>factor</a:t>
            </a:r>
            <a:r>
              <a:rPr lang="en-US" altLang="en-US" smtClean="0"/>
              <a:t> refers to a categorical quantity under examination in an experiment as a possible cause of variation in the response variable</a:t>
            </a:r>
          </a:p>
          <a:p>
            <a:pPr algn="just" eaLnBrk="1" hangingPunct="1">
              <a:spcAft>
                <a:spcPct val="25000"/>
              </a:spcAft>
            </a:pPr>
            <a:endParaRPr lang="en-US" altLang="en-US" smtClean="0"/>
          </a:p>
          <a:p>
            <a:pPr algn="just" eaLnBrk="1" hangingPunct="1">
              <a:spcAft>
                <a:spcPct val="25000"/>
              </a:spcAft>
            </a:pPr>
            <a:r>
              <a:rPr lang="en-US" altLang="en-US" b="1" smtClean="0">
                <a:solidFill>
                  <a:srgbClr val="0000FF"/>
                </a:solidFill>
              </a:rPr>
              <a:t>Levels</a:t>
            </a:r>
            <a:r>
              <a:rPr lang="en-US" altLang="en-US" smtClean="0"/>
              <a:t> refer to the categories, measurements, or strata of a factor of interest in the experiment</a:t>
            </a:r>
          </a:p>
          <a:p>
            <a:pPr algn="just" eaLnBrk="1" hangingPunct="1">
              <a:spcAft>
                <a:spcPct val="25000"/>
              </a:spcAft>
            </a:pPr>
            <a:endParaRPr lang="en-US"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1203">
                                            <p:txEl>
                                              <p:pRg st="1" end="1"/>
                                            </p:txEl>
                                          </p:spTgt>
                                        </p:tgtEl>
                                        <p:attrNameLst>
                                          <p:attrName>style.visibility</p:attrName>
                                        </p:attrNameLst>
                                      </p:cBhvr>
                                      <p:to>
                                        <p:strVal val="visible"/>
                                      </p:to>
                                    </p:set>
                                    <p:animEffect transition="in" filter="checkerboard(across)">
                                      <p:cBhvr>
                                        <p:cTn id="7" dur="500"/>
                                        <p:tgtEl>
                                          <p:spTgt spid="5120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1203">
                                            <p:txEl>
                                              <p:pRg st="3" end="3"/>
                                            </p:txEl>
                                          </p:spTgt>
                                        </p:tgtEl>
                                        <p:attrNameLst>
                                          <p:attrName>style.visibility</p:attrName>
                                        </p:attrNameLst>
                                      </p:cBhvr>
                                      <p:to>
                                        <p:strVal val="visible"/>
                                      </p:to>
                                    </p:set>
                                    <p:animEffect transition="in" filter="checkerboard(across)">
                                      <p:cBhvr>
                                        <p:cTn id="12" dur="500"/>
                                        <p:tgtEl>
                                          <p:spTgt spid="512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en-US" smtClean="0">
                <a:latin typeface="Verdana" pitchFamily="34" charset="0"/>
              </a:rPr>
              <a:t>Data for One-Way ANOVA</a:t>
            </a:r>
          </a:p>
        </p:txBody>
      </p:sp>
      <p:sp>
        <p:nvSpPr>
          <p:cNvPr id="73731" name="Rectangle 3"/>
          <p:cNvSpPr>
            <a:spLocks noGrp="1" noChangeArrowheads="1"/>
          </p:cNvSpPr>
          <p:nvPr>
            <p:ph type="body" idx="1"/>
          </p:nvPr>
        </p:nvSpPr>
        <p:spPr/>
        <p:txBody>
          <a:bodyPr/>
          <a:lstStyle/>
          <a:p>
            <a:pPr algn="just" eaLnBrk="1" hangingPunct="1"/>
            <a:r>
              <a:rPr lang="en-US" altLang="en-US" dirty="0" smtClean="0"/>
              <a:t>Y is the response variable</a:t>
            </a:r>
          </a:p>
          <a:p>
            <a:pPr algn="just" eaLnBrk="1" hangingPunct="1"/>
            <a:r>
              <a:rPr lang="en-US" altLang="en-US" dirty="0" smtClean="0"/>
              <a:t>X is the factor (it is qualitative/discrete)</a:t>
            </a:r>
          </a:p>
          <a:p>
            <a:pPr lvl="1" algn="just" eaLnBrk="1" hangingPunct="1">
              <a:buFont typeface="Wingdings" panose="05000000000000000000" pitchFamily="2" charset="2"/>
              <a:buChar char="Ø"/>
            </a:pPr>
            <a:r>
              <a:rPr lang="en-US" altLang="en-US" dirty="0" smtClean="0"/>
              <a:t>r is the number of levels </a:t>
            </a:r>
          </a:p>
          <a:p>
            <a:pPr lvl="1" algn="just" eaLnBrk="1" hangingPunct="1">
              <a:buFont typeface="Wingdings" panose="05000000000000000000" pitchFamily="2" charset="2"/>
              <a:buChar char="Ø"/>
            </a:pPr>
            <a:r>
              <a:rPr lang="en-US" altLang="en-US" dirty="0" smtClean="0"/>
              <a:t>often refer to these levels as groups or treatments</a:t>
            </a:r>
          </a:p>
          <a:p>
            <a:pPr algn="just" eaLnBrk="1" hangingPunct="1">
              <a:lnSpc>
                <a:spcPct val="150000"/>
              </a:lnSpc>
            </a:pPr>
            <a:r>
              <a:rPr lang="en-US" altLang="en-US" dirty="0" err="1" smtClean="0"/>
              <a:t>Y</a:t>
            </a:r>
            <a:r>
              <a:rPr lang="en-US" altLang="en-US" baseline="-25000" dirty="0" err="1" smtClean="0"/>
              <a:t>ij</a:t>
            </a:r>
            <a:r>
              <a:rPr lang="en-US" altLang="en-US" dirty="0" smtClean="0"/>
              <a:t> is the </a:t>
            </a:r>
            <a:r>
              <a:rPr lang="en-US" altLang="en-US" dirty="0" err="1" smtClean="0"/>
              <a:t>j</a:t>
            </a:r>
            <a:r>
              <a:rPr lang="en-US" altLang="en-US" baseline="30000" dirty="0" err="1" smtClean="0"/>
              <a:t>th</a:t>
            </a:r>
            <a:r>
              <a:rPr lang="en-US" altLang="en-US" dirty="0" smtClean="0"/>
              <a:t> observation in the </a:t>
            </a:r>
            <a:r>
              <a:rPr lang="en-US" altLang="en-US" dirty="0" err="1" smtClean="0"/>
              <a:t>i</a:t>
            </a:r>
            <a:r>
              <a:rPr lang="en-US" altLang="en-US" baseline="30000" dirty="0" err="1" smtClean="0"/>
              <a:t>th</a:t>
            </a:r>
            <a:r>
              <a:rPr lang="en-US" altLang="en-US" dirty="0" smtClean="0"/>
              <a:t> group</a:t>
            </a:r>
          </a:p>
          <a:p>
            <a:pPr algn="just" eaLnBrk="1" hangingPunct="1">
              <a:buFont typeface="Wingdings" pitchFamily="2" charset="2"/>
              <a:buNone/>
            </a:pPr>
            <a:endParaRPr lang="en-US"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Effect transition="in" filter="checkerboard(across)">
                                      <p:cBhvr>
                                        <p:cTn id="7" dur="500"/>
                                        <p:tgtEl>
                                          <p:spTgt spid="737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73731">
                                            <p:txEl>
                                              <p:pRg st="1" end="1"/>
                                            </p:txEl>
                                          </p:spTgt>
                                        </p:tgtEl>
                                        <p:attrNameLst>
                                          <p:attrName>style.visibility</p:attrName>
                                        </p:attrNameLst>
                                      </p:cBhvr>
                                      <p:to>
                                        <p:strVal val="visible"/>
                                      </p:to>
                                    </p:set>
                                    <p:animEffect transition="in" filter="checkerboard(across)">
                                      <p:cBhvr>
                                        <p:cTn id="12" dur="500"/>
                                        <p:tgtEl>
                                          <p:spTgt spid="737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73731">
                                            <p:txEl>
                                              <p:pRg st="2" end="2"/>
                                            </p:txEl>
                                          </p:spTgt>
                                        </p:tgtEl>
                                        <p:attrNameLst>
                                          <p:attrName>style.visibility</p:attrName>
                                        </p:attrNameLst>
                                      </p:cBhvr>
                                      <p:to>
                                        <p:strVal val="visible"/>
                                      </p:to>
                                    </p:set>
                                    <p:animEffect transition="in" filter="checkerboard(across)">
                                      <p:cBhvr>
                                        <p:cTn id="17" dur="500"/>
                                        <p:tgtEl>
                                          <p:spTgt spid="737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73731">
                                            <p:txEl>
                                              <p:pRg st="3" end="3"/>
                                            </p:txEl>
                                          </p:spTgt>
                                        </p:tgtEl>
                                        <p:attrNameLst>
                                          <p:attrName>style.visibility</p:attrName>
                                        </p:attrNameLst>
                                      </p:cBhvr>
                                      <p:to>
                                        <p:strVal val="visible"/>
                                      </p:to>
                                    </p:set>
                                    <p:animEffect transition="in" filter="checkerboard(across)">
                                      <p:cBhvr>
                                        <p:cTn id="22" dur="500"/>
                                        <p:tgtEl>
                                          <p:spTgt spid="7373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73731">
                                            <p:txEl>
                                              <p:pRg st="4" end="4"/>
                                            </p:txEl>
                                          </p:spTgt>
                                        </p:tgtEl>
                                        <p:attrNameLst>
                                          <p:attrName>style.visibility</p:attrName>
                                        </p:attrNameLst>
                                      </p:cBhvr>
                                      <p:to>
                                        <p:strVal val="visible"/>
                                      </p:to>
                                    </p:set>
                                    <p:animEffect transition="in" filter="checkerboard(across)">
                                      <p:cBhvr>
                                        <p:cTn id="27" dur="500"/>
                                        <p:tgtEl>
                                          <p:spTgt spid="737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en-US" smtClean="0"/>
              <a:t>Notation </a:t>
            </a:r>
          </a:p>
        </p:txBody>
      </p:sp>
      <p:sp>
        <p:nvSpPr>
          <p:cNvPr id="28675" name="Rectangle 3"/>
          <p:cNvSpPr>
            <a:spLocks noGrp="1" noChangeArrowheads="1"/>
          </p:cNvSpPr>
          <p:nvPr>
            <p:ph type="body" idx="1"/>
          </p:nvPr>
        </p:nvSpPr>
        <p:spPr/>
        <p:txBody>
          <a:bodyPr/>
          <a:lstStyle/>
          <a:p>
            <a:pPr algn="just" eaLnBrk="1" hangingPunct="1">
              <a:lnSpc>
                <a:spcPct val="120000"/>
              </a:lnSpc>
            </a:pPr>
            <a:r>
              <a:rPr lang="en-US" altLang="en-US" dirty="0" smtClean="0"/>
              <a:t>For </a:t>
            </a:r>
            <a:r>
              <a:rPr lang="en-US" altLang="en-US" dirty="0" err="1" smtClean="0"/>
              <a:t>Y</a:t>
            </a:r>
            <a:r>
              <a:rPr lang="en-US" altLang="en-US" baseline="-25000" dirty="0" err="1" smtClean="0"/>
              <a:t>i,j</a:t>
            </a:r>
            <a:r>
              <a:rPr lang="en-US" altLang="en-US" dirty="0" smtClean="0"/>
              <a:t> we use  </a:t>
            </a:r>
          </a:p>
          <a:p>
            <a:pPr lvl="1" algn="just" eaLnBrk="1" hangingPunct="1">
              <a:buFont typeface="Wingdings" panose="05000000000000000000" pitchFamily="2" charset="2"/>
              <a:buChar char="Ø"/>
            </a:pPr>
            <a:r>
              <a:rPr lang="en-US" altLang="en-US" dirty="0" err="1" smtClean="0"/>
              <a:t>i</a:t>
            </a:r>
            <a:r>
              <a:rPr lang="en-US" altLang="en-US" dirty="0" smtClean="0"/>
              <a:t> to denote the level of the factor</a:t>
            </a:r>
          </a:p>
          <a:p>
            <a:pPr lvl="1" algn="just" eaLnBrk="1" hangingPunct="1">
              <a:buFont typeface="Wingdings" panose="05000000000000000000" pitchFamily="2" charset="2"/>
              <a:buChar char="Ø"/>
            </a:pPr>
            <a:r>
              <a:rPr lang="en-US" altLang="en-US" dirty="0" smtClean="0"/>
              <a:t>j to denote the </a:t>
            </a:r>
            <a:r>
              <a:rPr lang="en-US" altLang="en-US" dirty="0" err="1" smtClean="0"/>
              <a:t>j</a:t>
            </a:r>
            <a:r>
              <a:rPr lang="en-US" altLang="en-US" baseline="30000" dirty="0" err="1" smtClean="0"/>
              <a:t>th</a:t>
            </a:r>
            <a:r>
              <a:rPr lang="en-US" altLang="en-US" dirty="0" smtClean="0"/>
              <a:t> observation at factor level </a:t>
            </a:r>
            <a:r>
              <a:rPr lang="en-US" altLang="en-US" dirty="0" err="1" smtClean="0"/>
              <a:t>i</a:t>
            </a:r>
            <a:endParaRPr lang="en-US" altLang="en-US" dirty="0" smtClean="0"/>
          </a:p>
          <a:p>
            <a:pPr algn="just" eaLnBrk="1" hangingPunct="1"/>
            <a:r>
              <a:rPr lang="en-US" altLang="en-US" dirty="0" err="1" smtClean="0"/>
              <a:t>i</a:t>
            </a:r>
            <a:r>
              <a:rPr lang="en-US" altLang="en-US" dirty="0" smtClean="0"/>
              <a:t> = 1, . . . , r  levels of factor X</a:t>
            </a:r>
          </a:p>
          <a:p>
            <a:pPr algn="just" eaLnBrk="1" hangingPunct="1">
              <a:lnSpc>
                <a:spcPct val="120000"/>
              </a:lnSpc>
            </a:pPr>
            <a:r>
              <a:rPr lang="en-US" altLang="en-US" dirty="0" smtClean="0"/>
              <a:t>j = 1, . . . , </a:t>
            </a:r>
            <a:r>
              <a:rPr lang="en-US" altLang="en-US" dirty="0" err="1" smtClean="0"/>
              <a:t>n</a:t>
            </a:r>
            <a:r>
              <a:rPr lang="en-US" altLang="en-US" baseline="-25000" dirty="0" err="1" smtClean="0"/>
              <a:t>i</a:t>
            </a:r>
            <a:r>
              <a:rPr lang="en-US" altLang="en-US" dirty="0" smtClean="0"/>
              <a:t> observations for level </a:t>
            </a:r>
            <a:r>
              <a:rPr lang="en-US" altLang="en-US" dirty="0" err="1" smtClean="0"/>
              <a:t>i</a:t>
            </a:r>
            <a:r>
              <a:rPr lang="en-US" altLang="en-US" dirty="0" smtClean="0"/>
              <a:t> of factor X</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900113" y="188913"/>
            <a:ext cx="7704137" cy="592137"/>
          </a:xfrm>
        </p:spPr>
        <p:txBody>
          <a:bodyPr/>
          <a:lstStyle/>
          <a:p>
            <a:pPr eaLnBrk="1" hangingPunct="1"/>
            <a:r>
              <a:rPr lang="en-US" altLang="en-US" smtClean="0">
                <a:latin typeface="Verdana" pitchFamily="34" charset="0"/>
              </a:rPr>
              <a:t>Types of Experimental Designs</a:t>
            </a:r>
          </a:p>
        </p:txBody>
      </p:sp>
      <p:sp>
        <p:nvSpPr>
          <p:cNvPr id="29699" name="Freeform 50"/>
          <p:cNvSpPr>
            <a:spLocks/>
          </p:cNvSpPr>
          <p:nvPr/>
        </p:nvSpPr>
        <p:spPr bwMode="auto">
          <a:xfrm>
            <a:off x="2133600" y="2773363"/>
            <a:ext cx="2357438" cy="365125"/>
          </a:xfrm>
          <a:custGeom>
            <a:avLst/>
            <a:gdLst>
              <a:gd name="T0" fmla="*/ 0 w 1246"/>
              <a:gd name="T1" fmla="*/ 2147483647 h 230"/>
              <a:gd name="T2" fmla="*/ 0 w 1246"/>
              <a:gd name="T3" fmla="*/ 2147483647 h 230"/>
              <a:gd name="T4" fmla="*/ 2147483647 w 1246"/>
              <a:gd name="T5" fmla="*/ 2147483647 h 230"/>
              <a:gd name="T6" fmla="*/ 2147483647 w 1246"/>
              <a:gd name="T7" fmla="*/ 0 h 2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46" h="230">
                <a:moveTo>
                  <a:pt x="0" y="229"/>
                </a:moveTo>
                <a:lnTo>
                  <a:pt x="0" y="141"/>
                </a:lnTo>
                <a:lnTo>
                  <a:pt x="1245" y="141"/>
                </a:lnTo>
                <a:lnTo>
                  <a:pt x="1245" y="0"/>
                </a:lnTo>
              </a:path>
            </a:pathLst>
          </a:custGeom>
          <a:noFill/>
          <a:ln w="25400" cap="rnd" cmpd="sng">
            <a:solidFill>
              <a:srgbClr val="003399"/>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a:p>
        </p:txBody>
      </p:sp>
      <p:sp>
        <p:nvSpPr>
          <p:cNvPr id="29700" name="Freeform 51"/>
          <p:cNvSpPr>
            <a:spLocks/>
          </p:cNvSpPr>
          <p:nvPr/>
        </p:nvSpPr>
        <p:spPr bwMode="auto">
          <a:xfrm>
            <a:off x="2133600" y="4267200"/>
            <a:ext cx="3175" cy="347663"/>
          </a:xfrm>
          <a:custGeom>
            <a:avLst/>
            <a:gdLst>
              <a:gd name="T0" fmla="*/ 0 w 2"/>
              <a:gd name="T1" fmla="*/ 0 h 219"/>
              <a:gd name="T2" fmla="*/ 2147483647 w 2"/>
              <a:gd name="T3" fmla="*/ 2147483647 h 219"/>
              <a:gd name="T4" fmla="*/ 0 w 2"/>
              <a:gd name="T5" fmla="*/ 2147483647 h 219"/>
              <a:gd name="T6" fmla="*/ 0 w 2"/>
              <a:gd name="T7" fmla="*/ 2147483647 h 2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219">
                <a:moveTo>
                  <a:pt x="0" y="0"/>
                </a:moveTo>
                <a:lnTo>
                  <a:pt x="2" y="219"/>
                </a:lnTo>
                <a:lnTo>
                  <a:pt x="0" y="208"/>
                </a:lnTo>
              </a:path>
            </a:pathLst>
          </a:custGeom>
          <a:noFill/>
          <a:ln w="25400" cap="rnd" cmpd="sng">
            <a:solidFill>
              <a:srgbClr val="003399"/>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a:p>
        </p:txBody>
      </p:sp>
      <p:sp>
        <p:nvSpPr>
          <p:cNvPr id="29701" name="Freeform 52"/>
          <p:cNvSpPr>
            <a:spLocks/>
          </p:cNvSpPr>
          <p:nvPr/>
        </p:nvSpPr>
        <p:spPr bwMode="auto">
          <a:xfrm>
            <a:off x="3486150" y="1974850"/>
            <a:ext cx="2008188" cy="800100"/>
          </a:xfrm>
          <a:custGeom>
            <a:avLst/>
            <a:gdLst>
              <a:gd name="T0" fmla="*/ 0 w 1265"/>
              <a:gd name="T1" fmla="*/ 2147483647 h 504"/>
              <a:gd name="T2" fmla="*/ 2147483647 w 1265"/>
              <a:gd name="T3" fmla="*/ 2147483647 h 504"/>
              <a:gd name="T4" fmla="*/ 2147483647 w 1265"/>
              <a:gd name="T5" fmla="*/ 0 h 504"/>
              <a:gd name="T6" fmla="*/ 0 w 1265"/>
              <a:gd name="T7" fmla="*/ 0 h 504"/>
              <a:gd name="T8" fmla="*/ 0 w 1265"/>
              <a:gd name="T9" fmla="*/ 2147483647 h 5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5" h="504">
                <a:moveTo>
                  <a:pt x="0" y="503"/>
                </a:moveTo>
                <a:lnTo>
                  <a:pt x="1264" y="503"/>
                </a:lnTo>
                <a:lnTo>
                  <a:pt x="1264" y="0"/>
                </a:lnTo>
                <a:lnTo>
                  <a:pt x="0" y="0"/>
                </a:lnTo>
                <a:lnTo>
                  <a:pt x="0" y="503"/>
                </a:lnTo>
              </a:path>
            </a:pathLst>
          </a:custGeom>
          <a:noFill/>
          <a:ln w="25400" cap="rnd" cmpd="sng">
            <a:solidFill>
              <a:srgbClr val="003399"/>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rgbClr val="00DFCA"/>
                </a:solidFill>
              </a14:hiddenFill>
            </a:ext>
          </a:extLst>
        </p:spPr>
        <p:txBody>
          <a:bodyPr/>
          <a:lstStyle/>
          <a:p>
            <a:endParaRPr lang="en-US"/>
          </a:p>
        </p:txBody>
      </p:sp>
      <p:sp>
        <p:nvSpPr>
          <p:cNvPr id="29702" name="Rectangle 53"/>
          <p:cNvSpPr>
            <a:spLocks noChangeArrowheads="1"/>
          </p:cNvSpPr>
          <p:nvPr/>
        </p:nvSpPr>
        <p:spPr bwMode="auto">
          <a:xfrm>
            <a:off x="3514725" y="1981200"/>
            <a:ext cx="188595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1800" b="1"/>
              <a:t>Experimental</a:t>
            </a:r>
          </a:p>
        </p:txBody>
      </p:sp>
      <p:sp>
        <p:nvSpPr>
          <p:cNvPr id="29703" name="Rectangle 54"/>
          <p:cNvSpPr>
            <a:spLocks noChangeArrowheads="1"/>
          </p:cNvSpPr>
          <p:nvPr/>
        </p:nvSpPr>
        <p:spPr bwMode="auto">
          <a:xfrm>
            <a:off x="3875088" y="2330450"/>
            <a:ext cx="1195387"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1800" b="1"/>
              <a:t>Designs</a:t>
            </a:r>
          </a:p>
        </p:txBody>
      </p:sp>
      <p:sp>
        <p:nvSpPr>
          <p:cNvPr id="29704" name="Freeform 55"/>
          <p:cNvSpPr>
            <a:spLocks/>
          </p:cNvSpPr>
          <p:nvPr/>
        </p:nvSpPr>
        <p:spPr bwMode="auto">
          <a:xfrm>
            <a:off x="1066800" y="4724400"/>
            <a:ext cx="2133600" cy="927100"/>
          </a:xfrm>
          <a:custGeom>
            <a:avLst/>
            <a:gdLst>
              <a:gd name="T0" fmla="*/ 0 w 633"/>
              <a:gd name="T1" fmla="*/ 2147483647 h 632"/>
              <a:gd name="T2" fmla="*/ 2147483647 w 633"/>
              <a:gd name="T3" fmla="*/ 2147483647 h 632"/>
              <a:gd name="T4" fmla="*/ 2147483647 w 633"/>
              <a:gd name="T5" fmla="*/ 0 h 632"/>
              <a:gd name="T6" fmla="*/ 0 w 633"/>
              <a:gd name="T7" fmla="*/ 0 h 632"/>
              <a:gd name="T8" fmla="*/ 0 w 633"/>
              <a:gd name="T9" fmla="*/ 2147483647 h 6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3" h="632">
                <a:moveTo>
                  <a:pt x="0" y="631"/>
                </a:moveTo>
                <a:lnTo>
                  <a:pt x="632" y="631"/>
                </a:lnTo>
                <a:lnTo>
                  <a:pt x="632" y="0"/>
                </a:lnTo>
                <a:lnTo>
                  <a:pt x="0" y="0"/>
                </a:lnTo>
                <a:lnTo>
                  <a:pt x="0" y="631"/>
                </a:lnTo>
              </a:path>
            </a:pathLst>
          </a:custGeom>
          <a:noFill/>
          <a:ln w="25400" cap="rnd" cmpd="sng">
            <a:solidFill>
              <a:srgbClr val="003399"/>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rgbClr val="00DFCA"/>
                </a:solidFill>
              </a14:hiddenFill>
            </a:ext>
          </a:extLst>
        </p:spPr>
        <p:txBody>
          <a:bodyPr/>
          <a:lstStyle/>
          <a:p>
            <a:endParaRPr lang="en-US"/>
          </a:p>
        </p:txBody>
      </p:sp>
      <p:sp>
        <p:nvSpPr>
          <p:cNvPr id="29705" name="Rectangle 56"/>
          <p:cNvSpPr>
            <a:spLocks noChangeArrowheads="1"/>
          </p:cNvSpPr>
          <p:nvPr/>
        </p:nvSpPr>
        <p:spPr bwMode="auto">
          <a:xfrm>
            <a:off x="1371600" y="4800600"/>
            <a:ext cx="15240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a:spcBef>
                <a:spcPct val="0"/>
              </a:spcBef>
              <a:buClrTx/>
              <a:buSzTx/>
              <a:buFontTx/>
              <a:buNone/>
            </a:pPr>
            <a:r>
              <a:rPr lang="en-US" altLang="en-US" sz="1800" b="1"/>
              <a:t>One-Way Anova</a:t>
            </a:r>
          </a:p>
        </p:txBody>
      </p:sp>
      <p:sp>
        <p:nvSpPr>
          <p:cNvPr id="29706" name="Freeform 57"/>
          <p:cNvSpPr>
            <a:spLocks/>
          </p:cNvSpPr>
          <p:nvPr/>
        </p:nvSpPr>
        <p:spPr bwMode="auto">
          <a:xfrm>
            <a:off x="2057400" y="4572000"/>
            <a:ext cx="152400" cy="152400"/>
          </a:xfrm>
          <a:custGeom>
            <a:avLst/>
            <a:gdLst>
              <a:gd name="T0" fmla="*/ 2147483647 w 96"/>
              <a:gd name="T1" fmla="*/ 0 h 96"/>
              <a:gd name="T2" fmla="*/ 2147483647 w 96"/>
              <a:gd name="T3" fmla="*/ 2147483647 h 96"/>
              <a:gd name="T4" fmla="*/ 0 w 96"/>
              <a:gd name="T5" fmla="*/ 0 h 96"/>
              <a:gd name="T6" fmla="*/ 2147483647 w 96"/>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96">
                <a:moveTo>
                  <a:pt x="95" y="0"/>
                </a:moveTo>
                <a:lnTo>
                  <a:pt x="48" y="95"/>
                </a:lnTo>
                <a:lnTo>
                  <a:pt x="0" y="0"/>
                </a:lnTo>
                <a:lnTo>
                  <a:pt x="95" y="0"/>
                </a:lnTo>
              </a:path>
            </a:pathLst>
          </a:custGeom>
          <a:noFill/>
          <a:ln w="12700" cap="rnd" cmpd="sng">
            <a:solidFill>
              <a:srgbClr val="003399"/>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07" name="Freeform 58"/>
          <p:cNvSpPr>
            <a:spLocks/>
          </p:cNvSpPr>
          <p:nvPr/>
        </p:nvSpPr>
        <p:spPr bwMode="auto">
          <a:xfrm>
            <a:off x="4489450" y="2773363"/>
            <a:ext cx="2368550" cy="365125"/>
          </a:xfrm>
          <a:custGeom>
            <a:avLst/>
            <a:gdLst>
              <a:gd name="T0" fmla="*/ 2147483647 w 1342"/>
              <a:gd name="T1" fmla="*/ 2147483647 h 230"/>
              <a:gd name="T2" fmla="*/ 2147483647 w 1342"/>
              <a:gd name="T3" fmla="*/ 2147483647 h 230"/>
              <a:gd name="T4" fmla="*/ 0 w 1342"/>
              <a:gd name="T5" fmla="*/ 2147483647 h 230"/>
              <a:gd name="T6" fmla="*/ 0 w 1342"/>
              <a:gd name="T7" fmla="*/ 0 h 2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42" h="230">
                <a:moveTo>
                  <a:pt x="1341" y="229"/>
                </a:moveTo>
                <a:lnTo>
                  <a:pt x="1341" y="141"/>
                </a:lnTo>
                <a:lnTo>
                  <a:pt x="0" y="141"/>
                </a:lnTo>
                <a:lnTo>
                  <a:pt x="0" y="0"/>
                </a:lnTo>
              </a:path>
            </a:pathLst>
          </a:custGeom>
          <a:noFill/>
          <a:ln w="25400" cap="rnd" cmpd="sng">
            <a:solidFill>
              <a:srgbClr val="003399"/>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a:p>
        </p:txBody>
      </p:sp>
      <p:sp>
        <p:nvSpPr>
          <p:cNvPr id="29708" name="Freeform 59"/>
          <p:cNvSpPr>
            <a:spLocks/>
          </p:cNvSpPr>
          <p:nvPr/>
        </p:nvSpPr>
        <p:spPr bwMode="auto">
          <a:xfrm>
            <a:off x="6781800" y="3124200"/>
            <a:ext cx="153988" cy="152400"/>
          </a:xfrm>
          <a:custGeom>
            <a:avLst/>
            <a:gdLst>
              <a:gd name="T0" fmla="*/ 2147483647 w 97"/>
              <a:gd name="T1" fmla="*/ 0 h 96"/>
              <a:gd name="T2" fmla="*/ 2147483647 w 97"/>
              <a:gd name="T3" fmla="*/ 2147483647 h 96"/>
              <a:gd name="T4" fmla="*/ 0 w 97"/>
              <a:gd name="T5" fmla="*/ 0 h 96"/>
              <a:gd name="T6" fmla="*/ 2147483647 w 97"/>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7" h="96">
                <a:moveTo>
                  <a:pt x="96" y="0"/>
                </a:moveTo>
                <a:lnTo>
                  <a:pt x="49" y="95"/>
                </a:lnTo>
                <a:lnTo>
                  <a:pt x="0" y="0"/>
                </a:lnTo>
                <a:lnTo>
                  <a:pt x="96" y="0"/>
                </a:lnTo>
              </a:path>
            </a:pathLst>
          </a:custGeom>
          <a:noFill/>
          <a:ln w="12700" cap="rnd" cmpd="sng">
            <a:solidFill>
              <a:srgbClr val="003399"/>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09" name="Freeform 60"/>
          <p:cNvSpPr>
            <a:spLocks/>
          </p:cNvSpPr>
          <p:nvPr/>
        </p:nvSpPr>
        <p:spPr bwMode="auto">
          <a:xfrm>
            <a:off x="2057400" y="3124200"/>
            <a:ext cx="153988" cy="152400"/>
          </a:xfrm>
          <a:custGeom>
            <a:avLst/>
            <a:gdLst>
              <a:gd name="T0" fmla="*/ 2147483647 w 97"/>
              <a:gd name="T1" fmla="*/ 0 h 96"/>
              <a:gd name="T2" fmla="*/ 2147483647 w 97"/>
              <a:gd name="T3" fmla="*/ 2147483647 h 96"/>
              <a:gd name="T4" fmla="*/ 0 w 97"/>
              <a:gd name="T5" fmla="*/ 0 h 96"/>
              <a:gd name="T6" fmla="*/ 2147483647 w 97"/>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7" h="96">
                <a:moveTo>
                  <a:pt x="96" y="0"/>
                </a:moveTo>
                <a:lnTo>
                  <a:pt x="49" y="95"/>
                </a:lnTo>
                <a:lnTo>
                  <a:pt x="0" y="0"/>
                </a:lnTo>
                <a:lnTo>
                  <a:pt x="96" y="0"/>
                </a:lnTo>
              </a:path>
            </a:pathLst>
          </a:custGeom>
          <a:noFill/>
          <a:ln w="12700" cap="rnd" cmpd="sng">
            <a:solidFill>
              <a:srgbClr val="003399"/>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10" name="Freeform 61"/>
          <p:cNvSpPr>
            <a:spLocks/>
          </p:cNvSpPr>
          <p:nvPr/>
        </p:nvSpPr>
        <p:spPr bwMode="auto">
          <a:xfrm>
            <a:off x="1066800" y="3276600"/>
            <a:ext cx="2132013" cy="1006475"/>
          </a:xfrm>
          <a:custGeom>
            <a:avLst/>
            <a:gdLst>
              <a:gd name="T0" fmla="*/ 0 w 863"/>
              <a:gd name="T1" fmla="*/ 2147483647 h 632"/>
              <a:gd name="T2" fmla="*/ 2147483647 w 863"/>
              <a:gd name="T3" fmla="*/ 2147483647 h 632"/>
              <a:gd name="T4" fmla="*/ 2147483647 w 863"/>
              <a:gd name="T5" fmla="*/ 0 h 632"/>
              <a:gd name="T6" fmla="*/ 0 w 863"/>
              <a:gd name="T7" fmla="*/ 0 h 632"/>
              <a:gd name="T8" fmla="*/ 0 w 863"/>
              <a:gd name="T9" fmla="*/ 2147483647 h 6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3" h="632">
                <a:moveTo>
                  <a:pt x="0" y="631"/>
                </a:moveTo>
                <a:lnTo>
                  <a:pt x="862" y="631"/>
                </a:lnTo>
                <a:lnTo>
                  <a:pt x="862" y="0"/>
                </a:lnTo>
                <a:lnTo>
                  <a:pt x="0" y="0"/>
                </a:lnTo>
                <a:lnTo>
                  <a:pt x="0" y="631"/>
                </a:lnTo>
              </a:path>
            </a:pathLst>
          </a:custGeom>
          <a:noFill/>
          <a:ln w="25400" cap="rnd" cmpd="sng">
            <a:solidFill>
              <a:srgbClr val="003399"/>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rgbClr val="00DFCA"/>
                </a:solidFill>
              </a14:hiddenFill>
            </a:ext>
          </a:extLst>
        </p:spPr>
        <p:txBody>
          <a:bodyPr/>
          <a:lstStyle/>
          <a:p>
            <a:endParaRPr lang="en-US"/>
          </a:p>
        </p:txBody>
      </p:sp>
      <p:sp>
        <p:nvSpPr>
          <p:cNvPr id="29711" name="Rectangle 62"/>
          <p:cNvSpPr>
            <a:spLocks noChangeArrowheads="1"/>
          </p:cNvSpPr>
          <p:nvPr/>
        </p:nvSpPr>
        <p:spPr bwMode="auto">
          <a:xfrm>
            <a:off x="990600" y="3352800"/>
            <a:ext cx="2268538"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a:spcBef>
                <a:spcPct val="0"/>
              </a:spcBef>
              <a:buClrTx/>
              <a:buSzTx/>
              <a:buFontTx/>
              <a:buNone/>
            </a:pPr>
            <a:r>
              <a:rPr lang="en-US" altLang="en-US" sz="1800" b="1"/>
              <a:t>Completely Randomized</a:t>
            </a:r>
          </a:p>
        </p:txBody>
      </p:sp>
      <p:sp>
        <p:nvSpPr>
          <p:cNvPr id="29712" name="Line 63"/>
          <p:cNvSpPr>
            <a:spLocks noChangeShapeType="1"/>
          </p:cNvSpPr>
          <p:nvPr/>
        </p:nvSpPr>
        <p:spPr bwMode="auto">
          <a:xfrm>
            <a:off x="4495800" y="2971800"/>
            <a:ext cx="0" cy="228600"/>
          </a:xfrm>
          <a:prstGeom prst="line">
            <a:avLst/>
          </a:prstGeom>
          <a:noFill/>
          <a:ln w="25400">
            <a:solidFill>
              <a:srgbClr val="00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13" name="Freeform 64"/>
          <p:cNvSpPr>
            <a:spLocks/>
          </p:cNvSpPr>
          <p:nvPr/>
        </p:nvSpPr>
        <p:spPr bwMode="auto">
          <a:xfrm>
            <a:off x="4419600" y="3124200"/>
            <a:ext cx="153988" cy="152400"/>
          </a:xfrm>
          <a:custGeom>
            <a:avLst/>
            <a:gdLst>
              <a:gd name="T0" fmla="*/ 2147483647 w 97"/>
              <a:gd name="T1" fmla="*/ 0 h 96"/>
              <a:gd name="T2" fmla="*/ 2147483647 w 97"/>
              <a:gd name="T3" fmla="*/ 2147483647 h 96"/>
              <a:gd name="T4" fmla="*/ 0 w 97"/>
              <a:gd name="T5" fmla="*/ 0 h 96"/>
              <a:gd name="T6" fmla="*/ 2147483647 w 97"/>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7" h="96">
                <a:moveTo>
                  <a:pt x="96" y="0"/>
                </a:moveTo>
                <a:lnTo>
                  <a:pt x="49" y="95"/>
                </a:lnTo>
                <a:lnTo>
                  <a:pt x="0" y="0"/>
                </a:lnTo>
                <a:lnTo>
                  <a:pt x="96" y="0"/>
                </a:lnTo>
              </a:path>
            </a:pathLst>
          </a:custGeom>
          <a:noFill/>
          <a:ln w="12700" cap="rnd" cmpd="sng">
            <a:solidFill>
              <a:srgbClr val="003399"/>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14" name="Freeform 65"/>
          <p:cNvSpPr>
            <a:spLocks/>
          </p:cNvSpPr>
          <p:nvPr/>
        </p:nvSpPr>
        <p:spPr bwMode="auto">
          <a:xfrm>
            <a:off x="3429000" y="3276600"/>
            <a:ext cx="2132013" cy="1006475"/>
          </a:xfrm>
          <a:custGeom>
            <a:avLst/>
            <a:gdLst>
              <a:gd name="T0" fmla="*/ 0 w 863"/>
              <a:gd name="T1" fmla="*/ 2147483647 h 632"/>
              <a:gd name="T2" fmla="*/ 2147483647 w 863"/>
              <a:gd name="T3" fmla="*/ 2147483647 h 632"/>
              <a:gd name="T4" fmla="*/ 2147483647 w 863"/>
              <a:gd name="T5" fmla="*/ 0 h 632"/>
              <a:gd name="T6" fmla="*/ 0 w 863"/>
              <a:gd name="T7" fmla="*/ 0 h 632"/>
              <a:gd name="T8" fmla="*/ 0 w 863"/>
              <a:gd name="T9" fmla="*/ 2147483647 h 6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3" h="632">
                <a:moveTo>
                  <a:pt x="0" y="631"/>
                </a:moveTo>
                <a:lnTo>
                  <a:pt x="862" y="631"/>
                </a:lnTo>
                <a:lnTo>
                  <a:pt x="862" y="0"/>
                </a:lnTo>
                <a:lnTo>
                  <a:pt x="0" y="0"/>
                </a:lnTo>
                <a:lnTo>
                  <a:pt x="0" y="631"/>
                </a:lnTo>
              </a:path>
            </a:pathLst>
          </a:custGeom>
          <a:noFill/>
          <a:ln w="25400" cap="rnd" cmpd="sng">
            <a:solidFill>
              <a:srgbClr val="003399"/>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rgbClr val="00DFCA"/>
                </a:solidFill>
              </a14:hiddenFill>
            </a:ext>
          </a:extLst>
        </p:spPr>
        <p:txBody>
          <a:bodyPr/>
          <a:lstStyle/>
          <a:p>
            <a:endParaRPr lang="en-US"/>
          </a:p>
        </p:txBody>
      </p:sp>
      <p:sp>
        <p:nvSpPr>
          <p:cNvPr id="29715" name="Rectangle 66"/>
          <p:cNvSpPr>
            <a:spLocks noChangeArrowheads="1"/>
          </p:cNvSpPr>
          <p:nvPr/>
        </p:nvSpPr>
        <p:spPr bwMode="auto">
          <a:xfrm>
            <a:off x="3352800" y="3352800"/>
            <a:ext cx="2268538"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a:spcBef>
                <a:spcPct val="0"/>
              </a:spcBef>
              <a:buClrTx/>
              <a:buSzTx/>
              <a:buFontTx/>
              <a:buNone/>
            </a:pPr>
            <a:r>
              <a:rPr lang="en-US" altLang="en-US" sz="1800" b="1"/>
              <a:t>Randomized Block</a:t>
            </a:r>
          </a:p>
        </p:txBody>
      </p:sp>
      <p:sp>
        <p:nvSpPr>
          <p:cNvPr id="29716" name="Freeform 67"/>
          <p:cNvSpPr>
            <a:spLocks/>
          </p:cNvSpPr>
          <p:nvPr/>
        </p:nvSpPr>
        <p:spPr bwMode="auto">
          <a:xfrm>
            <a:off x="6858000" y="4267200"/>
            <a:ext cx="3175" cy="347663"/>
          </a:xfrm>
          <a:custGeom>
            <a:avLst/>
            <a:gdLst>
              <a:gd name="T0" fmla="*/ 0 w 2"/>
              <a:gd name="T1" fmla="*/ 0 h 219"/>
              <a:gd name="T2" fmla="*/ 2147483647 w 2"/>
              <a:gd name="T3" fmla="*/ 2147483647 h 219"/>
              <a:gd name="T4" fmla="*/ 0 w 2"/>
              <a:gd name="T5" fmla="*/ 2147483647 h 219"/>
              <a:gd name="T6" fmla="*/ 0 w 2"/>
              <a:gd name="T7" fmla="*/ 2147483647 h 2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219">
                <a:moveTo>
                  <a:pt x="0" y="0"/>
                </a:moveTo>
                <a:lnTo>
                  <a:pt x="2" y="219"/>
                </a:lnTo>
                <a:lnTo>
                  <a:pt x="0" y="208"/>
                </a:lnTo>
              </a:path>
            </a:pathLst>
          </a:custGeom>
          <a:noFill/>
          <a:ln w="25400" cap="rnd" cmpd="sng">
            <a:solidFill>
              <a:srgbClr val="003399"/>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en-US"/>
          </a:p>
        </p:txBody>
      </p:sp>
      <p:sp>
        <p:nvSpPr>
          <p:cNvPr id="29717" name="Freeform 68"/>
          <p:cNvSpPr>
            <a:spLocks/>
          </p:cNvSpPr>
          <p:nvPr/>
        </p:nvSpPr>
        <p:spPr bwMode="auto">
          <a:xfrm>
            <a:off x="5791200" y="4724400"/>
            <a:ext cx="2133600" cy="927100"/>
          </a:xfrm>
          <a:custGeom>
            <a:avLst/>
            <a:gdLst>
              <a:gd name="T0" fmla="*/ 0 w 633"/>
              <a:gd name="T1" fmla="*/ 2147483647 h 632"/>
              <a:gd name="T2" fmla="*/ 2147483647 w 633"/>
              <a:gd name="T3" fmla="*/ 2147483647 h 632"/>
              <a:gd name="T4" fmla="*/ 2147483647 w 633"/>
              <a:gd name="T5" fmla="*/ 0 h 632"/>
              <a:gd name="T6" fmla="*/ 0 w 633"/>
              <a:gd name="T7" fmla="*/ 0 h 632"/>
              <a:gd name="T8" fmla="*/ 0 w 633"/>
              <a:gd name="T9" fmla="*/ 2147483647 h 6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3" h="632">
                <a:moveTo>
                  <a:pt x="0" y="631"/>
                </a:moveTo>
                <a:lnTo>
                  <a:pt x="632" y="631"/>
                </a:lnTo>
                <a:lnTo>
                  <a:pt x="632" y="0"/>
                </a:lnTo>
                <a:lnTo>
                  <a:pt x="0" y="0"/>
                </a:lnTo>
                <a:lnTo>
                  <a:pt x="0" y="631"/>
                </a:lnTo>
              </a:path>
            </a:pathLst>
          </a:custGeom>
          <a:noFill/>
          <a:ln w="25400" cap="rnd" cmpd="sng">
            <a:solidFill>
              <a:srgbClr val="003399"/>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rgbClr val="00DFCA"/>
                </a:solidFill>
              </a14:hiddenFill>
            </a:ext>
          </a:extLst>
        </p:spPr>
        <p:txBody>
          <a:bodyPr/>
          <a:lstStyle/>
          <a:p>
            <a:endParaRPr lang="en-US"/>
          </a:p>
        </p:txBody>
      </p:sp>
      <p:sp>
        <p:nvSpPr>
          <p:cNvPr id="29718" name="Rectangle 69"/>
          <p:cNvSpPr>
            <a:spLocks noChangeArrowheads="1"/>
          </p:cNvSpPr>
          <p:nvPr/>
        </p:nvSpPr>
        <p:spPr bwMode="auto">
          <a:xfrm>
            <a:off x="6096000" y="4800600"/>
            <a:ext cx="15240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a:spcBef>
                <a:spcPct val="0"/>
              </a:spcBef>
              <a:buClrTx/>
              <a:buSzTx/>
              <a:buFontTx/>
              <a:buNone/>
            </a:pPr>
            <a:r>
              <a:rPr lang="en-US" altLang="en-US" sz="1800" b="1"/>
              <a:t>Two-Way Anova</a:t>
            </a:r>
          </a:p>
        </p:txBody>
      </p:sp>
      <p:sp>
        <p:nvSpPr>
          <p:cNvPr id="29719" name="Freeform 70"/>
          <p:cNvSpPr>
            <a:spLocks/>
          </p:cNvSpPr>
          <p:nvPr/>
        </p:nvSpPr>
        <p:spPr bwMode="auto">
          <a:xfrm>
            <a:off x="6781800" y="4572000"/>
            <a:ext cx="152400" cy="152400"/>
          </a:xfrm>
          <a:custGeom>
            <a:avLst/>
            <a:gdLst>
              <a:gd name="T0" fmla="*/ 2147483647 w 96"/>
              <a:gd name="T1" fmla="*/ 0 h 96"/>
              <a:gd name="T2" fmla="*/ 2147483647 w 96"/>
              <a:gd name="T3" fmla="*/ 2147483647 h 96"/>
              <a:gd name="T4" fmla="*/ 0 w 96"/>
              <a:gd name="T5" fmla="*/ 0 h 96"/>
              <a:gd name="T6" fmla="*/ 2147483647 w 96"/>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96">
                <a:moveTo>
                  <a:pt x="95" y="0"/>
                </a:moveTo>
                <a:lnTo>
                  <a:pt x="48" y="95"/>
                </a:lnTo>
                <a:lnTo>
                  <a:pt x="0" y="0"/>
                </a:lnTo>
                <a:lnTo>
                  <a:pt x="95" y="0"/>
                </a:lnTo>
              </a:path>
            </a:pathLst>
          </a:custGeom>
          <a:noFill/>
          <a:ln w="12700" cap="rnd" cmpd="sng">
            <a:solidFill>
              <a:srgbClr val="003399"/>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20" name="Freeform 71"/>
          <p:cNvSpPr>
            <a:spLocks/>
          </p:cNvSpPr>
          <p:nvPr/>
        </p:nvSpPr>
        <p:spPr bwMode="auto">
          <a:xfrm>
            <a:off x="5791200" y="3276600"/>
            <a:ext cx="2132013" cy="1006475"/>
          </a:xfrm>
          <a:custGeom>
            <a:avLst/>
            <a:gdLst>
              <a:gd name="T0" fmla="*/ 0 w 863"/>
              <a:gd name="T1" fmla="*/ 2147483647 h 632"/>
              <a:gd name="T2" fmla="*/ 2147483647 w 863"/>
              <a:gd name="T3" fmla="*/ 2147483647 h 632"/>
              <a:gd name="T4" fmla="*/ 2147483647 w 863"/>
              <a:gd name="T5" fmla="*/ 0 h 632"/>
              <a:gd name="T6" fmla="*/ 0 w 863"/>
              <a:gd name="T7" fmla="*/ 0 h 632"/>
              <a:gd name="T8" fmla="*/ 0 w 863"/>
              <a:gd name="T9" fmla="*/ 2147483647 h 6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3" h="632">
                <a:moveTo>
                  <a:pt x="0" y="631"/>
                </a:moveTo>
                <a:lnTo>
                  <a:pt x="862" y="631"/>
                </a:lnTo>
                <a:lnTo>
                  <a:pt x="862" y="0"/>
                </a:lnTo>
                <a:lnTo>
                  <a:pt x="0" y="0"/>
                </a:lnTo>
                <a:lnTo>
                  <a:pt x="0" y="631"/>
                </a:lnTo>
              </a:path>
            </a:pathLst>
          </a:custGeom>
          <a:noFill/>
          <a:ln w="25400" cap="rnd" cmpd="sng">
            <a:solidFill>
              <a:srgbClr val="003399"/>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rgbClr val="00DFCA"/>
                </a:solidFill>
              </a14:hiddenFill>
            </a:ext>
          </a:extLst>
        </p:spPr>
        <p:txBody>
          <a:bodyPr/>
          <a:lstStyle/>
          <a:p>
            <a:endParaRPr lang="en-US"/>
          </a:p>
        </p:txBody>
      </p:sp>
      <p:sp>
        <p:nvSpPr>
          <p:cNvPr id="29721" name="Rectangle 72"/>
          <p:cNvSpPr>
            <a:spLocks noChangeArrowheads="1"/>
          </p:cNvSpPr>
          <p:nvPr/>
        </p:nvSpPr>
        <p:spPr bwMode="auto">
          <a:xfrm>
            <a:off x="5715000" y="3352800"/>
            <a:ext cx="2268538"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a:spcBef>
                <a:spcPct val="0"/>
              </a:spcBef>
              <a:buClrTx/>
              <a:buSzTx/>
              <a:buFontTx/>
              <a:buNone/>
            </a:pPr>
            <a:r>
              <a:rPr lang="en-US" altLang="en-US" sz="1800" b="1"/>
              <a:t>Factorial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ctrTitle"/>
          </p:nvPr>
        </p:nvSpPr>
        <p:spPr>
          <a:xfrm>
            <a:off x="1443038" y="1773238"/>
            <a:ext cx="7239000" cy="657225"/>
          </a:xfrm>
        </p:spPr>
        <p:txBody>
          <a:bodyPr/>
          <a:lstStyle/>
          <a:p>
            <a:pPr eaLnBrk="1" hangingPunct="1"/>
            <a:r>
              <a:rPr lang="en-US" altLang="en-US" dirty="0" smtClean="0">
                <a:latin typeface="Verdana" pitchFamily="34" charset="0"/>
              </a:rPr>
              <a:t>Completely Randomized Design</a:t>
            </a:r>
          </a:p>
        </p:txBody>
      </p:sp>
      <p:pic>
        <p:nvPicPr>
          <p:cNvPr id="30724" name="Picture 4" descr="Risultati immagini per Completely Randomized 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536" y="3010912"/>
            <a:ext cx="4724119" cy="24343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smtClean="0"/>
              <a:t>Overview</a:t>
            </a:r>
          </a:p>
        </p:txBody>
      </p:sp>
      <p:sp>
        <p:nvSpPr>
          <p:cNvPr id="7171" name="Rectangle 3"/>
          <p:cNvSpPr>
            <a:spLocks noGrp="1" noChangeArrowheads="1"/>
          </p:cNvSpPr>
          <p:nvPr>
            <p:ph type="body" idx="1"/>
          </p:nvPr>
        </p:nvSpPr>
        <p:spPr>
          <a:xfrm>
            <a:off x="611188" y="981075"/>
            <a:ext cx="8353300" cy="3313113"/>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marL="457200" indent="-457200">
              <a:lnSpc>
                <a:spcPct val="150000"/>
              </a:lnSpc>
              <a:buFont typeface="Arial" pitchFamily="34" charset="0"/>
              <a:buAutoNum type="arabicPeriod"/>
            </a:pPr>
            <a:r>
              <a:rPr lang="en-US" altLang="it-IT" dirty="0" smtClean="0"/>
              <a:t>Introduction to hypothesis testing</a:t>
            </a:r>
            <a:endParaRPr lang="it-IT" altLang="it-IT" dirty="0" smtClean="0"/>
          </a:p>
          <a:p>
            <a:pPr marL="457200" indent="-457200">
              <a:lnSpc>
                <a:spcPct val="150000"/>
              </a:lnSpc>
              <a:buFont typeface="Arial" pitchFamily="34" charset="0"/>
              <a:buAutoNum type="arabicPeriod"/>
            </a:pPr>
            <a:r>
              <a:rPr lang="en-US" altLang="it-IT" dirty="0" smtClean="0"/>
              <a:t>How to state a null hypothesis and alternative hypothesis</a:t>
            </a:r>
            <a:endParaRPr lang="it-IT" altLang="it-IT" dirty="0" smtClean="0"/>
          </a:p>
          <a:p>
            <a:pPr marL="457200" indent="-457200">
              <a:lnSpc>
                <a:spcPct val="150000"/>
              </a:lnSpc>
              <a:buFont typeface="Arial" pitchFamily="34" charset="0"/>
              <a:buAutoNum type="arabicPeriod"/>
            </a:pPr>
            <a:r>
              <a:rPr lang="en-US" altLang="it-IT" dirty="0" smtClean="0"/>
              <a:t>How to identify errors and interpret the level of significance</a:t>
            </a:r>
            <a:endParaRPr lang="it-IT" altLang="it-IT" dirty="0" smtClean="0"/>
          </a:p>
          <a:p>
            <a:pPr marL="457200" indent="-457200">
              <a:lnSpc>
                <a:spcPct val="150000"/>
              </a:lnSpc>
              <a:buFont typeface="Arial" pitchFamily="34" charset="0"/>
              <a:buAutoNum type="arabicPeriod"/>
            </a:pPr>
            <a:r>
              <a:rPr lang="en-US" altLang="it-IT" dirty="0" smtClean="0"/>
              <a:t>Analysis of variance (ANOVA):</a:t>
            </a:r>
            <a:endParaRPr lang="it-IT" altLang="it-IT" dirty="0" smtClean="0"/>
          </a:p>
          <a:p>
            <a:pPr marL="457200" indent="-457200">
              <a:lnSpc>
                <a:spcPct val="150000"/>
              </a:lnSpc>
              <a:buFont typeface="Arial" pitchFamily="34" charset="0"/>
              <a:buAutoNum type="arabicPeriod"/>
            </a:pPr>
            <a:r>
              <a:rPr lang="en-US" altLang="it-IT" dirty="0" smtClean="0"/>
              <a:t>One-way ANOVA</a:t>
            </a:r>
            <a:endParaRPr lang="it-IT" altLang="it-IT" dirty="0" smtClean="0"/>
          </a:p>
          <a:p>
            <a:pPr marL="457200" indent="-457200">
              <a:lnSpc>
                <a:spcPct val="150000"/>
              </a:lnSpc>
              <a:buFont typeface="Arial" pitchFamily="34" charset="0"/>
              <a:buAutoNum type="arabicPeriod"/>
            </a:pPr>
            <a:r>
              <a:rPr lang="en-US" altLang="it-IT" dirty="0" smtClean="0"/>
              <a:t>Two-way ANOVA </a:t>
            </a:r>
            <a:endParaRPr lang="it-IT" altLang="it-IT" dirty="0" smtClean="0"/>
          </a:p>
          <a:p>
            <a:pPr marL="457200" indent="-457200">
              <a:lnSpc>
                <a:spcPct val="150000"/>
              </a:lnSpc>
              <a:buFont typeface="Arial" pitchFamily="34" charset="0"/>
              <a:buAutoNum type="arabicPeriod"/>
            </a:pPr>
            <a:r>
              <a:rPr lang="en-US" altLang="it-IT" dirty="0" smtClean="0"/>
              <a:t>Two-way ANOVA and interactions</a:t>
            </a:r>
            <a:endParaRPr lang="it-IT" altLang="it-IT" dirty="0" smtClean="0"/>
          </a:p>
          <a:p>
            <a:pPr marL="457200" indent="-457200">
              <a:lnSpc>
                <a:spcPct val="150000"/>
              </a:lnSpc>
              <a:buFont typeface="Arial" pitchFamily="34" charset="0"/>
              <a:buAutoNum type="arabicPeriod"/>
            </a:pPr>
            <a:r>
              <a:rPr lang="en-US" altLang="it-IT" dirty="0" smtClean="0"/>
              <a:t>ANCOVA</a:t>
            </a:r>
            <a:endParaRPr lang="it-IT" altLang="it-IT" dirty="0" smtClean="0"/>
          </a:p>
          <a:p>
            <a:pPr marL="457200" indent="-457200">
              <a:lnSpc>
                <a:spcPct val="150000"/>
              </a:lnSpc>
              <a:buFont typeface="Arial" pitchFamily="34" charset="0"/>
              <a:buAutoNum type="arabicPeriod"/>
            </a:pPr>
            <a:r>
              <a:rPr lang="en-US" altLang="it-IT" dirty="0" smtClean="0"/>
              <a:t>Exercises and applications with R software</a:t>
            </a:r>
            <a:endParaRPr lang="en-US" alt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en-US" smtClean="0">
                <a:latin typeface="Verdana" pitchFamily="34" charset="0"/>
              </a:rPr>
              <a:t>Blood cholestorol example</a:t>
            </a:r>
          </a:p>
        </p:txBody>
      </p:sp>
      <p:sp>
        <p:nvSpPr>
          <p:cNvPr id="144387" name="Rectangle 3"/>
          <p:cNvSpPr>
            <a:spLocks noGrp="1" noChangeArrowheads="1"/>
          </p:cNvSpPr>
          <p:nvPr>
            <p:ph type="body" idx="1"/>
          </p:nvPr>
        </p:nvSpPr>
        <p:spPr>
          <a:xfrm>
            <a:off x="755650" y="1341438"/>
            <a:ext cx="8208963" cy="4135437"/>
          </a:xfrm>
        </p:spPr>
        <p:txBody>
          <a:bodyPr/>
          <a:lstStyle/>
          <a:p>
            <a:pPr algn="just" eaLnBrk="1" hangingPunct="1">
              <a:lnSpc>
                <a:spcPct val="90000"/>
              </a:lnSpc>
            </a:pPr>
            <a:r>
              <a:rPr lang="en-US" altLang="en-US" sz="1800" dirty="0" smtClean="0"/>
              <a:t>Experimental study with </a:t>
            </a:r>
            <a:r>
              <a:rPr lang="en-US" altLang="en-US" sz="1800" dirty="0" smtClean="0">
                <a:solidFill>
                  <a:srgbClr val="FF0000"/>
                </a:solidFill>
              </a:rPr>
              <a:t>randomization</a:t>
            </a:r>
            <a:r>
              <a:rPr lang="en-US" altLang="en-US" sz="1800" dirty="0" smtClean="0"/>
              <a:t>:</a:t>
            </a:r>
          </a:p>
          <a:p>
            <a:pPr lvl="1" algn="just" eaLnBrk="1" hangingPunct="1">
              <a:lnSpc>
                <a:spcPct val="90000"/>
              </a:lnSpc>
              <a:buFont typeface="Wingdings" panose="05000000000000000000" pitchFamily="2" charset="2"/>
              <a:buChar char="Ø"/>
            </a:pPr>
            <a:r>
              <a:rPr lang="en-US" altLang="en-US" sz="1800" dirty="0" smtClean="0"/>
              <a:t>6 rats assigned at random to one of 2 treatments (</a:t>
            </a:r>
            <a:r>
              <a:rPr lang="en-US" altLang="en-US" sz="1800" i="1" dirty="0" smtClean="0"/>
              <a:t>n</a:t>
            </a:r>
            <a:r>
              <a:rPr lang="en-US" altLang="en-US" sz="1800" dirty="0" smtClean="0"/>
              <a:t>=3 rats per treatment)</a:t>
            </a:r>
          </a:p>
          <a:p>
            <a:pPr algn="just" eaLnBrk="1" hangingPunct="1">
              <a:lnSpc>
                <a:spcPct val="90000"/>
              </a:lnSpc>
            </a:pPr>
            <a:r>
              <a:rPr lang="en-US" altLang="en-US" sz="1800" dirty="0" smtClean="0"/>
              <a:t>Blood </a:t>
            </a:r>
            <a:r>
              <a:rPr lang="en-US" altLang="en-US" sz="1800" dirty="0" err="1" smtClean="0"/>
              <a:t>Cholestorol</a:t>
            </a:r>
            <a:r>
              <a:rPr lang="en-US" altLang="en-US" sz="1800" dirty="0" smtClean="0"/>
              <a:t> Data collected (mg/dl):</a:t>
            </a:r>
          </a:p>
          <a:p>
            <a:pPr algn="just" eaLnBrk="1" hangingPunct="1">
              <a:lnSpc>
                <a:spcPct val="90000"/>
              </a:lnSpc>
            </a:pPr>
            <a:endParaRPr lang="en-US" altLang="en-US" sz="1800" dirty="0" smtClean="0"/>
          </a:p>
          <a:p>
            <a:pPr algn="just" eaLnBrk="1" hangingPunct="1">
              <a:lnSpc>
                <a:spcPct val="90000"/>
              </a:lnSpc>
            </a:pPr>
            <a:endParaRPr lang="en-US" altLang="en-US" sz="1800" dirty="0" smtClean="0"/>
          </a:p>
          <a:p>
            <a:pPr algn="just" eaLnBrk="1" hangingPunct="1">
              <a:lnSpc>
                <a:spcPct val="90000"/>
              </a:lnSpc>
            </a:pPr>
            <a:endParaRPr lang="en-US" altLang="en-US" sz="1800" dirty="0" smtClean="0"/>
          </a:p>
          <a:p>
            <a:pPr algn="just" eaLnBrk="1" hangingPunct="1">
              <a:lnSpc>
                <a:spcPct val="90000"/>
              </a:lnSpc>
            </a:pPr>
            <a:endParaRPr lang="en-US" altLang="en-US" sz="1800" dirty="0" smtClean="0"/>
          </a:p>
          <a:p>
            <a:pPr algn="just" eaLnBrk="1" hangingPunct="1">
              <a:lnSpc>
                <a:spcPct val="90000"/>
              </a:lnSpc>
            </a:pPr>
            <a:endParaRPr lang="en-US" altLang="en-US" sz="1800" dirty="0" smtClean="0"/>
          </a:p>
          <a:p>
            <a:pPr algn="just" eaLnBrk="1" hangingPunct="1">
              <a:lnSpc>
                <a:spcPct val="90000"/>
              </a:lnSpc>
            </a:pPr>
            <a:endParaRPr lang="en-US" altLang="en-US" sz="1800" dirty="0" smtClean="0"/>
          </a:p>
          <a:p>
            <a:pPr algn="just" eaLnBrk="1" hangingPunct="1">
              <a:lnSpc>
                <a:spcPct val="90000"/>
              </a:lnSpc>
            </a:pPr>
            <a:endParaRPr lang="en-US" altLang="en-US" sz="1800" dirty="0" smtClean="0"/>
          </a:p>
          <a:p>
            <a:pPr algn="just" eaLnBrk="1" hangingPunct="1">
              <a:lnSpc>
                <a:spcPct val="90000"/>
              </a:lnSpc>
            </a:pPr>
            <a:endParaRPr lang="en-US" altLang="en-US" sz="1800" dirty="0" smtClean="0"/>
          </a:p>
          <a:p>
            <a:pPr algn="just" eaLnBrk="1" hangingPunct="1">
              <a:lnSpc>
                <a:spcPct val="90000"/>
              </a:lnSpc>
            </a:pPr>
            <a:endParaRPr lang="en-US" altLang="en-US" sz="1800" dirty="0" smtClean="0"/>
          </a:p>
          <a:p>
            <a:pPr algn="just" eaLnBrk="1" hangingPunct="1">
              <a:lnSpc>
                <a:spcPct val="90000"/>
              </a:lnSpc>
            </a:pPr>
            <a:r>
              <a:rPr lang="en-US" altLang="en-US" sz="1800" dirty="0" smtClean="0"/>
              <a:t>Would you conclude the treatments lead to different mean blood </a:t>
            </a:r>
            <a:r>
              <a:rPr lang="en-US" altLang="en-US" sz="1800" dirty="0" err="1" smtClean="0"/>
              <a:t>cholestorol</a:t>
            </a:r>
            <a:r>
              <a:rPr lang="en-US" altLang="en-US" sz="1800" dirty="0" smtClean="0"/>
              <a:t> levels ????</a:t>
            </a:r>
          </a:p>
          <a:p>
            <a:pPr algn="just" eaLnBrk="1" hangingPunct="1">
              <a:lnSpc>
                <a:spcPct val="90000"/>
              </a:lnSpc>
            </a:pPr>
            <a:endParaRPr lang="en-US" altLang="en-US" sz="1800" dirty="0" smtClean="0"/>
          </a:p>
        </p:txBody>
      </p:sp>
      <p:grpSp>
        <p:nvGrpSpPr>
          <p:cNvPr id="144388" name="Group 4"/>
          <p:cNvGrpSpPr>
            <a:grpSpLocks/>
          </p:cNvGrpSpPr>
          <p:nvPr/>
        </p:nvGrpSpPr>
        <p:grpSpPr bwMode="auto">
          <a:xfrm>
            <a:off x="1295400" y="3143250"/>
            <a:ext cx="5905500" cy="1752600"/>
            <a:chOff x="-3" y="-3"/>
            <a:chExt cx="3720" cy="1694"/>
          </a:xfrm>
        </p:grpSpPr>
        <p:grpSp>
          <p:nvGrpSpPr>
            <p:cNvPr id="31815" name="Group 5"/>
            <p:cNvGrpSpPr>
              <a:grpSpLocks/>
            </p:cNvGrpSpPr>
            <p:nvPr/>
          </p:nvGrpSpPr>
          <p:grpSpPr bwMode="auto">
            <a:xfrm>
              <a:off x="0" y="0"/>
              <a:ext cx="3714" cy="1688"/>
              <a:chOff x="0" y="0"/>
              <a:chExt cx="3714" cy="1688"/>
            </a:xfrm>
          </p:grpSpPr>
          <p:grpSp>
            <p:nvGrpSpPr>
              <p:cNvPr id="31817" name="Group 6"/>
              <p:cNvGrpSpPr>
                <a:grpSpLocks/>
              </p:cNvGrpSpPr>
              <p:nvPr/>
            </p:nvGrpSpPr>
            <p:grpSpPr bwMode="auto">
              <a:xfrm>
                <a:off x="0" y="0"/>
                <a:ext cx="1857" cy="422"/>
                <a:chOff x="0" y="0"/>
                <a:chExt cx="1857" cy="422"/>
              </a:xfrm>
            </p:grpSpPr>
            <p:sp>
              <p:nvSpPr>
                <p:cNvPr id="31839" name="Rectangle 7"/>
                <p:cNvSpPr>
                  <a:spLocks noChangeArrowheads="1"/>
                </p:cNvSpPr>
                <p:nvPr/>
              </p:nvSpPr>
              <p:spPr bwMode="auto">
                <a:xfrm>
                  <a:off x="43" y="0"/>
                  <a:ext cx="1771"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en-US" altLang="en-US" sz="1600" b="1">
                      <a:solidFill>
                        <a:srgbClr val="FF0000"/>
                      </a:solidFill>
                      <a:cs typeface="Times New Roman" pitchFamily="18" charset="0"/>
                    </a:rPr>
                    <a:t>New Treatment (A)</a:t>
                  </a:r>
                </a:p>
                <a:p>
                  <a:pPr>
                    <a:spcBef>
                      <a:spcPct val="0"/>
                    </a:spcBef>
                    <a:buClrTx/>
                    <a:buSzTx/>
                    <a:buFontTx/>
                    <a:buNone/>
                  </a:pPr>
                  <a:endParaRPr lang="en-US" altLang="en-US" sz="2400">
                    <a:solidFill>
                      <a:srgbClr val="FF0000"/>
                    </a:solidFill>
                  </a:endParaRPr>
                </a:p>
              </p:txBody>
            </p:sp>
            <p:sp>
              <p:nvSpPr>
                <p:cNvPr id="31840" name="Rectangle 8"/>
                <p:cNvSpPr>
                  <a:spLocks noChangeArrowheads="1"/>
                </p:cNvSpPr>
                <p:nvPr/>
              </p:nvSpPr>
              <p:spPr bwMode="auto">
                <a:xfrm>
                  <a:off x="0" y="0"/>
                  <a:ext cx="1857" cy="422"/>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grpSp>
          <p:grpSp>
            <p:nvGrpSpPr>
              <p:cNvPr id="31818" name="Group 9"/>
              <p:cNvGrpSpPr>
                <a:grpSpLocks/>
              </p:cNvGrpSpPr>
              <p:nvPr/>
            </p:nvGrpSpPr>
            <p:grpSpPr bwMode="auto">
              <a:xfrm>
                <a:off x="1857" y="0"/>
                <a:ext cx="1857" cy="422"/>
                <a:chOff x="1857" y="0"/>
                <a:chExt cx="1857" cy="422"/>
              </a:xfrm>
            </p:grpSpPr>
            <p:sp>
              <p:nvSpPr>
                <p:cNvPr id="31837" name="Rectangle 10"/>
                <p:cNvSpPr>
                  <a:spLocks noChangeArrowheads="1"/>
                </p:cNvSpPr>
                <p:nvPr/>
              </p:nvSpPr>
              <p:spPr bwMode="auto">
                <a:xfrm>
                  <a:off x="1900" y="0"/>
                  <a:ext cx="1771"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en-US" altLang="en-US" sz="1600" b="1">
                      <a:solidFill>
                        <a:srgbClr val="FF0000"/>
                      </a:solidFill>
                      <a:cs typeface="Times New Roman" pitchFamily="18" charset="0"/>
                    </a:rPr>
                    <a:t>Control Treatment (B)</a:t>
                  </a:r>
                </a:p>
                <a:p>
                  <a:pPr>
                    <a:spcBef>
                      <a:spcPct val="0"/>
                    </a:spcBef>
                    <a:buClrTx/>
                    <a:buSzTx/>
                    <a:buFontTx/>
                    <a:buNone/>
                  </a:pPr>
                  <a:endParaRPr lang="en-US" altLang="en-US" sz="1600" b="1">
                    <a:solidFill>
                      <a:srgbClr val="FF0000"/>
                    </a:solidFill>
                  </a:endParaRPr>
                </a:p>
              </p:txBody>
            </p:sp>
            <p:sp>
              <p:nvSpPr>
                <p:cNvPr id="31838" name="Rectangle 11"/>
                <p:cNvSpPr>
                  <a:spLocks noChangeArrowheads="1"/>
                </p:cNvSpPr>
                <p:nvPr/>
              </p:nvSpPr>
              <p:spPr bwMode="auto">
                <a:xfrm>
                  <a:off x="1857" y="0"/>
                  <a:ext cx="1857" cy="422"/>
                </a:xfrm>
                <a:prstGeom prst="rect">
                  <a:avLst/>
                </a:prstGeom>
                <a:noFill/>
                <a:ln w="0"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grpSp>
          <p:grpSp>
            <p:nvGrpSpPr>
              <p:cNvPr id="31819" name="Group 12"/>
              <p:cNvGrpSpPr>
                <a:grpSpLocks/>
              </p:cNvGrpSpPr>
              <p:nvPr/>
            </p:nvGrpSpPr>
            <p:grpSpPr bwMode="auto">
              <a:xfrm>
                <a:off x="0" y="422"/>
                <a:ext cx="1857" cy="422"/>
                <a:chOff x="0" y="422"/>
                <a:chExt cx="1857" cy="422"/>
              </a:xfrm>
            </p:grpSpPr>
            <p:sp>
              <p:nvSpPr>
                <p:cNvPr id="31835" name="Rectangle 13"/>
                <p:cNvSpPr>
                  <a:spLocks noChangeArrowheads="1"/>
                </p:cNvSpPr>
                <p:nvPr/>
              </p:nvSpPr>
              <p:spPr bwMode="auto">
                <a:xfrm>
                  <a:off x="43" y="422"/>
                  <a:ext cx="1771"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en-US" altLang="en-US" sz="1600">
                      <a:solidFill>
                        <a:schemeClr val="tx1"/>
                      </a:solidFill>
                      <a:cs typeface="Times New Roman" pitchFamily="18" charset="0"/>
                    </a:rPr>
                    <a:t>y</a:t>
                  </a:r>
                  <a:r>
                    <a:rPr lang="en-US" altLang="en-US" sz="1600" baseline="-25000">
                      <a:solidFill>
                        <a:schemeClr val="tx1"/>
                      </a:solidFill>
                      <a:cs typeface="Times New Roman" pitchFamily="18" charset="0"/>
                    </a:rPr>
                    <a:t>A1</a:t>
                  </a:r>
                  <a:r>
                    <a:rPr lang="en-US" altLang="en-US" sz="1600">
                      <a:solidFill>
                        <a:schemeClr val="tx1"/>
                      </a:solidFill>
                      <a:cs typeface="Times New Roman" pitchFamily="18" charset="0"/>
                    </a:rPr>
                    <a:t> = 144</a:t>
                  </a:r>
                </a:p>
                <a:p>
                  <a:pPr>
                    <a:spcBef>
                      <a:spcPct val="0"/>
                    </a:spcBef>
                    <a:buClrTx/>
                    <a:buSzTx/>
                    <a:buFontTx/>
                    <a:buNone/>
                  </a:pPr>
                  <a:endParaRPr lang="en-US" altLang="en-US" sz="1600">
                    <a:solidFill>
                      <a:schemeClr val="tx1"/>
                    </a:solidFill>
                  </a:endParaRPr>
                </a:p>
              </p:txBody>
            </p:sp>
            <p:sp>
              <p:nvSpPr>
                <p:cNvPr id="31836" name="Rectangle 14"/>
                <p:cNvSpPr>
                  <a:spLocks noChangeArrowheads="1"/>
                </p:cNvSpPr>
                <p:nvPr/>
              </p:nvSpPr>
              <p:spPr bwMode="auto">
                <a:xfrm>
                  <a:off x="0" y="422"/>
                  <a:ext cx="1857" cy="422"/>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grpSp>
          <p:grpSp>
            <p:nvGrpSpPr>
              <p:cNvPr id="31820" name="Group 15"/>
              <p:cNvGrpSpPr>
                <a:grpSpLocks/>
              </p:cNvGrpSpPr>
              <p:nvPr/>
            </p:nvGrpSpPr>
            <p:grpSpPr bwMode="auto">
              <a:xfrm>
                <a:off x="1857" y="422"/>
                <a:ext cx="1857" cy="422"/>
                <a:chOff x="1857" y="422"/>
                <a:chExt cx="1857" cy="422"/>
              </a:xfrm>
            </p:grpSpPr>
            <p:sp>
              <p:nvSpPr>
                <p:cNvPr id="31833" name="Rectangle 16"/>
                <p:cNvSpPr>
                  <a:spLocks noChangeArrowheads="1"/>
                </p:cNvSpPr>
                <p:nvPr/>
              </p:nvSpPr>
              <p:spPr bwMode="auto">
                <a:xfrm>
                  <a:off x="1900" y="422"/>
                  <a:ext cx="1771"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en-US" altLang="en-US" sz="1600">
                      <a:solidFill>
                        <a:schemeClr val="tx1"/>
                      </a:solidFill>
                    </a:rPr>
                    <a:t>y</a:t>
                  </a:r>
                  <a:r>
                    <a:rPr lang="en-US" altLang="en-US" sz="1600" baseline="-25000">
                      <a:solidFill>
                        <a:schemeClr val="tx1"/>
                      </a:solidFill>
                    </a:rPr>
                    <a:t>B1</a:t>
                  </a:r>
                  <a:r>
                    <a:rPr lang="en-US" altLang="en-US" sz="1600">
                      <a:solidFill>
                        <a:schemeClr val="tx1"/>
                      </a:solidFill>
                    </a:rPr>
                    <a:t> = </a:t>
                  </a:r>
                  <a:r>
                    <a:rPr lang="en-US" altLang="en-US" sz="1600">
                      <a:solidFill>
                        <a:schemeClr val="tx1"/>
                      </a:solidFill>
                      <a:cs typeface="Times New Roman" pitchFamily="18" charset="0"/>
                    </a:rPr>
                    <a:t>149</a:t>
                  </a:r>
                </a:p>
                <a:p>
                  <a:pPr>
                    <a:spcBef>
                      <a:spcPct val="0"/>
                    </a:spcBef>
                    <a:buClrTx/>
                    <a:buSzTx/>
                    <a:buFontTx/>
                    <a:buNone/>
                  </a:pPr>
                  <a:endParaRPr lang="en-US" altLang="en-US" sz="1600">
                    <a:solidFill>
                      <a:schemeClr val="tx1"/>
                    </a:solidFill>
                  </a:endParaRPr>
                </a:p>
              </p:txBody>
            </p:sp>
            <p:sp>
              <p:nvSpPr>
                <p:cNvPr id="31834" name="Rectangle 17"/>
                <p:cNvSpPr>
                  <a:spLocks noChangeArrowheads="1"/>
                </p:cNvSpPr>
                <p:nvPr/>
              </p:nvSpPr>
              <p:spPr bwMode="auto">
                <a:xfrm>
                  <a:off x="1857" y="422"/>
                  <a:ext cx="1857" cy="422"/>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grpSp>
          <p:grpSp>
            <p:nvGrpSpPr>
              <p:cNvPr id="31821" name="Group 18"/>
              <p:cNvGrpSpPr>
                <a:grpSpLocks/>
              </p:cNvGrpSpPr>
              <p:nvPr/>
            </p:nvGrpSpPr>
            <p:grpSpPr bwMode="auto">
              <a:xfrm>
                <a:off x="0" y="844"/>
                <a:ext cx="1857" cy="422"/>
                <a:chOff x="0" y="844"/>
                <a:chExt cx="1857" cy="422"/>
              </a:xfrm>
            </p:grpSpPr>
            <p:sp>
              <p:nvSpPr>
                <p:cNvPr id="31831" name="Rectangle 19"/>
                <p:cNvSpPr>
                  <a:spLocks noChangeArrowheads="1"/>
                </p:cNvSpPr>
                <p:nvPr/>
              </p:nvSpPr>
              <p:spPr bwMode="auto">
                <a:xfrm>
                  <a:off x="43" y="844"/>
                  <a:ext cx="1771"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en-US" altLang="en-US" sz="1600">
                      <a:solidFill>
                        <a:schemeClr val="tx1"/>
                      </a:solidFill>
                    </a:rPr>
                    <a:t>y</a:t>
                  </a:r>
                  <a:r>
                    <a:rPr lang="en-US" altLang="en-US" sz="1600" baseline="-25000">
                      <a:solidFill>
                        <a:schemeClr val="tx1"/>
                      </a:solidFill>
                    </a:rPr>
                    <a:t>A2</a:t>
                  </a:r>
                  <a:r>
                    <a:rPr lang="en-US" altLang="en-US" sz="1600">
                      <a:solidFill>
                        <a:schemeClr val="tx1"/>
                      </a:solidFill>
                    </a:rPr>
                    <a:t> = </a:t>
                  </a:r>
                  <a:r>
                    <a:rPr lang="en-US" altLang="en-US" sz="1600">
                      <a:solidFill>
                        <a:schemeClr val="tx1"/>
                      </a:solidFill>
                      <a:cs typeface="Times New Roman" pitchFamily="18" charset="0"/>
                    </a:rPr>
                    <a:t>148</a:t>
                  </a:r>
                </a:p>
                <a:p>
                  <a:pPr>
                    <a:spcBef>
                      <a:spcPct val="0"/>
                    </a:spcBef>
                    <a:buClrTx/>
                    <a:buSzTx/>
                    <a:buFontTx/>
                    <a:buNone/>
                  </a:pPr>
                  <a:endParaRPr lang="en-US" altLang="en-US" sz="1600">
                    <a:solidFill>
                      <a:schemeClr val="tx1"/>
                    </a:solidFill>
                  </a:endParaRPr>
                </a:p>
              </p:txBody>
            </p:sp>
            <p:sp>
              <p:nvSpPr>
                <p:cNvPr id="31832" name="Rectangle 20"/>
                <p:cNvSpPr>
                  <a:spLocks noChangeArrowheads="1"/>
                </p:cNvSpPr>
                <p:nvPr/>
              </p:nvSpPr>
              <p:spPr bwMode="auto">
                <a:xfrm>
                  <a:off x="0" y="844"/>
                  <a:ext cx="1857" cy="422"/>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grpSp>
          <p:grpSp>
            <p:nvGrpSpPr>
              <p:cNvPr id="31822" name="Group 21"/>
              <p:cNvGrpSpPr>
                <a:grpSpLocks/>
              </p:cNvGrpSpPr>
              <p:nvPr/>
            </p:nvGrpSpPr>
            <p:grpSpPr bwMode="auto">
              <a:xfrm>
                <a:off x="1857" y="844"/>
                <a:ext cx="1857" cy="422"/>
                <a:chOff x="1857" y="844"/>
                <a:chExt cx="1857" cy="422"/>
              </a:xfrm>
            </p:grpSpPr>
            <p:sp>
              <p:nvSpPr>
                <p:cNvPr id="31829" name="Rectangle 22"/>
                <p:cNvSpPr>
                  <a:spLocks noChangeArrowheads="1"/>
                </p:cNvSpPr>
                <p:nvPr/>
              </p:nvSpPr>
              <p:spPr bwMode="auto">
                <a:xfrm>
                  <a:off x="1900" y="844"/>
                  <a:ext cx="1771"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en-US" altLang="en-US" sz="1600">
                      <a:solidFill>
                        <a:schemeClr val="tx1"/>
                      </a:solidFill>
                    </a:rPr>
                    <a:t>y</a:t>
                  </a:r>
                  <a:r>
                    <a:rPr lang="en-US" altLang="en-US" sz="1600" baseline="-25000">
                      <a:solidFill>
                        <a:schemeClr val="tx1"/>
                      </a:solidFill>
                    </a:rPr>
                    <a:t>B2</a:t>
                  </a:r>
                  <a:r>
                    <a:rPr lang="en-US" altLang="en-US" sz="1600">
                      <a:solidFill>
                        <a:schemeClr val="tx1"/>
                      </a:solidFill>
                    </a:rPr>
                    <a:t> = </a:t>
                  </a:r>
                  <a:r>
                    <a:rPr lang="en-US" altLang="en-US" sz="1600">
                      <a:solidFill>
                        <a:schemeClr val="tx1"/>
                      </a:solidFill>
                      <a:cs typeface="Times New Roman" pitchFamily="18" charset="0"/>
                    </a:rPr>
                    <a:t>148</a:t>
                  </a:r>
                </a:p>
                <a:p>
                  <a:pPr>
                    <a:spcBef>
                      <a:spcPct val="0"/>
                    </a:spcBef>
                    <a:buClrTx/>
                    <a:buSzTx/>
                    <a:buFontTx/>
                    <a:buNone/>
                  </a:pPr>
                  <a:endParaRPr lang="en-US" altLang="en-US" sz="1600">
                    <a:solidFill>
                      <a:schemeClr val="tx1"/>
                    </a:solidFill>
                  </a:endParaRPr>
                </a:p>
              </p:txBody>
            </p:sp>
            <p:sp>
              <p:nvSpPr>
                <p:cNvPr id="31830" name="Rectangle 23"/>
                <p:cNvSpPr>
                  <a:spLocks noChangeArrowheads="1"/>
                </p:cNvSpPr>
                <p:nvPr/>
              </p:nvSpPr>
              <p:spPr bwMode="auto">
                <a:xfrm>
                  <a:off x="1857" y="844"/>
                  <a:ext cx="1857" cy="422"/>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grpSp>
          <p:grpSp>
            <p:nvGrpSpPr>
              <p:cNvPr id="31823" name="Group 24"/>
              <p:cNvGrpSpPr>
                <a:grpSpLocks/>
              </p:cNvGrpSpPr>
              <p:nvPr/>
            </p:nvGrpSpPr>
            <p:grpSpPr bwMode="auto">
              <a:xfrm>
                <a:off x="0" y="1266"/>
                <a:ext cx="1857" cy="422"/>
                <a:chOff x="0" y="1266"/>
                <a:chExt cx="1857" cy="422"/>
              </a:xfrm>
            </p:grpSpPr>
            <p:sp>
              <p:nvSpPr>
                <p:cNvPr id="31827" name="Rectangle 25"/>
                <p:cNvSpPr>
                  <a:spLocks noChangeArrowheads="1"/>
                </p:cNvSpPr>
                <p:nvPr/>
              </p:nvSpPr>
              <p:spPr bwMode="auto">
                <a:xfrm>
                  <a:off x="43" y="1266"/>
                  <a:ext cx="1771"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en-US" altLang="en-US" sz="1600">
                      <a:solidFill>
                        <a:schemeClr val="tx1"/>
                      </a:solidFill>
                      <a:cs typeface="Times New Roman" pitchFamily="18" charset="0"/>
                    </a:rPr>
                    <a:t>y</a:t>
                  </a:r>
                  <a:r>
                    <a:rPr lang="en-US" altLang="en-US" sz="1600" baseline="-25000">
                      <a:solidFill>
                        <a:schemeClr val="tx1"/>
                      </a:solidFill>
                      <a:cs typeface="Times New Roman" pitchFamily="18" charset="0"/>
                    </a:rPr>
                    <a:t>A3 </a:t>
                  </a:r>
                  <a:r>
                    <a:rPr lang="en-US" altLang="en-US" sz="1600">
                      <a:solidFill>
                        <a:schemeClr val="tx1"/>
                      </a:solidFill>
                      <a:cs typeface="Times New Roman" pitchFamily="18" charset="0"/>
                    </a:rPr>
                    <a:t>= 146</a:t>
                  </a:r>
                </a:p>
                <a:p>
                  <a:pPr>
                    <a:spcBef>
                      <a:spcPct val="0"/>
                    </a:spcBef>
                    <a:buClrTx/>
                    <a:buSzTx/>
                    <a:buFontTx/>
                    <a:buNone/>
                  </a:pPr>
                  <a:endParaRPr lang="en-US" altLang="en-US" sz="1600">
                    <a:solidFill>
                      <a:schemeClr val="tx1"/>
                    </a:solidFill>
                  </a:endParaRPr>
                </a:p>
              </p:txBody>
            </p:sp>
            <p:sp>
              <p:nvSpPr>
                <p:cNvPr id="31828" name="Rectangle 26"/>
                <p:cNvSpPr>
                  <a:spLocks noChangeArrowheads="1"/>
                </p:cNvSpPr>
                <p:nvPr/>
              </p:nvSpPr>
              <p:spPr bwMode="auto">
                <a:xfrm>
                  <a:off x="0" y="1266"/>
                  <a:ext cx="1857" cy="422"/>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grpSp>
          <p:grpSp>
            <p:nvGrpSpPr>
              <p:cNvPr id="31824" name="Group 27"/>
              <p:cNvGrpSpPr>
                <a:grpSpLocks/>
              </p:cNvGrpSpPr>
              <p:nvPr/>
            </p:nvGrpSpPr>
            <p:grpSpPr bwMode="auto">
              <a:xfrm>
                <a:off x="1857" y="1266"/>
                <a:ext cx="1857" cy="422"/>
                <a:chOff x="1857" y="1266"/>
                <a:chExt cx="1857" cy="422"/>
              </a:xfrm>
            </p:grpSpPr>
            <p:sp>
              <p:nvSpPr>
                <p:cNvPr id="31825" name="Rectangle 28"/>
                <p:cNvSpPr>
                  <a:spLocks noChangeArrowheads="1"/>
                </p:cNvSpPr>
                <p:nvPr/>
              </p:nvSpPr>
              <p:spPr bwMode="auto">
                <a:xfrm>
                  <a:off x="1900" y="1266"/>
                  <a:ext cx="1771"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en-US" altLang="en-US" sz="1600">
                      <a:solidFill>
                        <a:schemeClr val="tx1"/>
                      </a:solidFill>
                    </a:rPr>
                    <a:t>y</a:t>
                  </a:r>
                  <a:r>
                    <a:rPr lang="en-US" altLang="en-US" sz="1600" baseline="-25000">
                      <a:solidFill>
                        <a:schemeClr val="tx1"/>
                      </a:solidFill>
                    </a:rPr>
                    <a:t>B3</a:t>
                  </a:r>
                  <a:r>
                    <a:rPr lang="en-US" altLang="en-US" sz="1600">
                      <a:solidFill>
                        <a:schemeClr val="tx1"/>
                      </a:solidFill>
                    </a:rPr>
                    <a:t> = </a:t>
                  </a:r>
                  <a:r>
                    <a:rPr lang="en-US" altLang="en-US" sz="1600">
                      <a:solidFill>
                        <a:schemeClr val="tx1"/>
                      </a:solidFill>
                      <a:cs typeface="Times New Roman" pitchFamily="18" charset="0"/>
                    </a:rPr>
                    <a:t>159</a:t>
                  </a:r>
                </a:p>
                <a:p>
                  <a:pPr>
                    <a:spcBef>
                      <a:spcPct val="0"/>
                    </a:spcBef>
                    <a:buClrTx/>
                    <a:buSzTx/>
                    <a:buFontTx/>
                    <a:buNone/>
                  </a:pPr>
                  <a:endParaRPr lang="en-US" altLang="en-US" sz="1600">
                    <a:solidFill>
                      <a:schemeClr val="tx1"/>
                    </a:solidFill>
                  </a:endParaRPr>
                </a:p>
              </p:txBody>
            </p:sp>
            <p:sp>
              <p:nvSpPr>
                <p:cNvPr id="31826" name="Rectangle 29"/>
                <p:cNvSpPr>
                  <a:spLocks noChangeArrowheads="1"/>
                </p:cNvSpPr>
                <p:nvPr/>
              </p:nvSpPr>
              <p:spPr bwMode="auto">
                <a:xfrm>
                  <a:off x="1857" y="1266"/>
                  <a:ext cx="1857" cy="422"/>
                </a:xfrm>
                <a:prstGeom prst="rect">
                  <a:avLst/>
                </a:prstGeom>
                <a:noFill/>
                <a:ln w="7"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grpSp>
        </p:grpSp>
        <p:sp>
          <p:nvSpPr>
            <p:cNvPr id="31816" name="Rectangle 30"/>
            <p:cNvSpPr>
              <a:spLocks noChangeArrowheads="1"/>
            </p:cNvSpPr>
            <p:nvPr/>
          </p:nvSpPr>
          <p:spPr bwMode="auto">
            <a:xfrm>
              <a:off x="-3" y="-3"/>
              <a:ext cx="3720" cy="1694"/>
            </a:xfrm>
            <a:prstGeom prst="rect">
              <a:avLst/>
            </a:prstGeom>
            <a:noFill/>
            <a:ln w="11112" cap="sq">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grpSp>
      <p:grpSp>
        <p:nvGrpSpPr>
          <p:cNvPr id="144417" name="Group 33"/>
          <p:cNvGrpSpPr>
            <a:grpSpLocks/>
          </p:cNvGrpSpPr>
          <p:nvPr/>
        </p:nvGrpSpPr>
        <p:grpSpPr bwMode="auto">
          <a:xfrm>
            <a:off x="2895600" y="3524250"/>
            <a:ext cx="1169988" cy="566738"/>
            <a:chOff x="1748" y="949"/>
            <a:chExt cx="1013" cy="481"/>
          </a:xfrm>
        </p:grpSpPr>
        <p:sp>
          <p:nvSpPr>
            <p:cNvPr id="31807" name="Freeform 34"/>
            <p:cNvSpPr>
              <a:spLocks/>
            </p:cNvSpPr>
            <p:nvPr/>
          </p:nvSpPr>
          <p:spPr bwMode="auto">
            <a:xfrm>
              <a:off x="1748" y="984"/>
              <a:ext cx="570" cy="446"/>
            </a:xfrm>
            <a:custGeom>
              <a:avLst/>
              <a:gdLst>
                <a:gd name="T0" fmla="*/ 183 w 982"/>
                <a:gd name="T1" fmla="*/ 113 h 768"/>
                <a:gd name="T2" fmla="*/ 5 w 982"/>
                <a:gd name="T3" fmla="*/ 75 h 768"/>
                <a:gd name="T4" fmla="*/ 39 w 982"/>
                <a:gd name="T5" fmla="*/ 27 h 768"/>
                <a:gd name="T6" fmla="*/ 14 w 982"/>
                <a:gd name="T7" fmla="*/ 45 h 768"/>
                <a:gd name="T8" fmla="*/ 32 w 982"/>
                <a:gd name="T9" fmla="*/ 103 h 768"/>
                <a:gd name="T10" fmla="*/ 98 w 982"/>
                <a:gd name="T11" fmla="*/ 104 h 768"/>
                <a:gd name="T12" fmla="*/ 150 w 982"/>
                <a:gd name="T13" fmla="*/ 96 h 768"/>
                <a:gd name="T14" fmla="*/ 183 w 982"/>
                <a:gd name="T15" fmla="*/ 113 h 7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82" h="768">
                  <a:moveTo>
                    <a:pt x="934" y="577"/>
                  </a:moveTo>
                  <a:cubicBezTo>
                    <a:pt x="566" y="492"/>
                    <a:pt x="56" y="768"/>
                    <a:pt x="28" y="384"/>
                  </a:cubicBezTo>
                  <a:cubicBezTo>
                    <a:pt x="0" y="0"/>
                    <a:pt x="194" y="98"/>
                    <a:pt x="200" y="136"/>
                  </a:cubicBezTo>
                  <a:cubicBezTo>
                    <a:pt x="144" y="130"/>
                    <a:pt x="88" y="91"/>
                    <a:pt x="70" y="230"/>
                  </a:cubicBezTo>
                  <a:cubicBezTo>
                    <a:pt x="52" y="369"/>
                    <a:pt x="67" y="479"/>
                    <a:pt x="162" y="526"/>
                  </a:cubicBezTo>
                  <a:cubicBezTo>
                    <a:pt x="257" y="573"/>
                    <a:pt x="448" y="532"/>
                    <a:pt x="502" y="530"/>
                  </a:cubicBezTo>
                  <a:cubicBezTo>
                    <a:pt x="556" y="528"/>
                    <a:pt x="712" y="494"/>
                    <a:pt x="768" y="491"/>
                  </a:cubicBezTo>
                  <a:cubicBezTo>
                    <a:pt x="823" y="504"/>
                    <a:pt x="982" y="458"/>
                    <a:pt x="934" y="577"/>
                  </a:cubicBezTo>
                  <a:close/>
                </a:path>
              </a:pathLst>
            </a:custGeom>
            <a:solidFill>
              <a:srgbClr val="CC99FF"/>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08" name="Freeform 35"/>
            <p:cNvSpPr>
              <a:spLocks/>
            </p:cNvSpPr>
            <p:nvPr/>
          </p:nvSpPr>
          <p:spPr bwMode="auto">
            <a:xfrm rot="2238912">
              <a:off x="2492" y="1119"/>
              <a:ext cx="72" cy="85"/>
            </a:xfrm>
            <a:custGeom>
              <a:avLst/>
              <a:gdLst>
                <a:gd name="T0" fmla="*/ 2 w 480"/>
                <a:gd name="T1" fmla="*/ 0 h 565"/>
                <a:gd name="T2" fmla="*/ 1 w 480"/>
                <a:gd name="T3" fmla="*/ 0 h 565"/>
                <a:gd name="T4" fmla="*/ 0 w 480"/>
                <a:gd name="T5" fmla="*/ 1 h 565"/>
                <a:gd name="T6" fmla="*/ 1 w 480"/>
                <a:gd name="T7" fmla="*/ 2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65">
                  <a:moveTo>
                    <a:pt x="480" y="138"/>
                  </a:moveTo>
                  <a:cubicBezTo>
                    <a:pt x="436" y="56"/>
                    <a:pt x="304" y="0"/>
                    <a:pt x="186" y="2"/>
                  </a:cubicBezTo>
                  <a:cubicBezTo>
                    <a:pt x="68" y="4"/>
                    <a:pt x="0" y="100"/>
                    <a:pt x="4" y="260"/>
                  </a:cubicBezTo>
                  <a:cubicBezTo>
                    <a:pt x="8" y="420"/>
                    <a:pt x="303" y="558"/>
                    <a:pt x="349" y="565"/>
                  </a:cubicBezTo>
                </a:path>
              </a:pathLst>
            </a:custGeom>
            <a:solidFill>
              <a:srgbClr val="CC99FF"/>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09" name="Freeform 36"/>
            <p:cNvSpPr>
              <a:spLocks/>
            </p:cNvSpPr>
            <p:nvPr/>
          </p:nvSpPr>
          <p:spPr bwMode="auto">
            <a:xfrm>
              <a:off x="1962" y="949"/>
              <a:ext cx="799" cy="375"/>
            </a:xfrm>
            <a:custGeom>
              <a:avLst/>
              <a:gdLst>
                <a:gd name="T0" fmla="*/ 50 w 1194"/>
                <a:gd name="T1" fmla="*/ 167 h 560"/>
                <a:gd name="T2" fmla="*/ 278 w 1194"/>
                <a:gd name="T3" fmla="*/ 167 h 560"/>
                <a:gd name="T4" fmla="*/ 309 w 1194"/>
                <a:gd name="T5" fmla="*/ 126 h 560"/>
                <a:gd name="T6" fmla="*/ 82 w 1194"/>
                <a:gd name="T7" fmla="*/ 19 h 560"/>
                <a:gd name="T8" fmla="*/ 50 w 1194"/>
                <a:gd name="T9" fmla="*/ 167 h 5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4" h="560">
                  <a:moveTo>
                    <a:pt x="167" y="558"/>
                  </a:moveTo>
                  <a:cubicBezTo>
                    <a:pt x="167" y="558"/>
                    <a:pt x="776" y="560"/>
                    <a:pt x="928" y="558"/>
                  </a:cubicBezTo>
                  <a:cubicBezTo>
                    <a:pt x="1114" y="556"/>
                    <a:pt x="1194" y="538"/>
                    <a:pt x="1032" y="418"/>
                  </a:cubicBezTo>
                  <a:cubicBezTo>
                    <a:pt x="898" y="318"/>
                    <a:pt x="548" y="0"/>
                    <a:pt x="274" y="66"/>
                  </a:cubicBezTo>
                  <a:cubicBezTo>
                    <a:pt x="0" y="132"/>
                    <a:pt x="45" y="471"/>
                    <a:pt x="167" y="558"/>
                  </a:cubicBezTo>
                  <a:close/>
                </a:path>
              </a:pathLst>
            </a:custGeom>
            <a:solidFill>
              <a:srgbClr val="CC99FF"/>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10" name="Oval 37"/>
            <p:cNvSpPr>
              <a:spLocks noChangeArrowheads="1"/>
            </p:cNvSpPr>
            <p:nvPr/>
          </p:nvSpPr>
          <p:spPr bwMode="auto">
            <a:xfrm>
              <a:off x="2554" y="1227"/>
              <a:ext cx="26" cy="27"/>
            </a:xfrm>
            <a:prstGeom prst="ellipse">
              <a:avLst/>
            </a:prstGeom>
            <a:solidFill>
              <a:srgbClr val="CC99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31811" name="Freeform 38"/>
            <p:cNvSpPr>
              <a:spLocks/>
            </p:cNvSpPr>
            <p:nvPr/>
          </p:nvSpPr>
          <p:spPr bwMode="auto">
            <a:xfrm>
              <a:off x="2449" y="1158"/>
              <a:ext cx="72" cy="85"/>
            </a:xfrm>
            <a:custGeom>
              <a:avLst/>
              <a:gdLst>
                <a:gd name="T0" fmla="*/ 2 w 480"/>
                <a:gd name="T1" fmla="*/ 0 h 565"/>
                <a:gd name="T2" fmla="*/ 1 w 480"/>
                <a:gd name="T3" fmla="*/ 0 h 565"/>
                <a:gd name="T4" fmla="*/ 0 w 480"/>
                <a:gd name="T5" fmla="*/ 1 h 565"/>
                <a:gd name="T6" fmla="*/ 1 w 480"/>
                <a:gd name="T7" fmla="*/ 2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65">
                  <a:moveTo>
                    <a:pt x="480" y="138"/>
                  </a:moveTo>
                  <a:cubicBezTo>
                    <a:pt x="436" y="56"/>
                    <a:pt x="304" y="0"/>
                    <a:pt x="186" y="2"/>
                  </a:cubicBezTo>
                  <a:cubicBezTo>
                    <a:pt x="68" y="4"/>
                    <a:pt x="0" y="100"/>
                    <a:pt x="4" y="260"/>
                  </a:cubicBezTo>
                  <a:cubicBezTo>
                    <a:pt x="8" y="420"/>
                    <a:pt x="303" y="558"/>
                    <a:pt x="349" y="565"/>
                  </a:cubicBezTo>
                </a:path>
              </a:pathLst>
            </a:custGeom>
            <a:solidFill>
              <a:srgbClr val="CC99FF"/>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12" name="Line 39"/>
            <p:cNvSpPr>
              <a:spLocks noChangeShapeType="1"/>
            </p:cNvSpPr>
            <p:nvPr/>
          </p:nvSpPr>
          <p:spPr bwMode="auto">
            <a:xfrm flipH="1">
              <a:off x="2584" y="1306"/>
              <a:ext cx="61" cy="6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13" name="Line 40"/>
            <p:cNvSpPr>
              <a:spLocks noChangeShapeType="1"/>
            </p:cNvSpPr>
            <p:nvPr/>
          </p:nvSpPr>
          <p:spPr bwMode="auto">
            <a:xfrm flipH="1">
              <a:off x="2559" y="1288"/>
              <a:ext cx="86" cy="4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14" name="Line 41"/>
            <p:cNvSpPr>
              <a:spLocks noChangeShapeType="1"/>
            </p:cNvSpPr>
            <p:nvPr/>
          </p:nvSpPr>
          <p:spPr bwMode="auto">
            <a:xfrm flipH="1">
              <a:off x="2623" y="1305"/>
              <a:ext cx="44" cy="6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4426" name="Group 42"/>
          <p:cNvGrpSpPr>
            <a:grpSpLocks/>
          </p:cNvGrpSpPr>
          <p:nvPr/>
        </p:nvGrpSpPr>
        <p:grpSpPr bwMode="auto">
          <a:xfrm>
            <a:off x="5943600" y="3448050"/>
            <a:ext cx="1169988" cy="566738"/>
            <a:chOff x="1748" y="949"/>
            <a:chExt cx="1013" cy="481"/>
          </a:xfrm>
        </p:grpSpPr>
        <p:sp>
          <p:nvSpPr>
            <p:cNvPr id="31799" name="Freeform 43"/>
            <p:cNvSpPr>
              <a:spLocks/>
            </p:cNvSpPr>
            <p:nvPr/>
          </p:nvSpPr>
          <p:spPr bwMode="auto">
            <a:xfrm>
              <a:off x="1748" y="984"/>
              <a:ext cx="570" cy="446"/>
            </a:xfrm>
            <a:custGeom>
              <a:avLst/>
              <a:gdLst>
                <a:gd name="T0" fmla="*/ 183 w 982"/>
                <a:gd name="T1" fmla="*/ 113 h 768"/>
                <a:gd name="T2" fmla="*/ 5 w 982"/>
                <a:gd name="T3" fmla="*/ 75 h 768"/>
                <a:gd name="T4" fmla="*/ 39 w 982"/>
                <a:gd name="T5" fmla="*/ 27 h 768"/>
                <a:gd name="T6" fmla="*/ 14 w 982"/>
                <a:gd name="T7" fmla="*/ 45 h 768"/>
                <a:gd name="T8" fmla="*/ 32 w 982"/>
                <a:gd name="T9" fmla="*/ 103 h 768"/>
                <a:gd name="T10" fmla="*/ 98 w 982"/>
                <a:gd name="T11" fmla="*/ 104 h 768"/>
                <a:gd name="T12" fmla="*/ 150 w 982"/>
                <a:gd name="T13" fmla="*/ 96 h 768"/>
                <a:gd name="T14" fmla="*/ 183 w 982"/>
                <a:gd name="T15" fmla="*/ 113 h 7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82" h="768">
                  <a:moveTo>
                    <a:pt x="934" y="577"/>
                  </a:moveTo>
                  <a:cubicBezTo>
                    <a:pt x="566" y="492"/>
                    <a:pt x="56" y="768"/>
                    <a:pt x="28" y="384"/>
                  </a:cubicBezTo>
                  <a:cubicBezTo>
                    <a:pt x="0" y="0"/>
                    <a:pt x="194" y="98"/>
                    <a:pt x="200" y="136"/>
                  </a:cubicBezTo>
                  <a:cubicBezTo>
                    <a:pt x="144" y="130"/>
                    <a:pt x="88" y="91"/>
                    <a:pt x="70" y="230"/>
                  </a:cubicBezTo>
                  <a:cubicBezTo>
                    <a:pt x="52" y="369"/>
                    <a:pt x="67" y="479"/>
                    <a:pt x="162" y="526"/>
                  </a:cubicBezTo>
                  <a:cubicBezTo>
                    <a:pt x="257" y="573"/>
                    <a:pt x="448" y="532"/>
                    <a:pt x="502" y="530"/>
                  </a:cubicBezTo>
                  <a:cubicBezTo>
                    <a:pt x="556" y="528"/>
                    <a:pt x="712" y="494"/>
                    <a:pt x="768" y="491"/>
                  </a:cubicBezTo>
                  <a:cubicBezTo>
                    <a:pt x="823" y="504"/>
                    <a:pt x="982" y="458"/>
                    <a:pt x="934" y="577"/>
                  </a:cubicBezTo>
                  <a:close/>
                </a:path>
              </a:pathLst>
            </a:custGeom>
            <a:solidFill>
              <a:srgbClr val="FF66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00" name="Freeform 44"/>
            <p:cNvSpPr>
              <a:spLocks/>
            </p:cNvSpPr>
            <p:nvPr/>
          </p:nvSpPr>
          <p:spPr bwMode="auto">
            <a:xfrm rot="2238912">
              <a:off x="2492" y="1119"/>
              <a:ext cx="72" cy="85"/>
            </a:xfrm>
            <a:custGeom>
              <a:avLst/>
              <a:gdLst>
                <a:gd name="T0" fmla="*/ 2 w 480"/>
                <a:gd name="T1" fmla="*/ 0 h 565"/>
                <a:gd name="T2" fmla="*/ 1 w 480"/>
                <a:gd name="T3" fmla="*/ 0 h 565"/>
                <a:gd name="T4" fmla="*/ 0 w 480"/>
                <a:gd name="T5" fmla="*/ 1 h 565"/>
                <a:gd name="T6" fmla="*/ 1 w 480"/>
                <a:gd name="T7" fmla="*/ 2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65">
                  <a:moveTo>
                    <a:pt x="480" y="138"/>
                  </a:moveTo>
                  <a:cubicBezTo>
                    <a:pt x="436" y="56"/>
                    <a:pt x="304" y="0"/>
                    <a:pt x="186" y="2"/>
                  </a:cubicBezTo>
                  <a:cubicBezTo>
                    <a:pt x="68" y="4"/>
                    <a:pt x="0" y="100"/>
                    <a:pt x="4" y="260"/>
                  </a:cubicBezTo>
                  <a:cubicBezTo>
                    <a:pt x="8" y="420"/>
                    <a:pt x="303" y="558"/>
                    <a:pt x="349" y="565"/>
                  </a:cubicBezTo>
                </a:path>
              </a:pathLst>
            </a:custGeom>
            <a:solidFill>
              <a:srgbClr val="FF66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01" name="Freeform 45"/>
            <p:cNvSpPr>
              <a:spLocks/>
            </p:cNvSpPr>
            <p:nvPr/>
          </p:nvSpPr>
          <p:spPr bwMode="auto">
            <a:xfrm>
              <a:off x="1962" y="949"/>
              <a:ext cx="799" cy="375"/>
            </a:xfrm>
            <a:custGeom>
              <a:avLst/>
              <a:gdLst>
                <a:gd name="T0" fmla="*/ 50 w 1194"/>
                <a:gd name="T1" fmla="*/ 167 h 560"/>
                <a:gd name="T2" fmla="*/ 278 w 1194"/>
                <a:gd name="T3" fmla="*/ 167 h 560"/>
                <a:gd name="T4" fmla="*/ 309 w 1194"/>
                <a:gd name="T5" fmla="*/ 126 h 560"/>
                <a:gd name="T6" fmla="*/ 82 w 1194"/>
                <a:gd name="T7" fmla="*/ 19 h 560"/>
                <a:gd name="T8" fmla="*/ 50 w 1194"/>
                <a:gd name="T9" fmla="*/ 167 h 5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4" h="560">
                  <a:moveTo>
                    <a:pt x="167" y="558"/>
                  </a:moveTo>
                  <a:cubicBezTo>
                    <a:pt x="167" y="558"/>
                    <a:pt x="776" y="560"/>
                    <a:pt x="928" y="558"/>
                  </a:cubicBezTo>
                  <a:cubicBezTo>
                    <a:pt x="1114" y="556"/>
                    <a:pt x="1194" y="538"/>
                    <a:pt x="1032" y="418"/>
                  </a:cubicBezTo>
                  <a:cubicBezTo>
                    <a:pt x="898" y="318"/>
                    <a:pt x="548" y="0"/>
                    <a:pt x="274" y="66"/>
                  </a:cubicBezTo>
                  <a:cubicBezTo>
                    <a:pt x="0" y="132"/>
                    <a:pt x="45" y="471"/>
                    <a:pt x="167" y="558"/>
                  </a:cubicBezTo>
                  <a:close/>
                </a:path>
              </a:pathLst>
            </a:custGeom>
            <a:solidFill>
              <a:srgbClr val="FF66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02" name="Oval 46"/>
            <p:cNvSpPr>
              <a:spLocks noChangeArrowheads="1"/>
            </p:cNvSpPr>
            <p:nvPr/>
          </p:nvSpPr>
          <p:spPr bwMode="auto">
            <a:xfrm>
              <a:off x="2554" y="1227"/>
              <a:ext cx="26" cy="27"/>
            </a:xfrm>
            <a:prstGeom prst="ellipse">
              <a:avLst/>
            </a:prstGeom>
            <a:solidFill>
              <a:srgbClr val="FF66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31803" name="Freeform 47"/>
            <p:cNvSpPr>
              <a:spLocks/>
            </p:cNvSpPr>
            <p:nvPr/>
          </p:nvSpPr>
          <p:spPr bwMode="auto">
            <a:xfrm>
              <a:off x="2449" y="1158"/>
              <a:ext cx="72" cy="85"/>
            </a:xfrm>
            <a:custGeom>
              <a:avLst/>
              <a:gdLst>
                <a:gd name="T0" fmla="*/ 2 w 480"/>
                <a:gd name="T1" fmla="*/ 0 h 565"/>
                <a:gd name="T2" fmla="*/ 1 w 480"/>
                <a:gd name="T3" fmla="*/ 0 h 565"/>
                <a:gd name="T4" fmla="*/ 0 w 480"/>
                <a:gd name="T5" fmla="*/ 1 h 565"/>
                <a:gd name="T6" fmla="*/ 1 w 480"/>
                <a:gd name="T7" fmla="*/ 2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65">
                  <a:moveTo>
                    <a:pt x="480" y="138"/>
                  </a:moveTo>
                  <a:cubicBezTo>
                    <a:pt x="436" y="56"/>
                    <a:pt x="304" y="0"/>
                    <a:pt x="186" y="2"/>
                  </a:cubicBezTo>
                  <a:cubicBezTo>
                    <a:pt x="68" y="4"/>
                    <a:pt x="0" y="100"/>
                    <a:pt x="4" y="260"/>
                  </a:cubicBezTo>
                  <a:cubicBezTo>
                    <a:pt x="8" y="420"/>
                    <a:pt x="303" y="558"/>
                    <a:pt x="349" y="565"/>
                  </a:cubicBezTo>
                </a:path>
              </a:pathLst>
            </a:custGeom>
            <a:solidFill>
              <a:srgbClr val="FF66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04" name="Line 48"/>
            <p:cNvSpPr>
              <a:spLocks noChangeShapeType="1"/>
            </p:cNvSpPr>
            <p:nvPr/>
          </p:nvSpPr>
          <p:spPr bwMode="auto">
            <a:xfrm flipH="1">
              <a:off x="2584" y="1306"/>
              <a:ext cx="61" cy="6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05" name="Line 49"/>
            <p:cNvSpPr>
              <a:spLocks noChangeShapeType="1"/>
            </p:cNvSpPr>
            <p:nvPr/>
          </p:nvSpPr>
          <p:spPr bwMode="auto">
            <a:xfrm flipH="1">
              <a:off x="2559" y="1288"/>
              <a:ext cx="86" cy="4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06" name="Line 50"/>
            <p:cNvSpPr>
              <a:spLocks noChangeShapeType="1"/>
            </p:cNvSpPr>
            <p:nvPr/>
          </p:nvSpPr>
          <p:spPr bwMode="auto">
            <a:xfrm flipH="1">
              <a:off x="2623" y="1305"/>
              <a:ext cx="44" cy="6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44435" name="Text Box 51"/>
          <p:cNvSpPr txBox="1">
            <a:spLocks noChangeArrowheads="1"/>
          </p:cNvSpPr>
          <p:nvPr/>
        </p:nvSpPr>
        <p:spPr bwMode="auto">
          <a:xfrm>
            <a:off x="3276600" y="3676650"/>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50000"/>
              </a:spcBef>
              <a:buClrTx/>
              <a:buSzTx/>
              <a:buFontTx/>
              <a:buNone/>
            </a:pPr>
            <a:r>
              <a:rPr lang="en-US" altLang="en-US" sz="1600" b="1">
                <a:solidFill>
                  <a:schemeClr val="tx1"/>
                </a:solidFill>
              </a:rPr>
              <a:t>A1</a:t>
            </a:r>
          </a:p>
        </p:txBody>
      </p:sp>
      <p:grpSp>
        <p:nvGrpSpPr>
          <p:cNvPr id="144436" name="Group 52"/>
          <p:cNvGrpSpPr>
            <a:grpSpLocks/>
          </p:cNvGrpSpPr>
          <p:nvPr/>
        </p:nvGrpSpPr>
        <p:grpSpPr bwMode="auto">
          <a:xfrm>
            <a:off x="2895600" y="3981450"/>
            <a:ext cx="1169988" cy="566738"/>
            <a:chOff x="1748" y="949"/>
            <a:chExt cx="1013" cy="481"/>
          </a:xfrm>
        </p:grpSpPr>
        <p:sp>
          <p:nvSpPr>
            <p:cNvPr id="31791" name="Freeform 53"/>
            <p:cNvSpPr>
              <a:spLocks/>
            </p:cNvSpPr>
            <p:nvPr/>
          </p:nvSpPr>
          <p:spPr bwMode="auto">
            <a:xfrm>
              <a:off x="1748" y="984"/>
              <a:ext cx="570" cy="446"/>
            </a:xfrm>
            <a:custGeom>
              <a:avLst/>
              <a:gdLst>
                <a:gd name="T0" fmla="*/ 183 w 982"/>
                <a:gd name="T1" fmla="*/ 113 h 768"/>
                <a:gd name="T2" fmla="*/ 5 w 982"/>
                <a:gd name="T3" fmla="*/ 75 h 768"/>
                <a:gd name="T4" fmla="*/ 39 w 982"/>
                <a:gd name="T5" fmla="*/ 27 h 768"/>
                <a:gd name="T6" fmla="*/ 14 w 982"/>
                <a:gd name="T7" fmla="*/ 45 h 768"/>
                <a:gd name="T8" fmla="*/ 32 w 982"/>
                <a:gd name="T9" fmla="*/ 103 h 768"/>
                <a:gd name="T10" fmla="*/ 98 w 982"/>
                <a:gd name="T11" fmla="*/ 104 h 768"/>
                <a:gd name="T12" fmla="*/ 150 w 982"/>
                <a:gd name="T13" fmla="*/ 96 h 768"/>
                <a:gd name="T14" fmla="*/ 183 w 982"/>
                <a:gd name="T15" fmla="*/ 113 h 7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82" h="768">
                  <a:moveTo>
                    <a:pt x="934" y="577"/>
                  </a:moveTo>
                  <a:cubicBezTo>
                    <a:pt x="566" y="492"/>
                    <a:pt x="56" y="768"/>
                    <a:pt x="28" y="384"/>
                  </a:cubicBezTo>
                  <a:cubicBezTo>
                    <a:pt x="0" y="0"/>
                    <a:pt x="194" y="98"/>
                    <a:pt x="200" y="136"/>
                  </a:cubicBezTo>
                  <a:cubicBezTo>
                    <a:pt x="144" y="130"/>
                    <a:pt x="88" y="91"/>
                    <a:pt x="70" y="230"/>
                  </a:cubicBezTo>
                  <a:cubicBezTo>
                    <a:pt x="52" y="369"/>
                    <a:pt x="67" y="479"/>
                    <a:pt x="162" y="526"/>
                  </a:cubicBezTo>
                  <a:cubicBezTo>
                    <a:pt x="257" y="573"/>
                    <a:pt x="448" y="532"/>
                    <a:pt x="502" y="530"/>
                  </a:cubicBezTo>
                  <a:cubicBezTo>
                    <a:pt x="556" y="528"/>
                    <a:pt x="712" y="494"/>
                    <a:pt x="768" y="491"/>
                  </a:cubicBezTo>
                  <a:cubicBezTo>
                    <a:pt x="823" y="504"/>
                    <a:pt x="982" y="458"/>
                    <a:pt x="934" y="577"/>
                  </a:cubicBezTo>
                  <a:close/>
                </a:path>
              </a:pathLst>
            </a:custGeom>
            <a:solidFill>
              <a:srgbClr val="CC99FF"/>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92" name="Freeform 54"/>
            <p:cNvSpPr>
              <a:spLocks/>
            </p:cNvSpPr>
            <p:nvPr/>
          </p:nvSpPr>
          <p:spPr bwMode="auto">
            <a:xfrm rot="2238912">
              <a:off x="2492" y="1119"/>
              <a:ext cx="72" cy="85"/>
            </a:xfrm>
            <a:custGeom>
              <a:avLst/>
              <a:gdLst>
                <a:gd name="T0" fmla="*/ 2 w 480"/>
                <a:gd name="T1" fmla="*/ 0 h 565"/>
                <a:gd name="T2" fmla="*/ 1 w 480"/>
                <a:gd name="T3" fmla="*/ 0 h 565"/>
                <a:gd name="T4" fmla="*/ 0 w 480"/>
                <a:gd name="T5" fmla="*/ 1 h 565"/>
                <a:gd name="T6" fmla="*/ 1 w 480"/>
                <a:gd name="T7" fmla="*/ 2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65">
                  <a:moveTo>
                    <a:pt x="480" y="138"/>
                  </a:moveTo>
                  <a:cubicBezTo>
                    <a:pt x="436" y="56"/>
                    <a:pt x="304" y="0"/>
                    <a:pt x="186" y="2"/>
                  </a:cubicBezTo>
                  <a:cubicBezTo>
                    <a:pt x="68" y="4"/>
                    <a:pt x="0" y="100"/>
                    <a:pt x="4" y="260"/>
                  </a:cubicBezTo>
                  <a:cubicBezTo>
                    <a:pt x="8" y="420"/>
                    <a:pt x="303" y="558"/>
                    <a:pt x="349" y="565"/>
                  </a:cubicBezTo>
                </a:path>
              </a:pathLst>
            </a:custGeom>
            <a:solidFill>
              <a:srgbClr val="CC99FF"/>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93" name="Freeform 55"/>
            <p:cNvSpPr>
              <a:spLocks/>
            </p:cNvSpPr>
            <p:nvPr/>
          </p:nvSpPr>
          <p:spPr bwMode="auto">
            <a:xfrm>
              <a:off x="1962" y="949"/>
              <a:ext cx="799" cy="375"/>
            </a:xfrm>
            <a:custGeom>
              <a:avLst/>
              <a:gdLst>
                <a:gd name="T0" fmla="*/ 50 w 1194"/>
                <a:gd name="T1" fmla="*/ 167 h 560"/>
                <a:gd name="T2" fmla="*/ 278 w 1194"/>
                <a:gd name="T3" fmla="*/ 167 h 560"/>
                <a:gd name="T4" fmla="*/ 309 w 1194"/>
                <a:gd name="T5" fmla="*/ 126 h 560"/>
                <a:gd name="T6" fmla="*/ 82 w 1194"/>
                <a:gd name="T7" fmla="*/ 19 h 560"/>
                <a:gd name="T8" fmla="*/ 50 w 1194"/>
                <a:gd name="T9" fmla="*/ 167 h 5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4" h="560">
                  <a:moveTo>
                    <a:pt x="167" y="558"/>
                  </a:moveTo>
                  <a:cubicBezTo>
                    <a:pt x="167" y="558"/>
                    <a:pt x="776" y="560"/>
                    <a:pt x="928" y="558"/>
                  </a:cubicBezTo>
                  <a:cubicBezTo>
                    <a:pt x="1114" y="556"/>
                    <a:pt x="1194" y="538"/>
                    <a:pt x="1032" y="418"/>
                  </a:cubicBezTo>
                  <a:cubicBezTo>
                    <a:pt x="898" y="318"/>
                    <a:pt x="548" y="0"/>
                    <a:pt x="274" y="66"/>
                  </a:cubicBezTo>
                  <a:cubicBezTo>
                    <a:pt x="0" y="132"/>
                    <a:pt x="45" y="471"/>
                    <a:pt x="167" y="558"/>
                  </a:cubicBezTo>
                  <a:close/>
                </a:path>
              </a:pathLst>
            </a:custGeom>
            <a:solidFill>
              <a:srgbClr val="CC99FF"/>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94" name="Oval 56"/>
            <p:cNvSpPr>
              <a:spLocks noChangeArrowheads="1"/>
            </p:cNvSpPr>
            <p:nvPr/>
          </p:nvSpPr>
          <p:spPr bwMode="auto">
            <a:xfrm>
              <a:off x="2554" y="1227"/>
              <a:ext cx="26" cy="27"/>
            </a:xfrm>
            <a:prstGeom prst="ellipse">
              <a:avLst/>
            </a:prstGeom>
            <a:solidFill>
              <a:srgbClr val="CC99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31795" name="Freeform 57"/>
            <p:cNvSpPr>
              <a:spLocks/>
            </p:cNvSpPr>
            <p:nvPr/>
          </p:nvSpPr>
          <p:spPr bwMode="auto">
            <a:xfrm>
              <a:off x="2449" y="1158"/>
              <a:ext cx="72" cy="85"/>
            </a:xfrm>
            <a:custGeom>
              <a:avLst/>
              <a:gdLst>
                <a:gd name="T0" fmla="*/ 2 w 480"/>
                <a:gd name="T1" fmla="*/ 0 h 565"/>
                <a:gd name="T2" fmla="*/ 1 w 480"/>
                <a:gd name="T3" fmla="*/ 0 h 565"/>
                <a:gd name="T4" fmla="*/ 0 w 480"/>
                <a:gd name="T5" fmla="*/ 1 h 565"/>
                <a:gd name="T6" fmla="*/ 1 w 480"/>
                <a:gd name="T7" fmla="*/ 2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65">
                  <a:moveTo>
                    <a:pt x="480" y="138"/>
                  </a:moveTo>
                  <a:cubicBezTo>
                    <a:pt x="436" y="56"/>
                    <a:pt x="304" y="0"/>
                    <a:pt x="186" y="2"/>
                  </a:cubicBezTo>
                  <a:cubicBezTo>
                    <a:pt x="68" y="4"/>
                    <a:pt x="0" y="100"/>
                    <a:pt x="4" y="260"/>
                  </a:cubicBezTo>
                  <a:cubicBezTo>
                    <a:pt x="8" y="420"/>
                    <a:pt x="303" y="558"/>
                    <a:pt x="349" y="565"/>
                  </a:cubicBezTo>
                </a:path>
              </a:pathLst>
            </a:custGeom>
            <a:solidFill>
              <a:srgbClr val="CC99FF"/>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96" name="Line 58"/>
            <p:cNvSpPr>
              <a:spLocks noChangeShapeType="1"/>
            </p:cNvSpPr>
            <p:nvPr/>
          </p:nvSpPr>
          <p:spPr bwMode="auto">
            <a:xfrm flipH="1">
              <a:off x="2584" y="1306"/>
              <a:ext cx="61" cy="6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97" name="Line 59"/>
            <p:cNvSpPr>
              <a:spLocks noChangeShapeType="1"/>
            </p:cNvSpPr>
            <p:nvPr/>
          </p:nvSpPr>
          <p:spPr bwMode="auto">
            <a:xfrm flipH="1">
              <a:off x="2559" y="1288"/>
              <a:ext cx="86" cy="4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98" name="Line 60"/>
            <p:cNvSpPr>
              <a:spLocks noChangeShapeType="1"/>
            </p:cNvSpPr>
            <p:nvPr/>
          </p:nvSpPr>
          <p:spPr bwMode="auto">
            <a:xfrm flipH="1">
              <a:off x="2623" y="1305"/>
              <a:ext cx="44" cy="6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44445" name="Text Box 61"/>
          <p:cNvSpPr txBox="1">
            <a:spLocks noChangeArrowheads="1"/>
          </p:cNvSpPr>
          <p:nvPr/>
        </p:nvSpPr>
        <p:spPr bwMode="auto">
          <a:xfrm>
            <a:off x="3276600" y="4133850"/>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50000"/>
              </a:spcBef>
              <a:buClrTx/>
              <a:buSzTx/>
              <a:buFontTx/>
              <a:buNone/>
            </a:pPr>
            <a:r>
              <a:rPr lang="en-US" altLang="en-US" sz="1600" b="1">
                <a:solidFill>
                  <a:schemeClr val="tx1"/>
                </a:solidFill>
              </a:rPr>
              <a:t>A2</a:t>
            </a:r>
          </a:p>
        </p:txBody>
      </p:sp>
      <p:grpSp>
        <p:nvGrpSpPr>
          <p:cNvPr id="144446" name="Group 62"/>
          <p:cNvGrpSpPr>
            <a:grpSpLocks/>
          </p:cNvGrpSpPr>
          <p:nvPr/>
        </p:nvGrpSpPr>
        <p:grpSpPr bwMode="auto">
          <a:xfrm>
            <a:off x="2895600" y="4438650"/>
            <a:ext cx="1169988" cy="566738"/>
            <a:chOff x="1748" y="949"/>
            <a:chExt cx="1013" cy="481"/>
          </a:xfrm>
        </p:grpSpPr>
        <p:sp>
          <p:nvSpPr>
            <p:cNvPr id="31783" name="Freeform 63"/>
            <p:cNvSpPr>
              <a:spLocks/>
            </p:cNvSpPr>
            <p:nvPr/>
          </p:nvSpPr>
          <p:spPr bwMode="auto">
            <a:xfrm>
              <a:off x="1748" y="984"/>
              <a:ext cx="570" cy="446"/>
            </a:xfrm>
            <a:custGeom>
              <a:avLst/>
              <a:gdLst>
                <a:gd name="T0" fmla="*/ 183 w 982"/>
                <a:gd name="T1" fmla="*/ 113 h 768"/>
                <a:gd name="T2" fmla="*/ 5 w 982"/>
                <a:gd name="T3" fmla="*/ 75 h 768"/>
                <a:gd name="T4" fmla="*/ 39 w 982"/>
                <a:gd name="T5" fmla="*/ 27 h 768"/>
                <a:gd name="T6" fmla="*/ 14 w 982"/>
                <a:gd name="T7" fmla="*/ 45 h 768"/>
                <a:gd name="T8" fmla="*/ 32 w 982"/>
                <a:gd name="T9" fmla="*/ 103 h 768"/>
                <a:gd name="T10" fmla="*/ 98 w 982"/>
                <a:gd name="T11" fmla="*/ 104 h 768"/>
                <a:gd name="T12" fmla="*/ 150 w 982"/>
                <a:gd name="T13" fmla="*/ 96 h 768"/>
                <a:gd name="T14" fmla="*/ 183 w 982"/>
                <a:gd name="T15" fmla="*/ 113 h 7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82" h="768">
                  <a:moveTo>
                    <a:pt x="934" y="577"/>
                  </a:moveTo>
                  <a:cubicBezTo>
                    <a:pt x="566" y="492"/>
                    <a:pt x="56" y="768"/>
                    <a:pt x="28" y="384"/>
                  </a:cubicBezTo>
                  <a:cubicBezTo>
                    <a:pt x="0" y="0"/>
                    <a:pt x="194" y="98"/>
                    <a:pt x="200" y="136"/>
                  </a:cubicBezTo>
                  <a:cubicBezTo>
                    <a:pt x="144" y="130"/>
                    <a:pt x="88" y="91"/>
                    <a:pt x="70" y="230"/>
                  </a:cubicBezTo>
                  <a:cubicBezTo>
                    <a:pt x="52" y="369"/>
                    <a:pt x="67" y="479"/>
                    <a:pt x="162" y="526"/>
                  </a:cubicBezTo>
                  <a:cubicBezTo>
                    <a:pt x="257" y="573"/>
                    <a:pt x="448" y="532"/>
                    <a:pt x="502" y="530"/>
                  </a:cubicBezTo>
                  <a:cubicBezTo>
                    <a:pt x="556" y="528"/>
                    <a:pt x="712" y="494"/>
                    <a:pt x="768" y="491"/>
                  </a:cubicBezTo>
                  <a:cubicBezTo>
                    <a:pt x="823" y="504"/>
                    <a:pt x="982" y="458"/>
                    <a:pt x="934" y="577"/>
                  </a:cubicBezTo>
                  <a:close/>
                </a:path>
              </a:pathLst>
            </a:custGeom>
            <a:solidFill>
              <a:srgbClr val="CC99FF"/>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84" name="Freeform 64"/>
            <p:cNvSpPr>
              <a:spLocks/>
            </p:cNvSpPr>
            <p:nvPr/>
          </p:nvSpPr>
          <p:spPr bwMode="auto">
            <a:xfrm rot="2238912">
              <a:off x="2492" y="1119"/>
              <a:ext cx="72" cy="85"/>
            </a:xfrm>
            <a:custGeom>
              <a:avLst/>
              <a:gdLst>
                <a:gd name="T0" fmla="*/ 2 w 480"/>
                <a:gd name="T1" fmla="*/ 0 h 565"/>
                <a:gd name="T2" fmla="*/ 1 w 480"/>
                <a:gd name="T3" fmla="*/ 0 h 565"/>
                <a:gd name="T4" fmla="*/ 0 w 480"/>
                <a:gd name="T5" fmla="*/ 1 h 565"/>
                <a:gd name="T6" fmla="*/ 1 w 480"/>
                <a:gd name="T7" fmla="*/ 2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65">
                  <a:moveTo>
                    <a:pt x="480" y="138"/>
                  </a:moveTo>
                  <a:cubicBezTo>
                    <a:pt x="436" y="56"/>
                    <a:pt x="304" y="0"/>
                    <a:pt x="186" y="2"/>
                  </a:cubicBezTo>
                  <a:cubicBezTo>
                    <a:pt x="68" y="4"/>
                    <a:pt x="0" y="100"/>
                    <a:pt x="4" y="260"/>
                  </a:cubicBezTo>
                  <a:cubicBezTo>
                    <a:pt x="8" y="420"/>
                    <a:pt x="303" y="558"/>
                    <a:pt x="349" y="565"/>
                  </a:cubicBezTo>
                </a:path>
              </a:pathLst>
            </a:custGeom>
            <a:solidFill>
              <a:srgbClr val="CC99FF"/>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85" name="Freeform 65"/>
            <p:cNvSpPr>
              <a:spLocks/>
            </p:cNvSpPr>
            <p:nvPr/>
          </p:nvSpPr>
          <p:spPr bwMode="auto">
            <a:xfrm>
              <a:off x="1962" y="949"/>
              <a:ext cx="799" cy="375"/>
            </a:xfrm>
            <a:custGeom>
              <a:avLst/>
              <a:gdLst>
                <a:gd name="T0" fmla="*/ 50 w 1194"/>
                <a:gd name="T1" fmla="*/ 167 h 560"/>
                <a:gd name="T2" fmla="*/ 278 w 1194"/>
                <a:gd name="T3" fmla="*/ 167 h 560"/>
                <a:gd name="T4" fmla="*/ 309 w 1194"/>
                <a:gd name="T5" fmla="*/ 126 h 560"/>
                <a:gd name="T6" fmla="*/ 82 w 1194"/>
                <a:gd name="T7" fmla="*/ 19 h 560"/>
                <a:gd name="T8" fmla="*/ 50 w 1194"/>
                <a:gd name="T9" fmla="*/ 167 h 5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4" h="560">
                  <a:moveTo>
                    <a:pt x="167" y="558"/>
                  </a:moveTo>
                  <a:cubicBezTo>
                    <a:pt x="167" y="558"/>
                    <a:pt x="776" y="560"/>
                    <a:pt x="928" y="558"/>
                  </a:cubicBezTo>
                  <a:cubicBezTo>
                    <a:pt x="1114" y="556"/>
                    <a:pt x="1194" y="538"/>
                    <a:pt x="1032" y="418"/>
                  </a:cubicBezTo>
                  <a:cubicBezTo>
                    <a:pt x="898" y="318"/>
                    <a:pt x="548" y="0"/>
                    <a:pt x="274" y="66"/>
                  </a:cubicBezTo>
                  <a:cubicBezTo>
                    <a:pt x="0" y="132"/>
                    <a:pt x="45" y="471"/>
                    <a:pt x="167" y="558"/>
                  </a:cubicBezTo>
                  <a:close/>
                </a:path>
              </a:pathLst>
            </a:custGeom>
            <a:solidFill>
              <a:srgbClr val="CC99FF"/>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86" name="Oval 66"/>
            <p:cNvSpPr>
              <a:spLocks noChangeArrowheads="1"/>
            </p:cNvSpPr>
            <p:nvPr/>
          </p:nvSpPr>
          <p:spPr bwMode="auto">
            <a:xfrm>
              <a:off x="2554" y="1227"/>
              <a:ext cx="26" cy="27"/>
            </a:xfrm>
            <a:prstGeom prst="ellipse">
              <a:avLst/>
            </a:prstGeom>
            <a:solidFill>
              <a:srgbClr val="CC99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31787" name="Freeform 67"/>
            <p:cNvSpPr>
              <a:spLocks/>
            </p:cNvSpPr>
            <p:nvPr/>
          </p:nvSpPr>
          <p:spPr bwMode="auto">
            <a:xfrm>
              <a:off x="2449" y="1158"/>
              <a:ext cx="72" cy="85"/>
            </a:xfrm>
            <a:custGeom>
              <a:avLst/>
              <a:gdLst>
                <a:gd name="T0" fmla="*/ 2 w 480"/>
                <a:gd name="T1" fmla="*/ 0 h 565"/>
                <a:gd name="T2" fmla="*/ 1 w 480"/>
                <a:gd name="T3" fmla="*/ 0 h 565"/>
                <a:gd name="T4" fmla="*/ 0 w 480"/>
                <a:gd name="T5" fmla="*/ 1 h 565"/>
                <a:gd name="T6" fmla="*/ 1 w 480"/>
                <a:gd name="T7" fmla="*/ 2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65">
                  <a:moveTo>
                    <a:pt x="480" y="138"/>
                  </a:moveTo>
                  <a:cubicBezTo>
                    <a:pt x="436" y="56"/>
                    <a:pt x="304" y="0"/>
                    <a:pt x="186" y="2"/>
                  </a:cubicBezTo>
                  <a:cubicBezTo>
                    <a:pt x="68" y="4"/>
                    <a:pt x="0" y="100"/>
                    <a:pt x="4" y="260"/>
                  </a:cubicBezTo>
                  <a:cubicBezTo>
                    <a:pt x="8" y="420"/>
                    <a:pt x="303" y="558"/>
                    <a:pt x="349" y="565"/>
                  </a:cubicBezTo>
                </a:path>
              </a:pathLst>
            </a:custGeom>
            <a:solidFill>
              <a:srgbClr val="CC99FF"/>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88" name="Line 68"/>
            <p:cNvSpPr>
              <a:spLocks noChangeShapeType="1"/>
            </p:cNvSpPr>
            <p:nvPr/>
          </p:nvSpPr>
          <p:spPr bwMode="auto">
            <a:xfrm flipH="1">
              <a:off x="2584" y="1306"/>
              <a:ext cx="61" cy="6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89" name="Line 69"/>
            <p:cNvSpPr>
              <a:spLocks noChangeShapeType="1"/>
            </p:cNvSpPr>
            <p:nvPr/>
          </p:nvSpPr>
          <p:spPr bwMode="auto">
            <a:xfrm flipH="1">
              <a:off x="2559" y="1288"/>
              <a:ext cx="86" cy="4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90" name="Line 70"/>
            <p:cNvSpPr>
              <a:spLocks noChangeShapeType="1"/>
            </p:cNvSpPr>
            <p:nvPr/>
          </p:nvSpPr>
          <p:spPr bwMode="auto">
            <a:xfrm flipH="1">
              <a:off x="2623" y="1305"/>
              <a:ext cx="44" cy="6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44455" name="Text Box 71"/>
          <p:cNvSpPr txBox="1">
            <a:spLocks noChangeArrowheads="1"/>
          </p:cNvSpPr>
          <p:nvPr/>
        </p:nvSpPr>
        <p:spPr bwMode="auto">
          <a:xfrm>
            <a:off x="3276600" y="4591050"/>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50000"/>
              </a:spcBef>
              <a:buClrTx/>
              <a:buSzTx/>
              <a:buFontTx/>
              <a:buNone/>
            </a:pPr>
            <a:r>
              <a:rPr lang="en-US" altLang="en-US" sz="1600" b="1">
                <a:solidFill>
                  <a:schemeClr val="tx1"/>
                </a:solidFill>
              </a:rPr>
              <a:t>A3</a:t>
            </a:r>
          </a:p>
        </p:txBody>
      </p:sp>
      <p:sp>
        <p:nvSpPr>
          <p:cNvPr id="144456" name="Text Box 72"/>
          <p:cNvSpPr txBox="1">
            <a:spLocks noChangeArrowheads="1"/>
          </p:cNvSpPr>
          <p:nvPr/>
        </p:nvSpPr>
        <p:spPr bwMode="auto">
          <a:xfrm>
            <a:off x="6248400" y="3524250"/>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50000"/>
              </a:spcBef>
              <a:buClrTx/>
              <a:buSzTx/>
              <a:buFontTx/>
              <a:buNone/>
            </a:pPr>
            <a:r>
              <a:rPr lang="en-US" altLang="en-US" sz="1600" b="1">
                <a:solidFill>
                  <a:schemeClr val="tx1"/>
                </a:solidFill>
              </a:rPr>
              <a:t>B1</a:t>
            </a:r>
          </a:p>
        </p:txBody>
      </p:sp>
      <p:grpSp>
        <p:nvGrpSpPr>
          <p:cNvPr id="144457" name="Group 73"/>
          <p:cNvGrpSpPr>
            <a:grpSpLocks/>
          </p:cNvGrpSpPr>
          <p:nvPr/>
        </p:nvGrpSpPr>
        <p:grpSpPr bwMode="auto">
          <a:xfrm>
            <a:off x="5943600" y="3905250"/>
            <a:ext cx="1169988" cy="566738"/>
            <a:chOff x="1748" y="949"/>
            <a:chExt cx="1013" cy="481"/>
          </a:xfrm>
        </p:grpSpPr>
        <p:sp>
          <p:nvSpPr>
            <p:cNvPr id="31775" name="Freeform 74"/>
            <p:cNvSpPr>
              <a:spLocks/>
            </p:cNvSpPr>
            <p:nvPr/>
          </p:nvSpPr>
          <p:spPr bwMode="auto">
            <a:xfrm>
              <a:off x="1748" y="984"/>
              <a:ext cx="570" cy="446"/>
            </a:xfrm>
            <a:custGeom>
              <a:avLst/>
              <a:gdLst>
                <a:gd name="T0" fmla="*/ 183 w 982"/>
                <a:gd name="T1" fmla="*/ 113 h 768"/>
                <a:gd name="T2" fmla="*/ 5 w 982"/>
                <a:gd name="T3" fmla="*/ 75 h 768"/>
                <a:gd name="T4" fmla="*/ 39 w 982"/>
                <a:gd name="T5" fmla="*/ 27 h 768"/>
                <a:gd name="T6" fmla="*/ 14 w 982"/>
                <a:gd name="T7" fmla="*/ 45 h 768"/>
                <a:gd name="T8" fmla="*/ 32 w 982"/>
                <a:gd name="T9" fmla="*/ 103 h 768"/>
                <a:gd name="T10" fmla="*/ 98 w 982"/>
                <a:gd name="T11" fmla="*/ 104 h 768"/>
                <a:gd name="T12" fmla="*/ 150 w 982"/>
                <a:gd name="T13" fmla="*/ 96 h 768"/>
                <a:gd name="T14" fmla="*/ 183 w 982"/>
                <a:gd name="T15" fmla="*/ 113 h 7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82" h="768">
                  <a:moveTo>
                    <a:pt x="934" y="577"/>
                  </a:moveTo>
                  <a:cubicBezTo>
                    <a:pt x="566" y="492"/>
                    <a:pt x="56" y="768"/>
                    <a:pt x="28" y="384"/>
                  </a:cubicBezTo>
                  <a:cubicBezTo>
                    <a:pt x="0" y="0"/>
                    <a:pt x="194" y="98"/>
                    <a:pt x="200" y="136"/>
                  </a:cubicBezTo>
                  <a:cubicBezTo>
                    <a:pt x="144" y="130"/>
                    <a:pt x="88" y="91"/>
                    <a:pt x="70" y="230"/>
                  </a:cubicBezTo>
                  <a:cubicBezTo>
                    <a:pt x="52" y="369"/>
                    <a:pt x="67" y="479"/>
                    <a:pt x="162" y="526"/>
                  </a:cubicBezTo>
                  <a:cubicBezTo>
                    <a:pt x="257" y="573"/>
                    <a:pt x="448" y="532"/>
                    <a:pt x="502" y="530"/>
                  </a:cubicBezTo>
                  <a:cubicBezTo>
                    <a:pt x="556" y="528"/>
                    <a:pt x="712" y="494"/>
                    <a:pt x="768" y="491"/>
                  </a:cubicBezTo>
                  <a:cubicBezTo>
                    <a:pt x="823" y="504"/>
                    <a:pt x="982" y="458"/>
                    <a:pt x="934" y="577"/>
                  </a:cubicBezTo>
                  <a:close/>
                </a:path>
              </a:pathLst>
            </a:custGeom>
            <a:solidFill>
              <a:srgbClr val="FF66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76" name="Freeform 75"/>
            <p:cNvSpPr>
              <a:spLocks/>
            </p:cNvSpPr>
            <p:nvPr/>
          </p:nvSpPr>
          <p:spPr bwMode="auto">
            <a:xfrm rot="2238912">
              <a:off x="2492" y="1119"/>
              <a:ext cx="72" cy="85"/>
            </a:xfrm>
            <a:custGeom>
              <a:avLst/>
              <a:gdLst>
                <a:gd name="T0" fmla="*/ 2 w 480"/>
                <a:gd name="T1" fmla="*/ 0 h 565"/>
                <a:gd name="T2" fmla="*/ 1 w 480"/>
                <a:gd name="T3" fmla="*/ 0 h 565"/>
                <a:gd name="T4" fmla="*/ 0 w 480"/>
                <a:gd name="T5" fmla="*/ 1 h 565"/>
                <a:gd name="T6" fmla="*/ 1 w 480"/>
                <a:gd name="T7" fmla="*/ 2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65">
                  <a:moveTo>
                    <a:pt x="480" y="138"/>
                  </a:moveTo>
                  <a:cubicBezTo>
                    <a:pt x="436" y="56"/>
                    <a:pt x="304" y="0"/>
                    <a:pt x="186" y="2"/>
                  </a:cubicBezTo>
                  <a:cubicBezTo>
                    <a:pt x="68" y="4"/>
                    <a:pt x="0" y="100"/>
                    <a:pt x="4" y="260"/>
                  </a:cubicBezTo>
                  <a:cubicBezTo>
                    <a:pt x="8" y="420"/>
                    <a:pt x="303" y="558"/>
                    <a:pt x="349" y="565"/>
                  </a:cubicBezTo>
                </a:path>
              </a:pathLst>
            </a:custGeom>
            <a:solidFill>
              <a:srgbClr val="FF66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77" name="Freeform 76"/>
            <p:cNvSpPr>
              <a:spLocks/>
            </p:cNvSpPr>
            <p:nvPr/>
          </p:nvSpPr>
          <p:spPr bwMode="auto">
            <a:xfrm>
              <a:off x="1962" y="949"/>
              <a:ext cx="799" cy="375"/>
            </a:xfrm>
            <a:custGeom>
              <a:avLst/>
              <a:gdLst>
                <a:gd name="T0" fmla="*/ 50 w 1194"/>
                <a:gd name="T1" fmla="*/ 167 h 560"/>
                <a:gd name="T2" fmla="*/ 278 w 1194"/>
                <a:gd name="T3" fmla="*/ 167 h 560"/>
                <a:gd name="T4" fmla="*/ 309 w 1194"/>
                <a:gd name="T5" fmla="*/ 126 h 560"/>
                <a:gd name="T6" fmla="*/ 82 w 1194"/>
                <a:gd name="T7" fmla="*/ 19 h 560"/>
                <a:gd name="T8" fmla="*/ 50 w 1194"/>
                <a:gd name="T9" fmla="*/ 167 h 5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4" h="560">
                  <a:moveTo>
                    <a:pt x="167" y="558"/>
                  </a:moveTo>
                  <a:cubicBezTo>
                    <a:pt x="167" y="558"/>
                    <a:pt x="776" y="560"/>
                    <a:pt x="928" y="558"/>
                  </a:cubicBezTo>
                  <a:cubicBezTo>
                    <a:pt x="1114" y="556"/>
                    <a:pt x="1194" y="538"/>
                    <a:pt x="1032" y="418"/>
                  </a:cubicBezTo>
                  <a:cubicBezTo>
                    <a:pt x="898" y="318"/>
                    <a:pt x="548" y="0"/>
                    <a:pt x="274" y="66"/>
                  </a:cubicBezTo>
                  <a:cubicBezTo>
                    <a:pt x="0" y="132"/>
                    <a:pt x="45" y="471"/>
                    <a:pt x="167" y="558"/>
                  </a:cubicBezTo>
                  <a:close/>
                </a:path>
              </a:pathLst>
            </a:custGeom>
            <a:solidFill>
              <a:srgbClr val="FF66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78" name="Oval 77"/>
            <p:cNvSpPr>
              <a:spLocks noChangeArrowheads="1"/>
            </p:cNvSpPr>
            <p:nvPr/>
          </p:nvSpPr>
          <p:spPr bwMode="auto">
            <a:xfrm>
              <a:off x="2554" y="1227"/>
              <a:ext cx="26" cy="27"/>
            </a:xfrm>
            <a:prstGeom prst="ellipse">
              <a:avLst/>
            </a:prstGeom>
            <a:solidFill>
              <a:srgbClr val="FF66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31779" name="Freeform 78"/>
            <p:cNvSpPr>
              <a:spLocks/>
            </p:cNvSpPr>
            <p:nvPr/>
          </p:nvSpPr>
          <p:spPr bwMode="auto">
            <a:xfrm>
              <a:off x="2449" y="1158"/>
              <a:ext cx="72" cy="85"/>
            </a:xfrm>
            <a:custGeom>
              <a:avLst/>
              <a:gdLst>
                <a:gd name="T0" fmla="*/ 2 w 480"/>
                <a:gd name="T1" fmla="*/ 0 h 565"/>
                <a:gd name="T2" fmla="*/ 1 w 480"/>
                <a:gd name="T3" fmla="*/ 0 h 565"/>
                <a:gd name="T4" fmla="*/ 0 w 480"/>
                <a:gd name="T5" fmla="*/ 1 h 565"/>
                <a:gd name="T6" fmla="*/ 1 w 480"/>
                <a:gd name="T7" fmla="*/ 2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65">
                  <a:moveTo>
                    <a:pt x="480" y="138"/>
                  </a:moveTo>
                  <a:cubicBezTo>
                    <a:pt x="436" y="56"/>
                    <a:pt x="304" y="0"/>
                    <a:pt x="186" y="2"/>
                  </a:cubicBezTo>
                  <a:cubicBezTo>
                    <a:pt x="68" y="4"/>
                    <a:pt x="0" y="100"/>
                    <a:pt x="4" y="260"/>
                  </a:cubicBezTo>
                  <a:cubicBezTo>
                    <a:pt x="8" y="420"/>
                    <a:pt x="303" y="558"/>
                    <a:pt x="349" y="565"/>
                  </a:cubicBezTo>
                </a:path>
              </a:pathLst>
            </a:custGeom>
            <a:solidFill>
              <a:srgbClr val="FF66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80" name="Line 79"/>
            <p:cNvSpPr>
              <a:spLocks noChangeShapeType="1"/>
            </p:cNvSpPr>
            <p:nvPr/>
          </p:nvSpPr>
          <p:spPr bwMode="auto">
            <a:xfrm flipH="1">
              <a:off x="2584" y="1306"/>
              <a:ext cx="61" cy="6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81" name="Line 80"/>
            <p:cNvSpPr>
              <a:spLocks noChangeShapeType="1"/>
            </p:cNvSpPr>
            <p:nvPr/>
          </p:nvSpPr>
          <p:spPr bwMode="auto">
            <a:xfrm flipH="1">
              <a:off x="2559" y="1288"/>
              <a:ext cx="86" cy="4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82" name="Line 81"/>
            <p:cNvSpPr>
              <a:spLocks noChangeShapeType="1"/>
            </p:cNvSpPr>
            <p:nvPr/>
          </p:nvSpPr>
          <p:spPr bwMode="auto">
            <a:xfrm flipH="1">
              <a:off x="2623" y="1305"/>
              <a:ext cx="44" cy="6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44466" name="Text Box 82"/>
          <p:cNvSpPr txBox="1">
            <a:spLocks noChangeArrowheads="1"/>
          </p:cNvSpPr>
          <p:nvPr/>
        </p:nvSpPr>
        <p:spPr bwMode="auto">
          <a:xfrm>
            <a:off x="6248400" y="3981450"/>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50000"/>
              </a:spcBef>
              <a:buClrTx/>
              <a:buSzTx/>
              <a:buFontTx/>
              <a:buNone/>
            </a:pPr>
            <a:r>
              <a:rPr lang="en-US" altLang="en-US" sz="1600" b="1">
                <a:solidFill>
                  <a:schemeClr val="tx1"/>
                </a:solidFill>
              </a:rPr>
              <a:t>B2</a:t>
            </a:r>
          </a:p>
        </p:txBody>
      </p:sp>
      <p:grpSp>
        <p:nvGrpSpPr>
          <p:cNvPr id="144467" name="Group 83"/>
          <p:cNvGrpSpPr>
            <a:grpSpLocks/>
          </p:cNvGrpSpPr>
          <p:nvPr/>
        </p:nvGrpSpPr>
        <p:grpSpPr bwMode="auto">
          <a:xfrm>
            <a:off x="5943600" y="4362450"/>
            <a:ext cx="1169988" cy="566738"/>
            <a:chOff x="1748" y="949"/>
            <a:chExt cx="1013" cy="481"/>
          </a:xfrm>
        </p:grpSpPr>
        <p:sp>
          <p:nvSpPr>
            <p:cNvPr id="31767" name="Freeform 84"/>
            <p:cNvSpPr>
              <a:spLocks/>
            </p:cNvSpPr>
            <p:nvPr/>
          </p:nvSpPr>
          <p:spPr bwMode="auto">
            <a:xfrm>
              <a:off x="1748" y="984"/>
              <a:ext cx="570" cy="446"/>
            </a:xfrm>
            <a:custGeom>
              <a:avLst/>
              <a:gdLst>
                <a:gd name="T0" fmla="*/ 183 w 982"/>
                <a:gd name="T1" fmla="*/ 113 h 768"/>
                <a:gd name="T2" fmla="*/ 5 w 982"/>
                <a:gd name="T3" fmla="*/ 75 h 768"/>
                <a:gd name="T4" fmla="*/ 39 w 982"/>
                <a:gd name="T5" fmla="*/ 27 h 768"/>
                <a:gd name="T6" fmla="*/ 14 w 982"/>
                <a:gd name="T7" fmla="*/ 45 h 768"/>
                <a:gd name="T8" fmla="*/ 32 w 982"/>
                <a:gd name="T9" fmla="*/ 103 h 768"/>
                <a:gd name="T10" fmla="*/ 98 w 982"/>
                <a:gd name="T11" fmla="*/ 104 h 768"/>
                <a:gd name="T12" fmla="*/ 150 w 982"/>
                <a:gd name="T13" fmla="*/ 96 h 768"/>
                <a:gd name="T14" fmla="*/ 183 w 982"/>
                <a:gd name="T15" fmla="*/ 113 h 7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82" h="768">
                  <a:moveTo>
                    <a:pt x="934" y="577"/>
                  </a:moveTo>
                  <a:cubicBezTo>
                    <a:pt x="566" y="492"/>
                    <a:pt x="56" y="768"/>
                    <a:pt x="28" y="384"/>
                  </a:cubicBezTo>
                  <a:cubicBezTo>
                    <a:pt x="0" y="0"/>
                    <a:pt x="194" y="98"/>
                    <a:pt x="200" y="136"/>
                  </a:cubicBezTo>
                  <a:cubicBezTo>
                    <a:pt x="144" y="130"/>
                    <a:pt x="88" y="91"/>
                    <a:pt x="70" y="230"/>
                  </a:cubicBezTo>
                  <a:cubicBezTo>
                    <a:pt x="52" y="369"/>
                    <a:pt x="67" y="479"/>
                    <a:pt x="162" y="526"/>
                  </a:cubicBezTo>
                  <a:cubicBezTo>
                    <a:pt x="257" y="573"/>
                    <a:pt x="448" y="532"/>
                    <a:pt x="502" y="530"/>
                  </a:cubicBezTo>
                  <a:cubicBezTo>
                    <a:pt x="556" y="528"/>
                    <a:pt x="712" y="494"/>
                    <a:pt x="768" y="491"/>
                  </a:cubicBezTo>
                  <a:cubicBezTo>
                    <a:pt x="823" y="504"/>
                    <a:pt x="982" y="458"/>
                    <a:pt x="934" y="577"/>
                  </a:cubicBezTo>
                  <a:close/>
                </a:path>
              </a:pathLst>
            </a:custGeom>
            <a:solidFill>
              <a:srgbClr val="FF66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68" name="Freeform 85"/>
            <p:cNvSpPr>
              <a:spLocks/>
            </p:cNvSpPr>
            <p:nvPr/>
          </p:nvSpPr>
          <p:spPr bwMode="auto">
            <a:xfrm rot="2238912">
              <a:off x="2492" y="1119"/>
              <a:ext cx="72" cy="85"/>
            </a:xfrm>
            <a:custGeom>
              <a:avLst/>
              <a:gdLst>
                <a:gd name="T0" fmla="*/ 2 w 480"/>
                <a:gd name="T1" fmla="*/ 0 h 565"/>
                <a:gd name="T2" fmla="*/ 1 w 480"/>
                <a:gd name="T3" fmla="*/ 0 h 565"/>
                <a:gd name="T4" fmla="*/ 0 w 480"/>
                <a:gd name="T5" fmla="*/ 1 h 565"/>
                <a:gd name="T6" fmla="*/ 1 w 480"/>
                <a:gd name="T7" fmla="*/ 2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65">
                  <a:moveTo>
                    <a:pt x="480" y="138"/>
                  </a:moveTo>
                  <a:cubicBezTo>
                    <a:pt x="436" y="56"/>
                    <a:pt x="304" y="0"/>
                    <a:pt x="186" y="2"/>
                  </a:cubicBezTo>
                  <a:cubicBezTo>
                    <a:pt x="68" y="4"/>
                    <a:pt x="0" y="100"/>
                    <a:pt x="4" y="260"/>
                  </a:cubicBezTo>
                  <a:cubicBezTo>
                    <a:pt x="8" y="420"/>
                    <a:pt x="303" y="558"/>
                    <a:pt x="349" y="565"/>
                  </a:cubicBezTo>
                </a:path>
              </a:pathLst>
            </a:custGeom>
            <a:solidFill>
              <a:srgbClr val="FF66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69" name="Freeform 86"/>
            <p:cNvSpPr>
              <a:spLocks/>
            </p:cNvSpPr>
            <p:nvPr/>
          </p:nvSpPr>
          <p:spPr bwMode="auto">
            <a:xfrm>
              <a:off x="1962" y="949"/>
              <a:ext cx="799" cy="375"/>
            </a:xfrm>
            <a:custGeom>
              <a:avLst/>
              <a:gdLst>
                <a:gd name="T0" fmla="*/ 50 w 1194"/>
                <a:gd name="T1" fmla="*/ 167 h 560"/>
                <a:gd name="T2" fmla="*/ 278 w 1194"/>
                <a:gd name="T3" fmla="*/ 167 h 560"/>
                <a:gd name="T4" fmla="*/ 309 w 1194"/>
                <a:gd name="T5" fmla="*/ 126 h 560"/>
                <a:gd name="T6" fmla="*/ 82 w 1194"/>
                <a:gd name="T7" fmla="*/ 19 h 560"/>
                <a:gd name="T8" fmla="*/ 50 w 1194"/>
                <a:gd name="T9" fmla="*/ 167 h 5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4" h="560">
                  <a:moveTo>
                    <a:pt x="167" y="558"/>
                  </a:moveTo>
                  <a:cubicBezTo>
                    <a:pt x="167" y="558"/>
                    <a:pt x="776" y="560"/>
                    <a:pt x="928" y="558"/>
                  </a:cubicBezTo>
                  <a:cubicBezTo>
                    <a:pt x="1114" y="556"/>
                    <a:pt x="1194" y="538"/>
                    <a:pt x="1032" y="418"/>
                  </a:cubicBezTo>
                  <a:cubicBezTo>
                    <a:pt x="898" y="318"/>
                    <a:pt x="548" y="0"/>
                    <a:pt x="274" y="66"/>
                  </a:cubicBezTo>
                  <a:cubicBezTo>
                    <a:pt x="0" y="132"/>
                    <a:pt x="45" y="471"/>
                    <a:pt x="167" y="558"/>
                  </a:cubicBezTo>
                  <a:close/>
                </a:path>
              </a:pathLst>
            </a:custGeom>
            <a:solidFill>
              <a:srgbClr val="FF66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70" name="Oval 87"/>
            <p:cNvSpPr>
              <a:spLocks noChangeArrowheads="1"/>
            </p:cNvSpPr>
            <p:nvPr/>
          </p:nvSpPr>
          <p:spPr bwMode="auto">
            <a:xfrm>
              <a:off x="2554" y="1227"/>
              <a:ext cx="26" cy="27"/>
            </a:xfrm>
            <a:prstGeom prst="ellipse">
              <a:avLst/>
            </a:prstGeom>
            <a:solidFill>
              <a:srgbClr val="FF66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31771" name="Freeform 88"/>
            <p:cNvSpPr>
              <a:spLocks/>
            </p:cNvSpPr>
            <p:nvPr/>
          </p:nvSpPr>
          <p:spPr bwMode="auto">
            <a:xfrm>
              <a:off x="2449" y="1158"/>
              <a:ext cx="72" cy="85"/>
            </a:xfrm>
            <a:custGeom>
              <a:avLst/>
              <a:gdLst>
                <a:gd name="T0" fmla="*/ 2 w 480"/>
                <a:gd name="T1" fmla="*/ 0 h 565"/>
                <a:gd name="T2" fmla="*/ 1 w 480"/>
                <a:gd name="T3" fmla="*/ 0 h 565"/>
                <a:gd name="T4" fmla="*/ 0 w 480"/>
                <a:gd name="T5" fmla="*/ 1 h 565"/>
                <a:gd name="T6" fmla="*/ 1 w 480"/>
                <a:gd name="T7" fmla="*/ 2 h 5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565">
                  <a:moveTo>
                    <a:pt x="480" y="138"/>
                  </a:moveTo>
                  <a:cubicBezTo>
                    <a:pt x="436" y="56"/>
                    <a:pt x="304" y="0"/>
                    <a:pt x="186" y="2"/>
                  </a:cubicBezTo>
                  <a:cubicBezTo>
                    <a:pt x="68" y="4"/>
                    <a:pt x="0" y="100"/>
                    <a:pt x="4" y="260"/>
                  </a:cubicBezTo>
                  <a:cubicBezTo>
                    <a:pt x="8" y="420"/>
                    <a:pt x="303" y="558"/>
                    <a:pt x="349" y="565"/>
                  </a:cubicBezTo>
                </a:path>
              </a:pathLst>
            </a:custGeom>
            <a:solidFill>
              <a:srgbClr val="FF66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72" name="Line 89"/>
            <p:cNvSpPr>
              <a:spLocks noChangeShapeType="1"/>
            </p:cNvSpPr>
            <p:nvPr/>
          </p:nvSpPr>
          <p:spPr bwMode="auto">
            <a:xfrm flipH="1">
              <a:off x="2584" y="1306"/>
              <a:ext cx="61" cy="6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73" name="Line 90"/>
            <p:cNvSpPr>
              <a:spLocks noChangeShapeType="1"/>
            </p:cNvSpPr>
            <p:nvPr/>
          </p:nvSpPr>
          <p:spPr bwMode="auto">
            <a:xfrm flipH="1">
              <a:off x="2559" y="1288"/>
              <a:ext cx="86" cy="4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74" name="Line 91"/>
            <p:cNvSpPr>
              <a:spLocks noChangeShapeType="1"/>
            </p:cNvSpPr>
            <p:nvPr/>
          </p:nvSpPr>
          <p:spPr bwMode="auto">
            <a:xfrm flipH="1">
              <a:off x="2623" y="1305"/>
              <a:ext cx="44" cy="6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44476" name="Text Box 92"/>
          <p:cNvSpPr txBox="1">
            <a:spLocks noChangeArrowheads="1"/>
          </p:cNvSpPr>
          <p:nvPr/>
        </p:nvSpPr>
        <p:spPr bwMode="auto">
          <a:xfrm>
            <a:off x="6248400" y="4438650"/>
            <a:ext cx="533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50000"/>
              </a:spcBef>
              <a:buClrTx/>
              <a:buSzTx/>
              <a:buFontTx/>
              <a:buNone/>
            </a:pPr>
            <a:r>
              <a:rPr lang="en-US" altLang="en-US" sz="1600" b="1">
                <a:solidFill>
                  <a:schemeClr val="tx1"/>
                </a:solidFill>
              </a:rPr>
              <a:t>B3</a:t>
            </a:r>
          </a:p>
        </p:txBody>
      </p:sp>
      <p:grpSp>
        <p:nvGrpSpPr>
          <p:cNvPr id="144479" name="Group 95"/>
          <p:cNvGrpSpPr>
            <a:grpSpLocks/>
          </p:cNvGrpSpPr>
          <p:nvPr/>
        </p:nvGrpSpPr>
        <p:grpSpPr bwMode="auto">
          <a:xfrm>
            <a:off x="1676400" y="5851525"/>
            <a:ext cx="2438400" cy="457200"/>
            <a:chOff x="1056" y="3686"/>
            <a:chExt cx="1536" cy="288"/>
          </a:xfrm>
        </p:grpSpPr>
        <p:sp>
          <p:nvSpPr>
            <p:cNvPr id="31765" name="Text Box 31"/>
            <p:cNvSpPr txBox="1">
              <a:spLocks noChangeArrowheads="1"/>
            </p:cNvSpPr>
            <p:nvPr/>
          </p:nvSpPr>
          <p:spPr bwMode="auto">
            <a:xfrm>
              <a:off x="1056" y="3686"/>
              <a:ext cx="15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50000"/>
                </a:spcBef>
                <a:buClrTx/>
                <a:buSzTx/>
                <a:buFontTx/>
                <a:buNone/>
              </a:pPr>
              <a:r>
                <a:rPr lang="en-US" altLang="en-US" sz="2400">
                  <a:solidFill>
                    <a:schemeClr val="tx1"/>
                  </a:solidFill>
                </a:rPr>
                <a:t>Ave </a:t>
              </a:r>
              <a:r>
                <a:rPr lang="en-US" altLang="en-US" sz="2400">
                  <a:solidFill>
                    <a:srgbClr val="9933FF"/>
                  </a:solidFill>
                </a:rPr>
                <a:t>y</a:t>
              </a:r>
              <a:r>
                <a:rPr lang="en-US" altLang="en-US" sz="2400" baseline="-25000">
                  <a:solidFill>
                    <a:srgbClr val="9933FF"/>
                  </a:solidFill>
                </a:rPr>
                <a:t>A</a:t>
              </a:r>
              <a:r>
                <a:rPr lang="en-US" altLang="en-US" sz="2400">
                  <a:solidFill>
                    <a:srgbClr val="9933FF"/>
                  </a:solidFill>
                </a:rPr>
                <a:t> = 146</a:t>
              </a:r>
            </a:p>
          </p:txBody>
        </p:sp>
        <p:sp>
          <p:nvSpPr>
            <p:cNvPr id="31766" name="Line 93"/>
            <p:cNvSpPr>
              <a:spLocks noChangeShapeType="1"/>
            </p:cNvSpPr>
            <p:nvPr/>
          </p:nvSpPr>
          <p:spPr bwMode="auto">
            <a:xfrm>
              <a:off x="1559" y="3772"/>
              <a:ext cx="96"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44480" name="Group 96"/>
          <p:cNvGrpSpPr>
            <a:grpSpLocks/>
          </p:cNvGrpSpPr>
          <p:nvPr/>
        </p:nvGrpSpPr>
        <p:grpSpPr bwMode="auto">
          <a:xfrm>
            <a:off x="4572000" y="5886450"/>
            <a:ext cx="2438400" cy="457200"/>
            <a:chOff x="2880" y="3708"/>
            <a:chExt cx="1536" cy="288"/>
          </a:xfrm>
        </p:grpSpPr>
        <p:sp>
          <p:nvSpPr>
            <p:cNvPr id="31763" name="Text Box 32"/>
            <p:cNvSpPr txBox="1">
              <a:spLocks noChangeArrowheads="1"/>
            </p:cNvSpPr>
            <p:nvPr/>
          </p:nvSpPr>
          <p:spPr bwMode="auto">
            <a:xfrm>
              <a:off x="2880" y="3708"/>
              <a:ext cx="15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50000"/>
                </a:spcBef>
                <a:buClrTx/>
                <a:buSzTx/>
                <a:buFontTx/>
                <a:buNone/>
              </a:pPr>
              <a:r>
                <a:rPr lang="en-US" altLang="en-US" sz="2400">
                  <a:solidFill>
                    <a:schemeClr val="tx1"/>
                  </a:solidFill>
                </a:rPr>
                <a:t>Ave </a:t>
              </a:r>
              <a:r>
                <a:rPr lang="en-US" altLang="en-US" sz="2400">
                  <a:solidFill>
                    <a:srgbClr val="FF0000"/>
                  </a:solidFill>
                </a:rPr>
                <a:t>y</a:t>
              </a:r>
              <a:r>
                <a:rPr lang="en-US" altLang="en-US" sz="2400" baseline="-25000">
                  <a:solidFill>
                    <a:srgbClr val="FF0000"/>
                  </a:solidFill>
                </a:rPr>
                <a:t>B</a:t>
              </a:r>
              <a:r>
                <a:rPr lang="en-US" altLang="en-US" sz="2400">
                  <a:solidFill>
                    <a:srgbClr val="FF0000"/>
                  </a:solidFill>
                </a:rPr>
                <a:t> = 152</a:t>
              </a:r>
            </a:p>
          </p:txBody>
        </p:sp>
        <p:sp>
          <p:nvSpPr>
            <p:cNvPr id="31764" name="Line 94"/>
            <p:cNvSpPr>
              <a:spLocks noChangeShapeType="1"/>
            </p:cNvSpPr>
            <p:nvPr/>
          </p:nvSpPr>
          <p:spPr bwMode="auto">
            <a:xfrm>
              <a:off x="3378" y="3786"/>
              <a:ext cx="96"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4387">
                                            <p:txEl>
                                              <p:pRg st="0" end="0"/>
                                            </p:txEl>
                                          </p:spTgt>
                                        </p:tgtEl>
                                        <p:attrNameLst>
                                          <p:attrName>style.visibility</p:attrName>
                                        </p:attrNameLst>
                                      </p:cBhvr>
                                      <p:to>
                                        <p:strVal val="visible"/>
                                      </p:to>
                                    </p:set>
                                    <p:anim calcmode="lin" valueType="num">
                                      <p:cBhvr additive="base">
                                        <p:cTn id="7" dur="500" fill="hold"/>
                                        <p:tgtEl>
                                          <p:spTgt spid="1443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43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4387">
                                            <p:txEl>
                                              <p:pRg st="1" end="1"/>
                                            </p:txEl>
                                          </p:spTgt>
                                        </p:tgtEl>
                                        <p:attrNameLst>
                                          <p:attrName>style.visibility</p:attrName>
                                        </p:attrNameLst>
                                      </p:cBhvr>
                                      <p:to>
                                        <p:strVal val="visible"/>
                                      </p:to>
                                    </p:set>
                                    <p:anim calcmode="lin" valueType="num">
                                      <p:cBhvr additive="base">
                                        <p:cTn id="13" dur="500" fill="hold"/>
                                        <p:tgtEl>
                                          <p:spTgt spid="1443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43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44387">
                                            <p:txEl>
                                              <p:pRg st="2" end="2"/>
                                            </p:txEl>
                                          </p:spTgt>
                                        </p:tgtEl>
                                        <p:attrNameLst>
                                          <p:attrName>style.visibility</p:attrName>
                                        </p:attrNameLst>
                                      </p:cBhvr>
                                      <p:to>
                                        <p:strVal val="visible"/>
                                      </p:to>
                                    </p:set>
                                    <p:anim calcmode="lin" valueType="num">
                                      <p:cBhvr additive="base">
                                        <p:cTn id="19" dur="500" fill="hold"/>
                                        <p:tgtEl>
                                          <p:spTgt spid="14438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43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52" presetClass="entr" presetSubtype="0" fill="hold" nodeType="clickEffect">
                                  <p:stCondLst>
                                    <p:cond delay="0"/>
                                  </p:stCondLst>
                                  <p:childTnLst>
                                    <p:set>
                                      <p:cBhvr>
                                        <p:cTn id="24" dur="1" fill="hold">
                                          <p:stCondLst>
                                            <p:cond delay="0"/>
                                          </p:stCondLst>
                                        </p:cTn>
                                        <p:tgtEl>
                                          <p:spTgt spid="144388"/>
                                        </p:tgtEl>
                                        <p:attrNameLst>
                                          <p:attrName>style.visibility</p:attrName>
                                        </p:attrNameLst>
                                      </p:cBhvr>
                                      <p:to>
                                        <p:strVal val="visible"/>
                                      </p:to>
                                    </p:set>
                                    <p:animScale>
                                      <p:cBhvr>
                                        <p:cTn id="25" dur="1000" decel="50000" fill="hold">
                                          <p:stCondLst>
                                            <p:cond delay="0"/>
                                          </p:stCondLst>
                                        </p:cTn>
                                        <p:tgtEl>
                                          <p:spTgt spid="14438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144388"/>
                                        </p:tgtEl>
                                        <p:attrNameLst>
                                          <p:attrName>ppt_x</p:attrName>
                                          <p:attrName>ppt_y</p:attrName>
                                        </p:attrNameLst>
                                      </p:cBhvr>
                                    </p:animMotion>
                                    <p:animEffect transition="in" filter="fade">
                                      <p:cBhvr>
                                        <p:cTn id="27" dur="1000"/>
                                        <p:tgtEl>
                                          <p:spTgt spid="144388"/>
                                        </p:tgtEl>
                                      </p:cBhvr>
                                    </p:animEffect>
                                  </p:childTnLst>
                                </p:cTn>
                              </p:par>
                              <p:par>
                                <p:cTn id="28" presetID="4" presetClass="entr" presetSubtype="16" fill="hold" nodeType="withEffect">
                                  <p:stCondLst>
                                    <p:cond delay="0"/>
                                  </p:stCondLst>
                                  <p:childTnLst>
                                    <p:set>
                                      <p:cBhvr>
                                        <p:cTn id="29" dur="1" fill="hold">
                                          <p:stCondLst>
                                            <p:cond delay="0"/>
                                          </p:stCondLst>
                                        </p:cTn>
                                        <p:tgtEl>
                                          <p:spTgt spid="144417"/>
                                        </p:tgtEl>
                                        <p:attrNameLst>
                                          <p:attrName>style.visibility</p:attrName>
                                        </p:attrNameLst>
                                      </p:cBhvr>
                                      <p:to>
                                        <p:strVal val="visible"/>
                                      </p:to>
                                    </p:set>
                                    <p:animEffect transition="in" filter="box(in)">
                                      <p:cBhvr>
                                        <p:cTn id="30" dur="500"/>
                                        <p:tgtEl>
                                          <p:spTgt spid="144417"/>
                                        </p:tgtEl>
                                      </p:cBhvr>
                                    </p:animEffect>
                                  </p:childTnLst>
                                </p:cTn>
                              </p:par>
                              <p:par>
                                <p:cTn id="31" presetID="4" presetClass="entr" presetSubtype="16" fill="hold" nodeType="withEffect">
                                  <p:stCondLst>
                                    <p:cond delay="0"/>
                                  </p:stCondLst>
                                  <p:childTnLst>
                                    <p:set>
                                      <p:cBhvr>
                                        <p:cTn id="32" dur="1" fill="hold">
                                          <p:stCondLst>
                                            <p:cond delay="0"/>
                                          </p:stCondLst>
                                        </p:cTn>
                                        <p:tgtEl>
                                          <p:spTgt spid="144426"/>
                                        </p:tgtEl>
                                        <p:attrNameLst>
                                          <p:attrName>style.visibility</p:attrName>
                                        </p:attrNameLst>
                                      </p:cBhvr>
                                      <p:to>
                                        <p:strVal val="visible"/>
                                      </p:to>
                                    </p:set>
                                    <p:animEffect transition="in" filter="box(in)">
                                      <p:cBhvr>
                                        <p:cTn id="33" dur="500"/>
                                        <p:tgtEl>
                                          <p:spTgt spid="144426"/>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144435"/>
                                        </p:tgtEl>
                                        <p:attrNameLst>
                                          <p:attrName>style.visibility</p:attrName>
                                        </p:attrNameLst>
                                      </p:cBhvr>
                                      <p:to>
                                        <p:strVal val="visible"/>
                                      </p:to>
                                    </p:set>
                                    <p:animEffect transition="in" filter="box(in)">
                                      <p:cBhvr>
                                        <p:cTn id="36" dur="500"/>
                                        <p:tgtEl>
                                          <p:spTgt spid="144435"/>
                                        </p:tgtEl>
                                      </p:cBhvr>
                                    </p:animEffect>
                                  </p:childTnLst>
                                </p:cTn>
                              </p:par>
                              <p:par>
                                <p:cTn id="37" presetID="4" presetClass="entr" presetSubtype="16" fill="hold" nodeType="withEffect">
                                  <p:stCondLst>
                                    <p:cond delay="0"/>
                                  </p:stCondLst>
                                  <p:childTnLst>
                                    <p:set>
                                      <p:cBhvr>
                                        <p:cTn id="38" dur="1" fill="hold">
                                          <p:stCondLst>
                                            <p:cond delay="0"/>
                                          </p:stCondLst>
                                        </p:cTn>
                                        <p:tgtEl>
                                          <p:spTgt spid="144436"/>
                                        </p:tgtEl>
                                        <p:attrNameLst>
                                          <p:attrName>style.visibility</p:attrName>
                                        </p:attrNameLst>
                                      </p:cBhvr>
                                      <p:to>
                                        <p:strVal val="visible"/>
                                      </p:to>
                                    </p:set>
                                    <p:animEffect transition="in" filter="box(in)">
                                      <p:cBhvr>
                                        <p:cTn id="39" dur="500"/>
                                        <p:tgtEl>
                                          <p:spTgt spid="144436"/>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144445"/>
                                        </p:tgtEl>
                                        <p:attrNameLst>
                                          <p:attrName>style.visibility</p:attrName>
                                        </p:attrNameLst>
                                      </p:cBhvr>
                                      <p:to>
                                        <p:strVal val="visible"/>
                                      </p:to>
                                    </p:set>
                                    <p:animEffect transition="in" filter="box(in)">
                                      <p:cBhvr>
                                        <p:cTn id="42" dur="500"/>
                                        <p:tgtEl>
                                          <p:spTgt spid="144445"/>
                                        </p:tgtEl>
                                      </p:cBhvr>
                                    </p:animEffect>
                                  </p:childTnLst>
                                </p:cTn>
                              </p:par>
                              <p:par>
                                <p:cTn id="43" presetID="4" presetClass="entr" presetSubtype="16" fill="hold" nodeType="withEffect">
                                  <p:stCondLst>
                                    <p:cond delay="0"/>
                                  </p:stCondLst>
                                  <p:childTnLst>
                                    <p:set>
                                      <p:cBhvr>
                                        <p:cTn id="44" dur="1" fill="hold">
                                          <p:stCondLst>
                                            <p:cond delay="0"/>
                                          </p:stCondLst>
                                        </p:cTn>
                                        <p:tgtEl>
                                          <p:spTgt spid="144446"/>
                                        </p:tgtEl>
                                        <p:attrNameLst>
                                          <p:attrName>style.visibility</p:attrName>
                                        </p:attrNameLst>
                                      </p:cBhvr>
                                      <p:to>
                                        <p:strVal val="visible"/>
                                      </p:to>
                                    </p:set>
                                    <p:animEffect transition="in" filter="box(in)">
                                      <p:cBhvr>
                                        <p:cTn id="45" dur="500"/>
                                        <p:tgtEl>
                                          <p:spTgt spid="144446"/>
                                        </p:tgtEl>
                                      </p:cBhvr>
                                    </p:animEffect>
                                  </p:childTnLst>
                                </p:cTn>
                              </p:par>
                              <p:par>
                                <p:cTn id="46" presetID="4" presetClass="entr" presetSubtype="16" fill="hold" grpId="0" nodeType="withEffect">
                                  <p:stCondLst>
                                    <p:cond delay="0"/>
                                  </p:stCondLst>
                                  <p:childTnLst>
                                    <p:set>
                                      <p:cBhvr>
                                        <p:cTn id="47" dur="1" fill="hold">
                                          <p:stCondLst>
                                            <p:cond delay="0"/>
                                          </p:stCondLst>
                                        </p:cTn>
                                        <p:tgtEl>
                                          <p:spTgt spid="144455"/>
                                        </p:tgtEl>
                                        <p:attrNameLst>
                                          <p:attrName>style.visibility</p:attrName>
                                        </p:attrNameLst>
                                      </p:cBhvr>
                                      <p:to>
                                        <p:strVal val="visible"/>
                                      </p:to>
                                    </p:set>
                                    <p:animEffect transition="in" filter="box(in)">
                                      <p:cBhvr>
                                        <p:cTn id="48" dur="500"/>
                                        <p:tgtEl>
                                          <p:spTgt spid="144455"/>
                                        </p:tgtEl>
                                      </p:cBhvr>
                                    </p:animEffect>
                                  </p:childTnLst>
                                </p:cTn>
                              </p:par>
                              <p:par>
                                <p:cTn id="49" presetID="4" presetClass="entr" presetSubtype="16" fill="hold" grpId="0" nodeType="withEffect">
                                  <p:stCondLst>
                                    <p:cond delay="0"/>
                                  </p:stCondLst>
                                  <p:childTnLst>
                                    <p:set>
                                      <p:cBhvr>
                                        <p:cTn id="50" dur="1" fill="hold">
                                          <p:stCondLst>
                                            <p:cond delay="0"/>
                                          </p:stCondLst>
                                        </p:cTn>
                                        <p:tgtEl>
                                          <p:spTgt spid="144456"/>
                                        </p:tgtEl>
                                        <p:attrNameLst>
                                          <p:attrName>style.visibility</p:attrName>
                                        </p:attrNameLst>
                                      </p:cBhvr>
                                      <p:to>
                                        <p:strVal val="visible"/>
                                      </p:to>
                                    </p:set>
                                    <p:animEffect transition="in" filter="box(in)">
                                      <p:cBhvr>
                                        <p:cTn id="51" dur="500"/>
                                        <p:tgtEl>
                                          <p:spTgt spid="144456"/>
                                        </p:tgtEl>
                                      </p:cBhvr>
                                    </p:animEffect>
                                  </p:childTnLst>
                                </p:cTn>
                              </p:par>
                              <p:par>
                                <p:cTn id="52" presetID="4" presetClass="entr" presetSubtype="16" fill="hold" nodeType="withEffect">
                                  <p:stCondLst>
                                    <p:cond delay="0"/>
                                  </p:stCondLst>
                                  <p:childTnLst>
                                    <p:set>
                                      <p:cBhvr>
                                        <p:cTn id="53" dur="1" fill="hold">
                                          <p:stCondLst>
                                            <p:cond delay="0"/>
                                          </p:stCondLst>
                                        </p:cTn>
                                        <p:tgtEl>
                                          <p:spTgt spid="144457"/>
                                        </p:tgtEl>
                                        <p:attrNameLst>
                                          <p:attrName>style.visibility</p:attrName>
                                        </p:attrNameLst>
                                      </p:cBhvr>
                                      <p:to>
                                        <p:strVal val="visible"/>
                                      </p:to>
                                    </p:set>
                                    <p:animEffect transition="in" filter="box(in)">
                                      <p:cBhvr>
                                        <p:cTn id="54" dur="500"/>
                                        <p:tgtEl>
                                          <p:spTgt spid="144457"/>
                                        </p:tgtEl>
                                      </p:cBhvr>
                                    </p:animEffect>
                                  </p:childTnLst>
                                </p:cTn>
                              </p:par>
                              <p:par>
                                <p:cTn id="55" presetID="4" presetClass="entr" presetSubtype="16" fill="hold" grpId="0" nodeType="withEffect">
                                  <p:stCondLst>
                                    <p:cond delay="0"/>
                                  </p:stCondLst>
                                  <p:childTnLst>
                                    <p:set>
                                      <p:cBhvr>
                                        <p:cTn id="56" dur="1" fill="hold">
                                          <p:stCondLst>
                                            <p:cond delay="0"/>
                                          </p:stCondLst>
                                        </p:cTn>
                                        <p:tgtEl>
                                          <p:spTgt spid="144466"/>
                                        </p:tgtEl>
                                        <p:attrNameLst>
                                          <p:attrName>style.visibility</p:attrName>
                                        </p:attrNameLst>
                                      </p:cBhvr>
                                      <p:to>
                                        <p:strVal val="visible"/>
                                      </p:to>
                                    </p:set>
                                    <p:animEffect transition="in" filter="box(in)">
                                      <p:cBhvr>
                                        <p:cTn id="57" dur="500"/>
                                        <p:tgtEl>
                                          <p:spTgt spid="144466"/>
                                        </p:tgtEl>
                                      </p:cBhvr>
                                    </p:animEffect>
                                  </p:childTnLst>
                                </p:cTn>
                              </p:par>
                              <p:par>
                                <p:cTn id="58" presetID="4" presetClass="entr" presetSubtype="16" fill="hold" nodeType="withEffect">
                                  <p:stCondLst>
                                    <p:cond delay="0"/>
                                  </p:stCondLst>
                                  <p:childTnLst>
                                    <p:set>
                                      <p:cBhvr>
                                        <p:cTn id="59" dur="1" fill="hold">
                                          <p:stCondLst>
                                            <p:cond delay="0"/>
                                          </p:stCondLst>
                                        </p:cTn>
                                        <p:tgtEl>
                                          <p:spTgt spid="144467"/>
                                        </p:tgtEl>
                                        <p:attrNameLst>
                                          <p:attrName>style.visibility</p:attrName>
                                        </p:attrNameLst>
                                      </p:cBhvr>
                                      <p:to>
                                        <p:strVal val="visible"/>
                                      </p:to>
                                    </p:set>
                                    <p:animEffect transition="in" filter="box(in)">
                                      <p:cBhvr>
                                        <p:cTn id="60" dur="500"/>
                                        <p:tgtEl>
                                          <p:spTgt spid="144467"/>
                                        </p:tgtEl>
                                      </p:cBhvr>
                                    </p:animEffect>
                                  </p:childTnLst>
                                </p:cTn>
                              </p:par>
                              <p:par>
                                <p:cTn id="61" presetID="4" presetClass="entr" presetSubtype="16" fill="hold" grpId="0" nodeType="withEffect">
                                  <p:stCondLst>
                                    <p:cond delay="0"/>
                                  </p:stCondLst>
                                  <p:childTnLst>
                                    <p:set>
                                      <p:cBhvr>
                                        <p:cTn id="62" dur="1" fill="hold">
                                          <p:stCondLst>
                                            <p:cond delay="0"/>
                                          </p:stCondLst>
                                        </p:cTn>
                                        <p:tgtEl>
                                          <p:spTgt spid="144476"/>
                                        </p:tgtEl>
                                        <p:attrNameLst>
                                          <p:attrName>style.visibility</p:attrName>
                                        </p:attrNameLst>
                                      </p:cBhvr>
                                      <p:to>
                                        <p:strVal val="visible"/>
                                      </p:to>
                                    </p:set>
                                    <p:animEffect transition="in" filter="box(in)">
                                      <p:cBhvr>
                                        <p:cTn id="63" dur="500"/>
                                        <p:tgtEl>
                                          <p:spTgt spid="144476"/>
                                        </p:tgtEl>
                                      </p:cBhvr>
                                    </p:animEffect>
                                  </p:childTnLst>
                                </p:cTn>
                              </p:par>
                              <p:par>
                                <p:cTn id="64" presetID="5" presetClass="entr" presetSubtype="10" fill="hold" nodeType="withEffect">
                                  <p:stCondLst>
                                    <p:cond delay="0"/>
                                  </p:stCondLst>
                                  <p:childTnLst>
                                    <p:set>
                                      <p:cBhvr>
                                        <p:cTn id="65" dur="1" fill="hold">
                                          <p:stCondLst>
                                            <p:cond delay="0"/>
                                          </p:stCondLst>
                                        </p:cTn>
                                        <p:tgtEl>
                                          <p:spTgt spid="144480"/>
                                        </p:tgtEl>
                                        <p:attrNameLst>
                                          <p:attrName>style.visibility</p:attrName>
                                        </p:attrNameLst>
                                      </p:cBhvr>
                                      <p:to>
                                        <p:strVal val="visible"/>
                                      </p:to>
                                    </p:set>
                                    <p:animEffect transition="in" filter="checkerboard(across)">
                                      <p:cBhvr>
                                        <p:cTn id="66" dur="500"/>
                                        <p:tgtEl>
                                          <p:spTgt spid="144480"/>
                                        </p:tgtEl>
                                      </p:cBhvr>
                                    </p:animEffect>
                                  </p:childTnLst>
                                </p:cTn>
                              </p:par>
                              <p:par>
                                <p:cTn id="67" presetID="5" presetClass="entr" presetSubtype="10" fill="hold" nodeType="withEffect">
                                  <p:stCondLst>
                                    <p:cond delay="0"/>
                                  </p:stCondLst>
                                  <p:childTnLst>
                                    <p:set>
                                      <p:cBhvr>
                                        <p:cTn id="68" dur="1" fill="hold">
                                          <p:stCondLst>
                                            <p:cond delay="0"/>
                                          </p:stCondLst>
                                        </p:cTn>
                                        <p:tgtEl>
                                          <p:spTgt spid="144479"/>
                                        </p:tgtEl>
                                        <p:attrNameLst>
                                          <p:attrName>style.visibility</p:attrName>
                                        </p:attrNameLst>
                                      </p:cBhvr>
                                      <p:to>
                                        <p:strVal val="visible"/>
                                      </p:to>
                                    </p:set>
                                    <p:animEffect transition="in" filter="checkerboard(across)">
                                      <p:cBhvr>
                                        <p:cTn id="69" dur="500"/>
                                        <p:tgtEl>
                                          <p:spTgt spid="144479"/>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 presetClass="entr" presetSubtype="4" fill="hold" nodeType="clickEffect">
                                  <p:stCondLst>
                                    <p:cond delay="0"/>
                                  </p:stCondLst>
                                  <p:childTnLst>
                                    <p:set>
                                      <p:cBhvr>
                                        <p:cTn id="73" dur="1" fill="hold">
                                          <p:stCondLst>
                                            <p:cond delay="0"/>
                                          </p:stCondLst>
                                        </p:cTn>
                                        <p:tgtEl>
                                          <p:spTgt spid="144387">
                                            <p:txEl>
                                              <p:pRg st="12" end="12"/>
                                            </p:txEl>
                                          </p:spTgt>
                                        </p:tgtEl>
                                        <p:attrNameLst>
                                          <p:attrName>style.visibility</p:attrName>
                                        </p:attrNameLst>
                                      </p:cBhvr>
                                      <p:to>
                                        <p:strVal val="visible"/>
                                      </p:to>
                                    </p:set>
                                    <p:anim calcmode="lin" valueType="num">
                                      <p:cBhvr additive="base">
                                        <p:cTn id="74" dur="500" fill="hold"/>
                                        <p:tgtEl>
                                          <p:spTgt spid="144387">
                                            <p:txEl>
                                              <p:pRg st="12" end="12"/>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144387">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35" grpId="0"/>
      <p:bldP spid="144445" grpId="0"/>
      <p:bldP spid="144455" grpId="0"/>
      <p:bldP spid="144456" grpId="0"/>
      <p:bldP spid="144466" grpId="0"/>
      <p:bldP spid="14447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827088" y="44450"/>
            <a:ext cx="7712075" cy="709613"/>
          </a:xfrm>
        </p:spPr>
        <p:txBody>
          <a:bodyPr/>
          <a:lstStyle/>
          <a:p>
            <a:pPr eaLnBrk="1" hangingPunct="1"/>
            <a:r>
              <a:rPr lang="en-US" altLang="en-US" smtClean="0">
                <a:latin typeface="Verdana" pitchFamily="34" charset="0"/>
              </a:rPr>
              <a:t>A mean treatment difference is found!</a:t>
            </a:r>
          </a:p>
        </p:txBody>
      </p:sp>
      <p:sp>
        <p:nvSpPr>
          <p:cNvPr id="146435" name="Rectangle 3"/>
          <p:cNvSpPr>
            <a:spLocks noGrp="1" noChangeArrowheads="1"/>
          </p:cNvSpPr>
          <p:nvPr>
            <p:ph type="body" idx="1"/>
          </p:nvPr>
        </p:nvSpPr>
        <p:spPr>
          <a:xfrm>
            <a:off x="971550" y="1916113"/>
            <a:ext cx="8172450" cy="4114800"/>
          </a:xfrm>
        </p:spPr>
        <p:txBody>
          <a:bodyPr/>
          <a:lstStyle/>
          <a:p>
            <a:pPr lvl="1" eaLnBrk="1" hangingPunct="1">
              <a:lnSpc>
                <a:spcPct val="90000"/>
              </a:lnSpc>
              <a:buFont typeface="Wingdings" pitchFamily="2" charset="2"/>
              <a:buNone/>
            </a:pPr>
            <a:r>
              <a:rPr lang="en-US" altLang="en-US" sz="2100" smtClean="0"/>
              <a:t>	But is it…….</a:t>
            </a:r>
            <a:endParaRPr lang="en-US" altLang="en-US" sz="2100" smtClean="0">
              <a:solidFill>
                <a:schemeClr val="accent1"/>
              </a:solidFill>
            </a:endParaRPr>
          </a:p>
          <a:p>
            <a:pPr lvl="1" eaLnBrk="1" hangingPunct="1">
              <a:lnSpc>
                <a:spcPct val="90000"/>
              </a:lnSpc>
              <a:buFont typeface="Wingdings" pitchFamily="2" charset="2"/>
              <a:buNone/>
            </a:pPr>
            <a:r>
              <a:rPr lang="en-US" altLang="en-US" sz="2100" smtClean="0">
                <a:solidFill>
                  <a:schemeClr val="accent1"/>
                </a:solidFill>
              </a:rPr>
              <a:t>	</a:t>
            </a:r>
            <a:r>
              <a:rPr lang="en-US" altLang="en-US" sz="2100" smtClean="0">
                <a:solidFill>
                  <a:srgbClr val="FF0000"/>
                </a:solidFill>
              </a:rPr>
              <a:t>Due to mere chance (biological noise) ??? </a:t>
            </a:r>
          </a:p>
          <a:p>
            <a:pPr lvl="1" eaLnBrk="1" hangingPunct="1">
              <a:lnSpc>
                <a:spcPct val="90000"/>
              </a:lnSpc>
              <a:buFont typeface="Wingdings" pitchFamily="2" charset="2"/>
              <a:buNone/>
            </a:pPr>
            <a:endParaRPr lang="en-US" altLang="en-US" sz="2100" smtClean="0">
              <a:solidFill>
                <a:srgbClr val="FF0000"/>
              </a:solidFill>
            </a:endParaRPr>
          </a:p>
          <a:p>
            <a:pPr lvl="1" eaLnBrk="1" hangingPunct="1">
              <a:lnSpc>
                <a:spcPct val="90000"/>
              </a:lnSpc>
              <a:buFont typeface="Wingdings" pitchFamily="2" charset="2"/>
              <a:buNone/>
            </a:pPr>
            <a:r>
              <a:rPr lang="en-US" altLang="en-US" sz="2100" smtClean="0"/>
              <a:t>	Or…</a:t>
            </a:r>
          </a:p>
          <a:p>
            <a:pPr lvl="1" eaLnBrk="1" hangingPunct="1">
              <a:lnSpc>
                <a:spcPct val="90000"/>
              </a:lnSpc>
              <a:buFont typeface="Wingdings" pitchFamily="2" charset="2"/>
              <a:buNone/>
            </a:pPr>
            <a:endParaRPr lang="en-US" altLang="en-US" sz="2100" smtClean="0">
              <a:solidFill>
                <a:srgbClr val="FF0000"/>
              </a:solidFill>
            </a:endParaRPr>
          </a:p>
          <a:p>
            <a:pPr lvl="1" eaLnBrk="1" hangingPunct="1">
              <a:lnSpc>
                <a:spcPct val="90000"/>
              </a:lnSpc>
              <a:buFont typeface="Wingdings" pitchFamily="2" charset="2"/>
              <a:buNone/>
            </a:pPr>
            <a:r>
              <a:rPr lang="en-US" altLang="en-US" sz="2100" smtClean="0">
                <a:solidFill>
                  <a:srgbClr val="FF0000"/>
                </a:solidFill>
              </a:rPr>
              <a:t>	The real thing (beyond reasonable doubt)?</a:t>
            </a:r>
          </a:p>
          <a:p>
            <a:pPr eaLnBrk="1" hangingPunct="1">
              <a:lnSpc>
                <a:spcPct val="90000"/>
              </a:lnSpc>
            </a:pPr>
            <a:endParaRPr lang="en-US" altLang="en-US" sz="3200" smtClean="0">
              <a:solidFill>
                <a:srgbClr val="FF0000"/>
              </a:solidFill>
            </a:endParaRPr>
          </a:p>
        </p:txBody>
      </p:sp>
      <p:sp>
        <p:nvSpPr>
          <p:cNvPr id="146436" name="AutoShape 4"/>
          <p:cNvSpPr>
            <a:spLocks/>
          </p:cNvSpPr>
          <p:nvPr/>
        </p:nvSpPr>
        <p:spPr bwMode="auto">
          <a:xfrm>
            <a:off x="1403350" y="2349500"/>
            <a:ext cx="330200" cy="1943100"/>
          </a:xfrm>
          <a:prstGeom prst="leftBrace">
            <a:avLst>
              <a:gd name="adj1" fmla="val 49038"/>
              <a:gd name="adj2" fmla="val 50000"/>
            </a:avLst>
          </a:prstGeom>
          <a:noFill/>
          <a:ln w="12700" cap="sq">
            <a:solidFill>
              <a:srgbClr val="0033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en-US" altLang="en-US">
              <a:latin typeface="Arial" pitchFamily="34" charset="0"/>
            </a:endParaRPr>
          </a:p>
        </p:txBody>
      </p:sp>
      <p:sp>
        <p:nvSpPr>
          <p:cNvPr id="146437" name="Text Box 5"/>
          <p:cNvSpPr txBox="1">
            <a:spLocks noChangeArrowheads="1"/>
          </p:cNvSpPr>
          <p:nvPr/>
        </p:nvSpPr>
        <p:spPr bwMode="auto">
          <a:xfrm>
            <a:off x="0" y="3068638"/>
            <a:ext cx="1676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50000"/>
              </a:spcBef>
              <a:buClrTx/>
              <a:buSzTx/>
              <a:buFontTx/>
              <a:buNone/>
            </a:pPr>
            <a:r>
              <a:rPr lang="en-US" altLang="en-US" sz="1800" b="1"/>
              <a:t>Statistical inference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46435">
                                            <p:txEl>
                                              <p:pRg st="0" end="0"/>
                                            </p:txEl>
                                          </p:spTgt>
                                        </p:tgtEl>
                                        <p:attrNameLst>
                                          <p:attrName>style.visibility</p:attrName>
                                        </p:attrNameLst>
                                      </p:cBhvr>
                                      <p:to>
                                        <p:strVal val="visible"/>
                                      </p:to>
                                    </p:set>
                                    <p:animEffect transition="in" filter="checkerboard(across)">
                                      <p:cBhvr>
                                        <p:cTn id="7" dur="500"/>
                                        <p:tgtEl>
                                          <p:spTgt spid="1464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46435">
                                            <p:txEl>
                                              <p:pRg st="1" end="1"/>
                                            </p:txEl>
                                          </p:spTgt>
                                        </p:tgtEl>
                                        <p:attrNameLst>
                                          <p:attrName>style.visibility</p:attrName>
                                        </p:attrNameLst>
                                      </p:cBhvr>
                                      <p:to>
                                        <p:strVal val="visible"/>
                                      </p:to>
                                    </p:set>
                                    <p:animEffect transition="in" filter="checkerboard(across)">
                                      <p:cBhvr>
                                        <p:cTn id="12" dur="500"/>
                                        <p:tgtEl>
                                          <p:spTgt spid="1464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46435">
                                            <p:txEl>
                                              <p:pRg st="3" end="3"/>
                                            </p:txEl>
                                          </p:spTgt>
                                        </p:tgtEl>
                                        <p:attrNameLst>
                                          <p:attrName>style.visibility</p:attrName>
                                        </p:attrNameLst>
                                      </p:cBhvr>
                                      <p:to>
                                        <p:strVal val="visible"/>
                                      </p:to>
                                    </p:set>
                                    <p:animEffect transition="in" filter="checkerboard(across)">
                                      <p:cBhvr>
                                        <p:cTn id="17" dur="500"/>
                                        <p:tgtEl>
                                          <p:spTgt spid="14643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46435">
                                            <p:txEl>
                                              <p:pRg st="5" end="5"/>
                                            </p:txEl>
                                          </p:spTgt>
                                        </p:tgtEl>
                                        <p:attrNameLst>
                                          <p:attrName>style.visibility</p:attrName>
                                        </p:attrNameLst>
                                      </p:cBhvr>
                                      <p:to>
                                        <p:strVal val="visible"/>
                                      </p:to>
                                    </p:set>
                                    <p:animEffect transition="in" filter="checkerboard(across)">
                                      <p:cBhvr>
                                        <p:cTn id="22" dur="500"/>
                                        <p:tgtEl>
                                          <p:spTgt spid="146435">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0" presetClass="entr" presetSubtype="0" fill="hold" grpId="0" nodeType="clickEffect">
                                  <p:stCondLst>
                                    <p:cond delay="0"/>
                                  </p:stCondLst>
                                  <p:childTnLst>
                                    <p:set>
                                      <p:cBhvr>
                                        <p:cTn id="26" dur="1" fill="hold">
                                          <p:stCondLst>
                                            <p:cond delay="0"/>
                                          </p:stCondLst>
                                        </p:cTn>
                                        <p:tgtEl>
                                          <p:spTgt spid="146436"/>
                                        </p:tgtEl>
                                        <p:attrNameLst>
                                          <p:attrName>style.visibility</p:attrName>
                                        </p:attrNameLst>
                                      </p:cBhvr>
                                      <p:to>
                                        <p:strVal val="visible"/>
                                      </p:to>
                                    </p:set>
                                    <p:animEffect transition="in" filter="fade">
                                      <p:cBhvr>
                                        <p:cTn id="27" dur="800" decel="100000"/>
                                        <p:tgtEl>
                                          <p:spTgt spid="146436"/>
                                        </p:tgtEl>
                                      </p:cBhvr>
                                    </p:animEffect>
                                    <p:anim calcmode="lin" valueType="num">
                                      <p:cBhvr>
                                        <p:cTn id="28" dur="800" decel="100000" fill="hold"/>
                                        <p:tgtEl>
                                          <p:spTgt spid="146436"/>
                                        </p:tgtEl>
                                        <p:attrNameLst>
                                          <p:attrName>style.rotation</p:attrName>
                                        </p:attrNameLst>
                                      </p:cBhvr>
                                      <p:tavLst>
                                        <p:tav tm="0">
                                          <p:val>
                                            <p:fltVal val="-90"/>
                                          </p:val>
                                        </p:tav>
                                        <p:tav tm="100000">
                                          <p:val>
                                            <p:fltVal val="0"/>
                                          </p:val>
                                        </p:tav>
                                      </p:tavLst>
                                    </p:anim>
                                    <p:anim calcmode="lin" valueType="num">
                                      <p:cBhvr>
                                        <p:cTn id="29" dur="800" decel="100000" fill="hold"/>
                                        <p:tgtEl>
                                          <p:spTgt spid="146436"/>
                                        </p:tgtEl>
                                        <p:attrNameLst>
                                          <p:attrName>ppt_x</p:attrName>
                                        </p:attrNameLst>
                                      </p:cBhvr>
                                      <p:tavLst>
                                        <p:tav tm="0">
                                          <p:val>
                                            <p:strVal val="#ppt_x+0.4"/>
                                          </p:val>
                                        </p:tav>
                                        <p:tav tm="100000">
                                          <p:val>
                                            <p:strVal val="#ppt_x-0.05"/>
                                          </p:val>
                                        </p:tav>
                                      </p:tavLst>
                                    </p:anim>
                                    <p:anim calcmode="lin" valueType="num">
                                      <p:cBhvr>
                                        <p:cTn id="30" dur="800" decel="100000" fill="hold"/>
                                        <p:tgtEl>
                                          <p:spTgt spid="146436"/>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146436"/>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146436"/>
                                        </p:tgtEl>
                                        <p:attrNameLst>
                                          <p:attrName>ppt_y</p:attrName>
                                        </p:attrNameLst>
                                      </p:cBhvr>
                                      <p:tavLst>
                                        <p:tav tm="0">
                                          <p:val>
                                            <p:strVal val="#ppt_y+0.1"/>
                                          </p:val>
                                        </p:tav>
                                        <p:tav tm="100000">
                                          <p:val>
                                            <p:strVal val="#ppt_y"/>
                                          </p:val>
                                        </p:tav>
                                      </p:tavLst>
                                    </p:anim>
                                  </p:childTnLst>
                                </p:cTn>
                              </p:par>
                              <p:par>
                                <p:cTn id="33" presetID="30" presetClass="entr" presetSubtype="0" fill="hold" grpId="0" nodeType="withEffect">
                                  <p:stCondLst>
                                    <p:cond delay="0"/>
                                  </p:stCondLst>
                                  <p:childTnLst>
                                    <p:set>
                                      <p:cBhvr>
                                        <p:cTn id="34" dur="1" fill="hold">
                                          <p:stCondLst>
                                            <p:cond delay="0"/>
                                          </p:stCondLst>
                                        </p:cTn>
                                        <p:tgtEl>
                                          <p:spTgt spid="146437"/>
                                        </p:tgtEl>
                                        <p:attrNameLst>
                                          <p:attrName>style.visibility</p:attrName>
                                        </p:attrNameLst>
                                      </p:cBhvr>
                                      <p:to>
                                        <p:strVal val="visible"/>
                                      </p:to>
                                    </p:set>
                                    <p:animEffect transition="in" filter="fade">
                                      <p:cBhvr>
                                        <p:cTn id="35" dur="800" decel="100000"/>
                                        <p:tgtEl>
                                          <p:spTgt spid="146437"/>
                                        </p:tgtEl>
                                      </p:cBhvr>
                                    </p:animEffect>
                                    <p:anim calcmode="lin" valueType="num">
                                      <p:cBhvr>
                                        <p:cTn id="36" dur="800" decel="100000" fill="hold"/>
                                        <p:tgtEl>
                                          <p:spTgt spid="146437"/>
                                        </p:tgtEl>
                                        <p:attrNameLst>
                                          <p:attrName>style.rotation</p:attrName>
                                        </p:attrNameLst>
                                      </p:cBhvr>
                                      <p:tavLst>
                                        <p:tav tm="0">
                                          <p:val>
                                            <p:fltVal val="-90"/>
                                          </p:val>
                                        </p:tav>
                                        <p:tav tm="100000">
                                          <p:val>
                                            <p:fltVal val="0"/>
                                          </p:val>
                                        </p:tav>
                                      </p:tavLst>
                                    </p:anim>
                                    <p:anim calcmode="lin" valueType="num">
                                      <p:cBhvr>
                                        <p:cTn id="37" dur="800" decel="100000" fill="hold"/>
                                        <p:tgtEl>
                                          <p:spTgt spid="146437"/>
                                        </p:tgtEl>
                                        <p:attrNameLst>
                                          <p:attrName>ppt_x</p:attrName>
                                        </p:attrNameLst>
                                      </p:cBhvr>
                                      <p:tavLst>
                                        <p:tav tm="0">
                                          <p:val>
                                            <p:strVal val="#ppt_x+0.4"/>
                                          </p:val>
                                        </p:tav>
                                        <p:tav tm="100000">
                                          <p:val>
                                            <p:strVal val="#ppt_x-0.05"/>
                                          </p:val>
                                        </p:tav>
                                      </p:tavLst>
                                    </p:anim>
                                    <p:anim calcmode="lin" valueType="num">
                                      <p:cBhvr>
                                        <p:cTn id="38" dur="800" decel="100000" fill="hold"/>
                                        <p:tgtEl>
                                          <p:spTgt spid="146437"/>
                                        </p:tgtEl>
                                        <p:attrNameLst>
                                          <p:attrName>ppt_y</p:attrName>
                                        </p:attrNameLst>
                                      </p:cBhvr>
                                      <p:tavLst>
                                        <p:tav tm="0">
                                          <p:val>
                                            <p:strVal val="#ppt_y-0.4"/>
                                          </p:val>
                                        </p:tav>
                                        <p:tav tm="100000">
                                          <p:val>
                                            <p:strVal val="#ppt_y+0.1"/>
                                          </p:val>
                                        </p:tav>
                                      </p:tavLst>
                                    </p:anim>
                                    <p:anim calcmode="lin" valueType="num">
                                      <p:cBhvr>
                                        <p:cTn id="39" dur="200" accel="100000" fill="hold">
                                          <p:stCondLst>
                                            <p:cond delay="800"/>
                                          </p:stCondLst>
                                        </p:cTn>
                                        <p:tgtEl>
                                          <p:spTgt spid="146437"/>
                                        </p:tgtEl>
                                        <p:attrNameLst>
                                          <p:attrName>ppt_x</p:attrName>
                                        </p:attrNameLst>
                                      </p:cBhvr>
                                      <p:tavLst>
                                        <p:tav tm="0">
                                          <p:val>
                                            <p:strVal val="#ppt_x-0.05"/>
                                          </p:val>
                                        </p:tav>
                                        <p:tav tm="100000">
                                          <p:val>
                                            <p:strVal val="#ppt_x"/>
                                          </p:val>
                                        </p:tav>
                                      </p:tavLst>
                                    </p:anim>
                                    <p:anim calcmode="lin" valueType="num">
                                      <p:cBhvr>
                                        <p:cTn id="40" dur="200" accel="100000" fill="hold">
                                          <p:stCondLst>
                                            <p:cond delay="800"/>
                                          </p:stCondLst>
                                        </p:cTn>
                                        <p:tgtEl>
                                          <p:spTgt spid="14643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6" grpId="0" animBg="1"/>
      <p:bldP spid="14643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71550" y="188913"/>
            <a:ext cx="5327650" cy="592137"/>
          </a:xfrm>
        </p:spPr>
        <p:txBody>
          <a:bodyPr/>
          <a:lstStyle/>
          <a:p>
            <a:pPr eaLnBrk="1" hangingPunct="1"/>
            <a:r>
              <a:rPr lang="en-US" altLang="en-US" sz="2300" smtClean="0">
                <a:latin typeface="Verdana" pitchFamily="34" charset="0"/>
              </a:rPr>
              <a:t>Completely Randomized Design</a:t>
            </a:r>
          </a:p>
        </p:txBody>
      </p:sp>
      <p:sp>
        <p:nvSpPr>
          <p:cNvPr id="33795" name="Rectangle 3"/>
          <p:cNvSpPr>
            <a:spLocks noGrp="1" noChangeArrowheads="1"/>
          </p:cNvSpPr>
          <p:nvPr>
            <p:ph type="body" idx="1"/>
          </p:nvPr>
        </p:nvSpPr>
        <p:spPr>
          <a:xfrm>
            <a:off x="539552" y="1484313"/>
            <a:ext cx="8208912" cy="3722687"/>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just" eaLnBrk="1" hangingPunct="1">
              <a:spcAft>
                <a:spcPct val="30000"/>
              </a:spcAft>
            </a:pPr>
            <a:r>
              <a:rPr lang="en-US" altLang="en-US" dirty="0" smtClean="0"/>
              <a:t>Experimental units (subjects) are assigned randomly to treatments</a:t>
            </a:r>
          </a:p>
          <a:p>
            <a:pPr lvl="2" algn="just" eaLnBrk="1" hangingPunct="1">
              <a:spcAft>
                <a:spcPct val="30000"/>
              </a:spcAft>
              <a:buFont typeface="Wingdings" panose="05000000000000000000" pitchFamily="2" charset="2"/>
              <a:buChar char="Ø"/>
            </a:pPr>
            <a:r>
              <a:rPr lang="en-US" altLang="en-US" sz="2000" dirty="0" smtClean="0"/>
              <a:t>Subjects are assumed homogeneous</a:t>
            </a:r>
          </a:p>
          <a:p>
            <a:pPr lvl="1" algn="just" eaLnBrk="1" hangingPunct="1">
              <a:spcAft>
                <a:spcPct val="30000"/>
              </a:spcAft>
              <a:buClr>
                <a:schemeClr val="tx1"/>
              </a:buClr>
              <a:buFont typeface="Wingdings" pitchFamily="2" charset="2"/>
              <a:buChar char="¢"/>
            </a:pPr>
            <a:endParaRPr lang="en-US" altLang="en-US" dirty="0" smtClean="0"/>
          </a:p>
          <a:p>
            <a:pPr algn="just" eaLnBrk="1" hangingPunct="1">
              <a:spcAft>
                <a:spcPct val="30000"/>
              </a:spcAft>
            </a:pPr>
            <a:r>
              <a:rPr lang="en-US" altLang="en-US" dirty="0" smtClean="0"/>
              <a:t>One factor or independent variable</a:t>
            </a:r>
          </a:p>
          <a:p>
            <a:pPr lvl="2" algn="just" eaLnBrk="1" hangingPunct="1">
              <a:spcAft>
                <a:spcPct val="30000"/>
              </a:spcAft>
              <a:buFont typeface="Wingdings" panose="05000000000000000000" pitchFamily="2" charset="2"/>
              <a:buChar char="Ø"/>
            </a:pPr>
            <a:r>
              <a:rPr lang="en-US" altLang="en-US" sz="2000" dirty="0" smtClean="0"/>
              <a:t>2 or more treatment levels or groups</a:t>
            </a:r>
          </a:p>
          <a:p>
            <a:pPr lvl="1" algn="just" eaLnBrk="1" hangingPunct="1">
              <a:spcAft>
                <a:spcPct val="30000"/>
              </a:spcAft>
              <a:buClr>
                <a:schemeClr val="tx1"/>
              </a:buClr>
              <a:buFont typeface="Wingdings" pitchFamily="2" charset="2"/>
              <a:buChar char="¢"/>
            </a:pPr>
            <a:endParaRPr lang="en-US" altLang="en-US" dirty="0" smtClean="0"/>
          </a:p>
          <a:p>
            <a:pPr algn="just" eaLnBrk="1" hangingPunct="1">
              <a:spcAft>
                <a:spcPct val="30000"/>
              </a:spcAft>
            </a:pPr>
            <a:r>
              <a:rPr lang="en-US" altLang="en-US" dirty="0" smtClean="0"/>
              <a:t>Analyzed by one-way ANOVA</a:t>
            </a:r>
          </a:p>
          <a:p>
            <a:pPr algn="just" eaLnBrk="1" hangingPunct="1">
              <a:spcAft>
                <a:spcPct val="30000"/>
              </a:spcAft>
            </a:pPr>
            <a:endParaRPr lang="en-US" altLang="en-US"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en-US" smtClean="0">
                <a:latin typeface="Verdana" pitchFamily="34" charset="0"/>
              </a:rPr>
              <a:t>One-Way ANOVA F-Test</a:t>
            </a:r>
          </a:p>
        </p:txBody>
      </p:sp>
      <p:sp>
        <p:nvSpPr>
          <p:cNvPr id="34819" name="Rectangle 3"/>
          <p:cNvSpPr>
            <a:spLocks noGrp="1" noChangeArrowheads="1"/>
          </p:cNvSpPr>
          <p:nvPr>
            <p:ph type="body" idx="1"/>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just" eaLnBrk="1" hangingPunct="1"/>
            <a:r>
              <a:rPr lang="en-US" altLang="en-US" dirty="0" smtClean="0"/>
              <a:t>Tests the equality of 2 or more (p) population means</a:t>
            </a:r>
          </a:p>
          <a:p>
            <a:pPr algn="just" eaLnBrk="1" hangingPunct="1"/>
            <a:endParaRPr lang="en-US" altLang="en-US" dirty="0" smtClean="0"/>
          </a:p>
          <a:p>
            <a:pPr algn="just" eaLnBrk="1" hangingPunct="1"/>
            <a:r>
              <a:rPr lang="en-US" altLang="en-US" dirty="0" smtClean="0"/>
              <a:t>Variables</a:t>
            </a:r>
          </a:p>
          <a:p>
            <a:pPr lvl="1" algn="just" eaLnBrk="1" hangingPunct="1">
              <a:buFont typeface="Wingdings" panose="05000000000000000000" pitchFamily="2" charset="2"/>
              <a:buChar char="Ø"/>
            </a:pPr>
            <a:r>
              <a:rPr lang="en-US" altLang="en-US" sz="2100" dirty="0" smtClean="0"/>
              <a:t>One nominal independent variable</a:t>
            </a:r>
          </a:p>
          <a:p>
            <a:pPr lvl="1" algn="just" eaLnBrk="1" hangingPunct="1">
              <a:buFont typeface="Wingdings" panose="05000000000000000000" pitchFamily="2" charset="2"/>
              <a:buChar char="Ø"/>
            </a:pPr>
            <a:r>
              <a:rPr lang="en-US" altLang="en-US" sz="2100" dirty="0" smtClean="0"/>
              <a:t>One continuous dependent variable</a:t>
            </a:r>
          </a:p>
          <a:p>
            <a:pPr algn="just" eaLnBrk="1" hangingPunct="1"/>
            <a:endParaRPr lang="en-US" altLang="en-US" dirty="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smtClean="0">
                <a:latin typeface="Verdana" pitchFamily="34" charset="0"/>
              </a:rPr>
              <a:t>One-Way ANOVA F-Test Assumptions</a:t>
            </a:r>
          </a:p>
        </p:txBody>
      </p:sp>
      <p:sp>
        <p:nvSpPr>
          <p:cNvPr id="35843" name="Rectangle 3"/>
          <p:cNvSpPr>
            <a:spLocks noGrp="1" noChangeArrowheads="1"/>
          </p:cNvSpPr>
          <p:nvPr>
            <p:ph type="body" idx="1"/>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just" eaLnBrk="1" hangingPunct="1"/>
            <a:r>
              <a:rPr lang="en-US" altLang="en-US" dirty="0" smtClean="0"/>
              <a:t>Randomness &amp; independence of errors</a:t>
            </a:r>
          </a:p>
          <a:p>
            <a:pPr algn="just" eaLnBrk="1" hangingPunct="1"/>
            <a:r>
              <a:rPr lang="en-US" altLang="en-US" dirty="0" smtClean="0"/>
              <a:t>Normality</a:t>
            </a:r>
          </a:p>
          <a:p>
            <a:pPr lvl="1" algn="just" eaLnBrk="1" hangingPunct="1">
              <a:buFont typeface="Wingdings" panose="05000000000000000000" pitchFamily="2" charset="2"/>
              <a:buChar char="Ø"/>
            </a:pPr>
            <a:r>
              <a:rPr lang="en-US" altLang="en-US" sz="2100" dirty="0" smtClean="0"/>
              <a:t>Populations (for each condition) are normally distributed</a:t>
            </a:r>
          </a:p>
          <a:p>
            <a:pPr algn="just" eaLnBrk="1" hangingPunct="1"/>
            <a:r>
              <a:rPr lang="en-US" altLang="en-US" dirty="0" smtClean="0"/>
              <a:t>Homogeneity of variance</a:t>
            </a:r>
          </a:p>
          <a:p>
            <a:pPr lvl="1" algn="just" eaLnBrk="1" hangingPunct="1">
              <a:buFont typeface="Wingdings" panose="05000000000000000000" pitchFamily="2" charset="2"/>
              <a:buChar char="Ø"/>
            </a:pPr>
            <a:r>
              <a:rPr lang="en-US" altLang="en-US" sz="2100" dirty="0" smtClean="0"/>
              <a:t>Populations (for each condition) have equal variances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smtClean="0">
                <a:latin typeface="Verdana" pitchFamily="34" charset="0"/>
              </a:rPr>
              <a:t>Assumption </a:t>
            </a:r>
          </a:p>
        </p:txBody>
      </p:sp>
      <p:graphicFrame>
        <p:nvGraphicFramePr>
          <p:cNvPr id="36867" name="Object 19"/>
          <p:cNvGraphicFramePr>
            <a:graphicFrameLocks noChangeAspect="1"/>
          </p:cNvGraphicFramePr>
          <p:nvPr/>
        </p:nvGraphicFramePr>
        <p:xfrm>
          <a:off x="1096963" y="1268413"/>
          <a:ext cx="3890962" cy="431800"/>
        </p:xfrm>
        <a:graphic>
          <a:graphicData uri="http://schemas.openxmlformats.org/presentationml/2006/ole">
            <mc:AlternateContent xmlns:mc="http://schemas.openxmlformats.org/markup-compatibility/2006">
              <mc:Choice xmlns:v="urn:schemas-microsoft-com:vml" Requires="v">
                <p:oleObj spid="_x0000_s37112" name="Equation" r:id="rId3" imgW="1914392" imgH="190363" progId="Equation.3">
                  <p:embed/>
                </p:oleObj>
              </mc:Choice>
              <mc:Fallback>
                <p:oleObj name="Equation" r:id="rId3" imgW="1914392" imgH="190363"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963" y="1268413"/>
                        <a:ext cx="389096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68" name="Object 20"/>
          <p:cNvGraphicFramePr>
            <a:graphicFrameLocks noChangeAspect="1"/>
          </p:cNvGraphicFramePr>
          <p:nvPr/>
        </p:nvGraphicFramePr>
        <p:xfrm>
          <a:off x="1096963" y="2166938"/>
          <a:ext cx="1246187" cy="431800"/>
        </p:xfrm>
        <a:graphic>
          <a:graphicData uri="http://schemas.openxmlformats.org/presentationml/2006/ole">
            <mc:AlternateContent xmlns:mc="http://schemas.openxmlformats.org/markup-compatibility/2006">
              <mc:Choice xmlns:v="urn:schemas-microsoft-com:vml" Requires="v">
                <p:oleObj spid="_x0000_s37113" name="Equation" r:id="rId5" imgW="590639" imgH="190363" progId="Equation.3">
                  <p:embed/>
                </p:oleObj>
              </mc:Choice>
              <mc:Fallback>
                <p:oleObj name="Equation" r:id="rId5" imgW="590639" imgH="190363" progId="Equation.3">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6963" y="2166938"/>
                        <a:ext cx="12461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69" name="Object 21"/>
          <p:cNvGraphicFramePr>
            <a:graphicFrameLocks noChangeAspect="1"/>
          </p:cNvGraphicFramePr>
          <p:nvPr/>
        </p:nvGraphicFramePr>
        <p:xfrm>
          <a:off x="1096963" y="3065463"/>
          <a:ext cx="1727200" cy="482600"/>
        </p:xfrm>
        <a:graphic>
          <a:graphicData uri="http://schemas.openxmlformats.org/presentationml/2006/ole">
            <mc:AlternateContent xmlns:mc="http://schemas.openxmlformats.org/markup-compatibility/2006">
              <mc:Choice xmlns:v="urn:schemas-microsoft-com:vml" Requires="v">
                <p:oleObj spid="_x0000_s37114" name="Equation" r:id="rId7" imgW="838377" imgH="209452" progId="Equation.3">
                  <p:embed/>
                </p:oleObj>
              </mc:Choice>
              <mc:Fallback>
                <p:oleObj name="Equation" r:id="rId7" imgW="838377" imgH="209452"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6963" y="3065463"/>
                        <a:ext cx="17272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70" name="Object 22"/>
          <p:cNvGraphicFramePr>
            <a:graphicFrameLocks noChangeAspect="1"/>
          </p:cNvGraphicFramePr>
          <p:nvPr/>
        </p:nvGraphicFramePr>
        <p:xfrm>
          <a:off x="1096963" y="4319588"/>
          <a:ext cx="3482975" cy="482600"/>
        </p:xfrm>
        <a:graphic>
          <a:graphicData uri="http://schemas.openxmlformats.org/presentationml/2006/ole">
            <mc:AlternateContent xmlns:mc="http://schemas.openxmlformats.org/markup-compatibility/2006">
              <mc:Choice xmlns:v="urn:schemas-microsoft-com:vml" Requires="v">
                <p:oleObj spid="_x0000_s37115" name="Equation" r:id="rId9" imgW="1714500" imgH="209452" progId="Equation.3">
                  <p:embed/>
                </p:oleObj>
              </mc:Choice>
              <mc:Fallback>
                <p:oleObj name="Equation" r:id="rId9" imgW="1714500" imgH="209452"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6963" y="4319588"/>
                        <a:ext cx="3482975"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71" name="Object 23"/>
          <p:cNvGraphicFramePr>
            <a:graphicFrameLocks noChangeAspect="1"/>
          </p:cNvGraphicFramePr>
          <p:nvPr/>
        </p:nvGraphicFramePr>
        <p:xfrm>
          <a:off x="1096963" y="5573713"/>
          <a:ext cx="1855787" cy="482600"/>
        </p:xfrm>
        <a:graphic>
          <a:graphicData uri="http://schemas.openxmlformats.org/presentationml/2006/ole">
            <mc:AlternateContent xmlns:mc="http://schemas.openxmlformats.org/markup-compatibility/2006">
              <mc:Choice xmlns:v="urn:schemas-microsoft-com:vml" Requires="v">
                <p:oleObj spid="_x0000_s37116" name="Equation" r:id="rId11" imgW="895261" imgH="209452" progId="Equation.3">
                  <p:embed/>
                </p:oleObj>
              </mc:Choice>
              <mc:Fallback>
                <p:oleObj name="Equation" r:id="rId11" imgW="895261" imgH="209452" progId="Equation.3">
                  <p:embed/>
                  <p:pic>
                    <p:nvPicPr>
                      <p:cNvPr id="0" name="Object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6963" y="5573713"/>
                        <a:ext cx="1855787"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72" name="Text Box 24"/>
          <p:cNvSpPr txBox="1">
            <a:spLocks noChangeArrowheads="1"/>
          </p:cNvSpPr>
          <p:nvPr/>
        </p:nvSpPr>
        <p:spPr bwMode="auto">
          <a:xfrm>
            <a:off x="1171575" y="1758950"/>
            <a:ext cx="62182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it-IT" altLang="en-US" sz="1800"/>
              <a:t>y is a linear function of a,</a:t>
            </a:r>
            <a:r>
              <a:rPr lang="el-GR" altLang="en-US" sz="1800">
                <a:cs typeface="Times New Roman" pitchFamily="18" charset="0"/>
              </a:rPr>
              <a:t>β</a:t>
            </a:r>
            <a:r>
              <a:rPr lang="it-IT" altLang="en-US" sz="1800">
                <a:cs typeface="Times New Roman" pitchFamily="18" charset="0"/>
              </a:rPr>
              <a:t>,</a:t>
            </a:r>
            <a:r>
              <a:rPr lang="it-IT" altLang="en-US" sz="1800"/>
              <a:t>x</a:t>
            </a:r>
            <a:r>
              <a:rPr lang="it-IT" altLang="en-US" sz="1800" baseline="-25000"/>
              <a:t>1</a:t>
            </a:r>
            <a:r>
              <a:rPr lang="it-IT" altLang="en-US" sz="1800"/>
              <a:t>, …, x</a:t>
            </a:r>
            <a:r>
              <a:rPr lang="it-IT" altLang="en-US" sz="1800" baseline="-25000"/>
              <a:t>n</a:t>
            </a:r>
            <a:r>
              <a:rPr lang="it-IT" altLang="en-US" sz="1800"/>
              <a:t> and e (residual)</a:t>
            </a:r>
          </a:p>
        </p:txBody>
      </p:sp>
      <p:sp>
        <p:nvSpPr>
          <p:cNvPr id="36873" name="Text Box 25"/>
          <p:cNvSpPr txBox="1">
            <a:spLocks noChangeArrowheads="1"/>
          </p:cNvSpPr>
          <p:nvPr/>
        </p:nvSpPr>
        <p:spPr bwMode="auto">
          <a:xfrm>
            <a:off x="1171575" y="2657475"/>
            <a:ext cx="7872413" cy="366713"/>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it-IT" altLang="en-US" sz="1800"/>
              <a:t>e does not depend on x</a:t>
            </a:r>
            <a:r>
              <a:rPr lang="it-IT" altLang="en-US" sz="1800" baseline="-25000"/>
              <a:t>1</a:t>
            </a:r>
            <a:r>
              <a:rPr lang="it-IT" altLang="en-US" sz="1800"/>
              <a:t>, …, x</a:t>
            </a:r>
            <a:r>
              <a:rPr lang="it-IT" altLang="en-US" sz="1800" baseline="-25000"/>
              <a:t>n</a:t>
            </a:r>
            <a:r>
              <a:rPr lang="it-IT" altLang="en-US" sz="1800"/>
              <a:t> (e and x</a:t>
            </a:r>
            <a:r>
              <a:rPr lang="it-IT" altLang="en-US" sz="1800" baseline="-25000"/>
              <a:t>1</a:t>
            </a:r>
            <a:r>
              <a:rPr lang="it-IT" altLang="en-US" sz="1800"/>
              <a:t>, …, x</a:t>
            </a:r>
            <a:r>
              <a:rPr lang="it-IT" altLang="en-US" sz="1800" baseline="-25000"/>
              <a:t>n</a:t>
            </a:r>
            <a:r>
              <a:rPr lang="it-IT" altLang="en-US" sz="1800"/>
              <a:t> are not correlated)</a:t>
            </a:r>
          </a:p>
        </p:txBody>
      </p:sp>
      <p:sp>
        <p:nvSpPr>
          <p:cNvPr id="36874" name="Text Box 26"/>
          <p:cNvSpPr txBox="1">
            <a:spLocks noChangeArrowheads="1"/>
          </p:cNvSpPr>
          <p:nvPr/>
        </p:nvSpPr>
        <p:spPr bwMode="auto">
          <a:xfrm>
            <a:off x="1079500" y="3508375"/>
            <a:ext cx="838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it-IT" altLang="en-US" sz="1800"/>
              <a:t>Omoscedasticy assumption: the variance of e is equal for all the observations </a:t>
            </a:r>
          </a:p>
        </p:txBody>
      </p:sp>
      <p:sp>
        <p:nvSpPr>
          <p:cNvPr id="36875" name="Text Box 27"/>
          <p:cNvSpPr txBox="1">
            <a:spLocks noChangeArrowheads="1"/>
          </p:cNvSpPr>
          <p:nvPr/>
        </p:nvSpPr>
        <p:spPr bwMode="auto">
          <a:xfrm>
            <a:off x="863600" y="4924425"/>
            <a:ext cx="8496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it-IT" altLang="en-US" sz="1800"/>
              <a:t>The residual of each observation is not related with the residual of other observations</a:t>
            </a:r>
          </a:p>
        </p:txBody>
      </p:sp>
      <p:sp>
        <p:nvSpPr>
          <p:cNvPr id="36876" name="Text Box 28"/>
          <p:cNvSpPr txBox="1">
            <a:spLocks noChangeArrowheads="1"/>
          </p:cNvSpPr>
          <p:nvPr/>
        </p:nvSpPr>
        <p:spPr bwMode="auto">
          <a:xfrm>
            <a:off x="1123950" y="6086475"/>
            <a:ext cx="45561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it-IT" altLang="en-US" sz="1800"/>
              <a:t>The residuals are normally distributed</a:t>
            </a:r>
          </a:p>
        </p:txBody>
      </p:sp>
      <p:sp>
        <p:nvSpPr>
          <p:cNvPr id="36877" name="Text Box 29"/>
          <p:cNvSpPr txBox="1">
            <a:spLocks noChangeArrowheads="1"/>
          </p:cNvSpPr>
          <p:nvPr/>
        </p:nvSpPr>
        <p:spPr bwMode="auto">
          <a:xfrm>
            <a:off x="574675" y="1311275"/>
            <a:ext cx="536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it-IT" altLang="en-US" sz="1800"/>
              <a:t>(1)</a:t>
            </a:r>
          </a:p>
        </p:txBody>
      </p:sp>
      <p:sp>
        <p:nvSpPr>
          <p:cNvPr id="36878" name="Text Box 30"/>
          <p:cNvSpPr txBox="1">
            <a:spLocks noChangeArrowheads="1"/>
          </p:cNvSpPr>
          <p:nvPr/>
        </p:nvSpPr>
        <p:spPr bwMode="auto">
          <a:xfrm>
            <a:off x="574675" y="2170113"/>
            <a:ext cx="5365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it-IT" altLang="en-US" sz="1800"/>
              <a:t>(2)</a:t>
            </a:r>
          </a:p>
        </p:txBody>
      </p:sp>
      <p:sp>
        <p:nvSpPr>
          <p:cNvPr id="36879" name="Text Box 31"/>
          <p:cNvSpPr txBox="1">
            <a:spLocks noChangeArrowheads="1"/>
          </p:cNvSpPr>
          <p:nvPr/>
        </p:nvSpPr>
        <p:spPr bwMode="auto">
          <a:xfrm>
            <a:off x="574675" y="3094038"/>
            <a:ext cx="5365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it-IT" altLang="en-US" sz="1800"/>
              <a:t>(3)</a:t>
            </a:r>
          </a:p>
        </p:txBody>
      </p:sp>
      <p:sp>
        <p:nvSpPr>
          <p:cNvPr id="36880" name="Text Box 32"/>
          <p:cNvSpPr txBox="1">
            <a:spLocks noChangeArrowheads="1"/>
          </p:cNvSpPr>
          <p:nvPr/>
        </p:nvSpPr>
        <p:spPr bwMode="auto">
          <a:xfrm>
            <a:off x="574675" y="4306888"/>
            <a:ext cx="5365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it-IT" altLang="en-US" sz="1800"/>
              <a:t>(4)</a:t>
            </a:r>
          </a:p>
        </p:txBody>
      </p:sp>
      <p:sp>
        <p:nvSpPr>
          <p:cNvPr id="36881" name="Text Box 33"/>
          <p:cNvSpPr txBox="1">
            <a:spLocks noChangeArrowheads="1"/>
          </p:cNvSpPr>
          <p:nvPr/>
        </p:nvSpPr>
        <p:spPr bwMode="auto">
          <a:xfrm>
            <a:off x="574675" y="5619750"/>
            <a:ext cx="536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it-IT" altLang="en-US" sz="1800"/>
              <a:t>(5)</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1"/>
          <p:cNvSpPr>
            <a:spLocks noGrp="1"/>
          </p:cNvSpPr>
          <p:nvPr>
            <p:ph idx="1"/>
          </p:nvPr>
        </p:nvSpPr>
        <p:spPr>
          <a:xfrm>
            <a:off x="755650" y="1125538"/>
            <a:ext cx="8763000" cy="609600"/>
          </a:xfrm>
        </p:spPr>
        <p:txBody>
          <a:bodyPr/>
          <a:lstStyle/>
          <a:p>
            <a:pPr marL="109538" indent="0">
              <a:buFont typeface="Wingdings" pitchFamily="2" charset="2"/>
              <a:buNone/>
            </a:pPr>
            <a:r>
              <a:rPr lang="en-GB" altLang="it-IT" smtClean="0"/>
              <a:t>Charts can be used to </a:t>
            </a:r>
            <a:r>
              <a:rPr lang="en-GB" altLang="it-IT" b="1" smtClean="0"/>
              <a:t>informally</a:t>
            </a:r>
            <a:r>
              <a:rPr lang="en-GB" altLang="it-IT" smtClean="0"/>
              <a:t> assess whether data is:</a:t>
            </a:r>
          </a:p>
        </p:txBody>
      </p:sp>
      <p:sp>
        <p:nvSpPr>
          <p:cNvPr id="37891" name="Title 2"/>
          <p:cNvSpPr>
            <a:spLocks noGrp="1"/>
          </p:cNvSpPr>
          <p:nvPr>
            <p:ph type="title"/>
          </p:nvPr>
        </p:nvSpPr>
        <p:spPr/>
        <p:txBody>
          <a:bodyPr/>
          <a:lstStyle/>
          <a:p>
            <a:r>
              <a:rPr lang="en-GB" altLang="it-IT" smtClean="0"/>
              <a:t>Assessing Normality</a:t>
            </a:r>
          </a:p>
        </p:txBody>
      </p:sp>
      <p:pic>
        <p:nvPicPr>
          <p:cNvPr id="378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294063"/>
            <a:ext cx="2209800" cy="22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020763" y="1993900"/>
            <a:ext cx="1565275" cy="706438"/>
          </a:xfrm>
          <a:prstGeom prst="rect">
            <a:avLst/>
          </a:prstGeom>
        </p:spPr>
        <p:txBody>
          <a:bodyPr wrap="none">
            <a:spAutoFit/>
          </a:bodyPr>
          <a:lstStyle/>
          <a:p>
            <a:pPr>
              <a:defRPr/>
            </a:pPr>
            <a:r>
              <a:rPr lang="en-GB" dirty="0">
                <a:solidFill>
                  <a:srgbClr val="003399"/>
                </a:solidFill>
                <a:latin typeface="+mn-lt"/>
              </a:rPr>
              <a:t>Normally</a:t>
            </a:r>
          </a:p>
          <a:p>
            <a:pPr>
              <a:defRPr/>
            </a:pPr>
            <a:r>
              <a:rPr lang="en-GB" dirty="0">
                <a:solidFill>
                  <a:srgbClr val="003399"/>
                </a:solidFill>
                <a:latin typeface="+mn-lt"/>
              </a:rPr>
              <a:t>distributed</a:t>
            </a:r>
          </a:p>
        </p:txBody>
      </p:sp>
      <p:pic>
        <p:nvPicPr>
          <p:cNvPr id="3789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355975"/>
            <a:ext cx="287655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351213"/>
            <a:ext cx="2895600"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5076825" y="2189163"/>
            <a:ext cx="1760538" cy="400050"/>
          </a:xfrm>
          <a:prstGeom prst="rect">
            <a:avLst/>
          </a:prstGeom>
        </p:spPr>
        <p:txBody>
          <a:bodyPr wrap="none">
            <a:spAutoFit/>
          </a:bodyPr>
          <a:lstStyle/>
          <a:p>
            <a:pPr>
              <a:defRPr/>
            </a:pPr>
            <a:r>
              <a:rPr lang="en-GB" dirty="0">
                <a:solidFill>
                  <a:srgbClr val="003399"/>
                </a:solidFill>
                <a:latin typeface="+mn-lt"/>
              </a:rPr>
              <a:t>Or….Skewed</a:t>
            </a:r>
          </a:p>
        </p:txBody>
      </p:sp>
      <p:sp>
        <p:nvSpPr>
          <p:cNvPr id="8" name="TextBox 7"/>
          <p:cNvSpPr txBox="1"/>
          <p:nvPr/>
        </p:nvSpPr>
        <p:spPr>
          <a:xfrm>
            <a:off x="3348038" y="5689600"/>
            <a:ext cx="5414962" cy="769938"/>
          </a:xfrm>
          <a:prstGeom prst="rect">
            <a:avLst/>
          </a:prstGeom>
          <a:noFill/>
        </p:spPr>
        <p:txBody>
          <a:bodyPr>
            <a:spAutoFit/>
          </a:bodyPr>
          <a:lstStyle/>
          <a:p>
            <a:pPr>
              <a:defRPr/>
            </a:pPr>
            <a:r>
              <a:rPr lang="en-GB" sz="2200" b="1" dirty="0">
                <a:solidFill>
                  <a:srgbClr val="FF0000"/>
                </a:solidFill>
                <a:latin typeface="+mn-lt"/>
              </a:rPr>
              <a:t>The mean and median are very different for skewed data</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sz="2300" dirty="0" smtClean="0">
                <a:latin typeface="Verdana" pitchFamily="34" charset="0"/>
              </a:rPr>
              <a:t>Normality test</a:t>
            </a:r>
          </a:p>
        </p:txBody>
      </p:sp>
      <p:sp>
        <p:nvSpPr>
          <p:cNvPr id="38915" name="Rectangle 3"/>
          <p:cNvSpPr>
            <a:spLocks noGrp="1" noChangeArrowheads="1"/>
          </p:cNvSpPr>
          <p:nvPr>
            <p:ph type="body" idx="1"/>
          </p:nvPr>
        </p:nvSpPr>
        <p:spPr>
          <a:xfrm>
            <a:off x="467544" y="1268413"/>
            <a:ext cx="8281169" cy="4608859"/>
          </a:xfrm>
        </p:spPr>
        <p:txBody>
          <a:bodyPr/>
          <a:lstStyle/>
          <a:p>
            <a:pPr algn="just" eaLnBrk="1" hangingPunct="1">
              <a:spcBef>
                <a:spcPts val="600"/>
              </a:spcBef>
              <a:spcAft>
                <a:spcPct val="30000"/>
              </a:spcAft>
            </a:pPr>
            <a:r>
              <a:rPr lang="en-US" altLang="en-US" sz="1800" dirty="0" smtClean="0">
                <a:cs typeface="Times New Roman" pitchFamily="18" charset="0"/>
              </a:rPr>
              <a:t>Wide variety of tests we can perform to test if the data follows a normal distribution</a:t>
            </a:r>
          </a:p>
          <a:p>
            <a:pPr algn="just" eaLnBrk="1" hangingPunct="1">
              <a:spcBef>
                <a:spcPts val="600"/>
              </a:spcBef>
              <a:spcAft>
                <a:spcPct val="30000"/>
              </a:spcAft>
            </a:pPr>
            <a:r>
              <a:rPr lang="en-US" altLang="en-US" sz="1800" dirty="0" err="1" smtClean="0">
                <a:cs typeface="Times New Roman" pitchFamily="18" charset="0"/>
              </a:rPr>
              <a:t>Mardia</a:t>
            </a:r>
            <a:r>
              <a:rPr lang="en-US" altLang="en-US" sz="1800" dirty="0" smtClean="0">
                <a:cs typeface="Times New Roman" pitchFamily="18" charset="0"/>
              </a:rPr>
              <a:t> (1980) provides an extensive list for both the univariate and multivariate cases, categorizing them into two types  </a:t>
            </a:r>
          </a:p>
          <a:p>
            <a:pPr lvl="1" algn="just" eaLnBrk="1" hangingPunct="1">
              <a:spcBef>
                <a:spcPts val="600"/>
              </a:spcBef>
              <a:spcAft>
                <a:spcPct val="30000"/>
              </a:spcAft>
              <a:buFont typeface="Wingdings" panose="05000000000000000000" pitchFamily="2" charset="2"/>
              <a:buChar char="Ø"/>
            </a:pPr>
            <a:r>
              <a:rPr lang="en-US" altLang="en-US" sz="1800" dirty="0" smtClean="0">
                <a:cs typeface="Times New Roman" pitchFamily="18" charset="0"/>
              </a:rPr>
              <a:t>Properties of normal distribution, more specifically, the first four moments of the normal distribution </a:t>
            </a:r>
          </a:p>
          <a:p>
            <a:pPr lvl="2" algn="just" eaLnBrk="1" hangingPunct="1">
              <a:spcBef>
                <a:spcPts val="600"/>
              </a:spcBef>
              <a:spcAft>
                <a:spcPct val="30000"/>
              </a:spcAft>
              <a:buFont typeface="Wingdings" panose="05000000000000000000" pitchFamily="2" charset="2"/>
              <a:buChar char="Ø"/>
            </a:pPr>
            <a:r>
              <a:rPr lang="en-US" altLang="en-US" sz="1600" dirty="0" smtClean="0">
                <a:cs typeface="Times New Roman" pitchFamily="18" charset="0"/>
              </a:rPr>
              <a:t>Shapiro-Wilk’s W  (compares the ratio of the standard deviation to the variance multiplied by a constant to one)</a:t>
            </a:r>
          </a:p>
          <a:p>
            <a:pPr lvl="1" algn="just" eaLnBrk="1" hangingPunct="1">
              <a:spcBef>
                <a:spcPts val="600"/>
              </a:spcBef>
              <a:spcAft>
                <a:spcPct val="30000"/>
              </a:spcAft>
              <a:buFont typeface="Wingdings" panose="05000000000000000000" pitchFamily="2" charset="2"/>
              <a:buChar char="Ø"/>
            </a:pPr>
            <a:r>
              <a:rPr lang="en-US" altLang="en-US" sz="1800" dirty="0" smtClean="0">
                <a:cs typeface="Times New Roman" pitchFamily="18" charset="0"/>
              </a:rPr>
              <a:t>Goodness-of-fit tests, </a:t>
            </a:r>
          </a:p>
          <a:p>
            <a:pPr lvl="2" algn="just" eaLnBrk="1" hangingPunct="1">
              <a:spcBef>
                <a:spcPts val="600"/>
              </a:spcBef>
              <a:spcAft>
                <a:spcPct val="30000"/>
              </a:spcAft>
              <a:buFont typeface="Wingdings" panose="05000000000000000000" pitchFamily="2" charset="2"/>
              <a:buChar char="Ø"/>
            </a:pPr>
            <a:r>
              <a:rPr lang="en-US" altLang="en-US" sz="1600" dirty="0" smtClean="0">
                <a:cs typeface="Times New Roman" pitchFamily="18" charset="0"/>
              </a:rPr>
              <a:t>Kolmogorov-Smirnov D </a:t>
            </a:r>
          </a:p>
          <a:p>
            <a:pPr lvl="2" algn="just" eaLnBrk="1" hangingPunct="1">
              <a:spcBef>
                <a:spcPts val="600"/>
              </a:spcBef>
              <a:spcAft>
                <a:spcPct val="30000"/>
              </a:spcAft>
              <a:buFont typeface="Wingdings" panose="05000000000000000000" pitchFamily="2" charset="2"/>
              <a:buChar char="Ø"/>
            </a:pPr>
            <a:r>
              <a:rPr lang="en-US" altLang="en-US" sz="1600" dirty="0" smtClean="0">
                <a:cs typeface="Times New Roman" pitchFamily="18" charset="0"/>
              </a:rPr>
              <a:t>Cramer-von Mises W</a:t>
            </a:r>
            <a:r>
              <a:rPr lang="en-US" altLang="en-US" sz="1600" baseline="30000" dirty="0" smtClean="0">
                <a:cs typeface="Times New Roman" pitchFamily="18" charset="0"/>
              </a:rPr>
              <a:t>2</a:t>
            </a:r>
            <a:r>
              <a:rPr lang="en-US" altLang="en-US" sz="1600" dirty="0" smtClean="0">
                <a:cs typeface="Times New Roman" pitchFamily="18" charset="0"/>
              </a:rPr>
              <a:t> </a:t>
            </a:r>
          </a:p>
          <a:p>
            <a:pPr lvl="2" algn="just" eaLnBrk="1" hangingPunct="1">
              <a:spcBef>
                <a:spcPts val="600"/>
              </a:spcBef>
              <a:spcAft>
                <a:spcPct val="30000"/>
              </a:spcAft>
              <a:buFont typeface="Wingdings" panose="05000000000000000000" pitchFamily="2" charset="2"/>
              <a:buChar char="Ø"/>
            </a:pPr>
            <a:r>
              <a:rPr lang="en-US" altLang="en-US" sz="1600" dirty="0" smtClean="0">
                <a:cs typeface="Times New Roman" pitchFamily="18" charset="0"/>
              </a:rPr>
              <a:t>Anderson-Darling A</a:t>
            </a:r>
            <a:r>
              <a:rPr lang="en-US" altLang="en-US" sz="1600" baseline="30000" dirty="0" smtClean="0">
                <a:cs typeface="Times New Roman" pitchFamily="18" charset="0"/>
              </a:rPr>
              <a:t>2</a:t>
            </a:r>
          </a:p>
          <a:p>
            <a:pPr lvl="2" algn="just" eaLnBrk="1" hangingPunct="1">
              <a:spcBef>
                <a:spcPts val="600"/>
              </a:spcBef>
              <a:spcAft>
                <a:spcPct val="30000"/>
              </a:spcAft>
            </a:pPr>
            <a:endParaRPr lang="en-US" altLang="en-US" sz="1600" baseline="30000" dirty="0">
              <a:cs typeface="Times New Roman" pitchFamily="18" charset="0"/>
            </a:endParaRPr>
          </a:p>
        </p:txBody>
      </p:sp>
      <p:sp>
        <p:nvSpPr>
          <p:cNvPr id="2" name="CasellaDiTesto 1"/>
          <p:cNvSpPr txBox="1"/>
          <p:nvPr/>
        </p:nvSpPr>
        <p:spPr>
          <a:xfrm>
            <a:off x="3022896" y="5949280"/>
            <a:ext cx="6121104" cy="830997"/>
          </a:xfrm>
          <a:prstGeom prst="rect">
            <a:avLst/>
          </a:prstGeom>
          <a:noFill/>
        </p:spPr>
        <p:txBody>
          <a:bodyPr wrap="square" rtlCol="0">
            <a:spAutoFit/>
          </a:bodyPr>
          <a:lstStyle/>
          <a:p>
            <a:pPr marL="0" lvl="2" algn="just"/>
            <a:r>
              <a:rPr lang="en-US" altLang="en-US" sz="1200" dirty="0" err="1">
                <a:solidFill>
                  <a:srgbClr val="003399"/>
                </a:solidFill>
                <a:latin typeface="+mn-lt"/>
                <a:cs typeface="Times New Roman" pitchFamily="18" charset="0"/>
              </a:rPr>
              <a:t>Mardia</a:t>
            </a:r>
            <a:r>
              <a:rPr lang="en-US" altLang="en-US" sz="1200" dirty="0">
                <a:solidFill>
                  <a:srgbClr val="003399"/>
                </a:solidFill>
                <a:latin typeface="+mn-lt"/>
                <a:cs typeface="Times New Roman" pitchFamily="18" charset="0"/>
              </a:rPr>
              <a:t>, K.V. (1980): Tests of univariate and multivariate normality. In P.R. </a:t>
            </a:r>
            <a:r>
              <a:rPr lang="en-US" altLang="en-US" sz="1200" dirty="0" err="1">
                <a:solidFill>
                  <a:srgbClr val="003399"/>
                </a:solidFill>
                <a:latin typeface="+mn-lt"/>
                <a:cs typeface="Times New Roman" pitchFamily="18" charset="0"/>
              </a:rPr>
              <a:t>Krishnaiah</a:t>
            </a:r>
            <a:r>
              <a:rPr lang="en-US" altLang="en-US" sz="1200" dirty="0">
                <a:solidFill>
                  <a:srgbClr val="003399"/>
                </a:solidFill>
                <a:latin typeface="+mn-lt"/>
                <a:cs typeface="Times New Roman" pitchFamily="18" charset="0"/>
              </a:rPr>
              <a:t> (ed.), Handbook of statistics (vol. 1; pp 279-320). Amsterdam: North Holland.</a:t>
            </a:r>
          </a:p>
          <a:p>
            <a:pPr algn="just"/>
            <a:endParaRPr lang="en-US" sz="12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5380" r="4889"/>
          <a:stretch>
            <a:fillRect/>
          </a:stretch>
        </p:blipFill>
        <p:spPr>
          <a:xfrm>
            <a:off x="755576" y="1052736"/>
            <a:ext cx="7920038" cy="3754437"/>
          </a:xfr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3" name="Rettangolo 2"/>
          <p:cNvSpPr/>
          <p:nvPr/>
        </p:nvSpPr>
        <p:spPr>
          <a:xfrm>
            <a:off x="899592" y="260648"/>
            <a:ext cx="2297424" cy="446276"/>
          </a:xfrm>
          <a:prstGeom prst="rect">
            <a:avLst/>
          </a:prstGeom>
        </p:spPr>
        <p:txBody>
          <a:bodyPr wrap="none">
            <a:spAutoFit/>
          </a:bodyPr>
          <a:lstStyle/>
          <a:p>
            <a:r>
              <a:rPr kumimoji="0" lang="en-US" altLang="en-US" sz="2300" b="0" i="0" u="none" strike="noStrike" kern="0" cap="none" spc="0" normalizeH="0" baseline="0" noProof="0" dirty="0" smtClean="0">
                <a:ln>
                  <a:noFill/>
                </a:ln>
                <a:solidFill>
                  <a:srgbClr val="003399"/>
                </a:solidFill>
                <a:effectLst/>
                <a:uLnTx/>
                <a:uFillTx/>
                <a:latin typeface="Verdana" pitchFamily="34" charset="0"/>
                <a:ea typeface="+mj-ea"/>
                <a:cs typeface="+mj-cs"/>
              </a:rPr>
              <a:t>Normality test</a:t>
            </a:r>
            <a:endParaRPr lang="en-US" dirty="0"/>
          </a:p>
        </p:txBody>
      </p:sp>
      <p:pic>
        <p:nvPicPr>
          <p:cNvPr id="6" name="Picture 2" descr="Risultati immagini per R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0063" y="121833"/>
            <a:ext cx="803379" cy="62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407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71550" y="981075"/>
            <a:ext cx="7920038" cy="4449763"/>
          </a:xfr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4" name="Titolo 3"/>
          <p:cNvSpPr>
            <a:spLocks noGrp="1"/>
          </p:cNvSpPr>
          <p:nvPr>
            <p:ph type="title"/>
          </p:nvPr>
        </p:nvSpPr>
        <p:spPr>
          <a:xfrm>
            <a:off x="827584" y="116632"/>
            <a:ext cx="7712075" cy="709612"/>
          </a:xfrm>
          <a:prstGeom prst="rect">
            <a:avLst/>
          </a:prstGeom>
        </p:spPr>
        <p:txBody>
          <a:bodyPr wrap="none">
            <a:spAutoFit/>
          </a:bodyPr>
          <a:lstStyle/>
          <a:p>
            <a:r>
              <a:rPr kumimoji="0" lang="en-US" altLang="en-US" sz="2300" b="0" i="0" u="none" strike="noStrike" kern="0" cap="none" spc="0" normalizeH="0" baseline="0" noProof="0" dirty="0" smtClean="0">
                <a:ln>
                  <a:noFill/>
                </a:ln>
                <a:solidFill>
                  <a:srgbClr val="003399"/>
                </a:solidFill>
                <a:effectLst/>
                <a:uLnTx/>
                <a:uFillTx/>
                <a:latin typeface="Verdana" pitchFamily="34" charset="0"/>
                <a:ea typeface="+mj-ea"/>
                <a:cs typeface="+mj-cs"/>
              </a:rPr>
              <a:t>Normality test</a:t>
            </a:r>
            <a:endParaRPr lang="en-US" dirty="0"/>
          </a:p>
        </p:txBody>
      </p:sp>
      <p:pic>
        <p:nvPicPr>
          <p:cNvPr id="6" name="Picture 2" descr="Risultati immagini per R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0063" y="121833"/>
            <a:ext cx="803379" cy="62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2561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smtClean="0"/>
              <a:t>Overview</a:t>
            </a:r>
          </a:p>
        </p:txBody>
      </p:sp>
      <p:sp>
        <p:nvSpPr>
          <p:cNvPr id="7171" name="Rectangle 3"/>
          <p:cNvSpPr>
            <a:spLocks noGrp="1" noChangeArrowheads="1"/>
          </p:cNvSpPr>
          <p:nvPr>
            <p:ph type="body" idx="1"/>
          </p:nvPr>
        </p:nvSpPr>
        <p:spPr>
          <a:xfrm>
            <a:off x="1042988" y="1341438"/>
            <a:ext cx="7370762" cy="3313112"/>
          </a:xfr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marL="0" indent="0" algn="just">
              <a:buFont typeface="Wingdings" pitchFamily="2" charset="2"/>
              <a:buNone/>
              <a:defRPr/>
            </a:pPr>
            <a:r>
              <a:rPr lang="en-US" b="1" dirty="0"/>
              <a:t>Team Project:</a:t>
            </a:r>
            <a:endParaRPr lang="it-IT" b="1" dirty="0"/>
          </a:p>
          <a:p>
            <a:pPr algn="just">
              <a:defRPr/>
            </a:pPr>
            <a:r>
              <a:rPr lang="en-US" dirty="0"/>
              <a:t>Data will be provided to a team composed of two to three students and asked to employ techniques learned throughout this course to analyze the data set, interpret and report </a:t>
            </a:r>
            <a:r>
              <a:rPr lang="en-US" dirty="0" smtClean="0"/>
              <a:t>results</a:t>
            </a:r>
            <a:endParaRPr lang="it-IT" dirty="0"/>
          </a:p>
          <a:p>
            <a:pPr algn="just">
              <a:defRPr/>
            </a:pPr>
            <a:endParaRPr lang="it-IT" dirty="0"/>
          </a:p>
          <a:p>
            <a:pPr marL="0" indent="0" algn="just">
              <a:buFont typeface="Wingdings" pitchFamily="2" charset="2"/>
              <a:buNone/>
              <a:defRPr/>
            </a:pPr>
            <a:r>
              <a:rPr lang="en-US" b="1" dirty="0"/>
              <a:t>Final Exam:</a:t>
            </a:r>
            <a:endParaRPr lang="it-IT" b="1" dirty="0"/>
          </a:p>
          <a:p>
            <a:pPr algn="just">
              <a:defRPr/>
            </a:pPr>
            <a:r>
              <a:rPr lang="en-US" dirty="0"/>
              <a:t>Written examinations. A written examination consists of exercises designed to test the basic knowledge acquired during the </a:t>
            </a:r>
            <a:r>
              <a:rPr lang="en-US" dirty="0" smtClean="0"/>
              <a:t>course </a:t>
            </a:r>
            <a:endParaRPr lang="en-US" altLang="en-US"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71550" y="908050"/>
            <a:ext cx="7920038" cy="4546600"/>
          </a:xfr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4" name="Titolo 3"/>
          <p:cNvSpPr>
            <a:spLocks noGrp="1"/>
          </p:cNvSpPr>
          <p:nvPr>
            <p:ph type="title"/>
          </p:nvPr>
        </p:nvSpPr>
        <p:spPr>
          <a:prstGeom prst="rect">
            <a:avLst/>
          </a:prstGeom>
        </p:spPr>
        <p:txBody>
          <a:bodyPr wrap="none">
            <a:spAutoFit/>
          </a:bodyPr>
          <a:lstStyle/>
          <a:p>
            <a:r>
              <a:rPr kumimoji="0" lang="en-US" altLang="en-US" sz="2300" b="0" i="0" u="none" strike="noStrike" kern="0" cap="none" spc="0" normalizeH="0" baseline="0" noProof="0" dirty="0" smtClean="0">
                <a:ln>
                  <a:noFill/>
                </a:ln>
                <a:solidFill>
                  <a:srgbClr val="003399"/>
                </a:solidFill>
                <a:effectLst/>
                <a:uLnTx/>
                <a:uFillTx/>
                <a:latin typeface="Verdana" pitchFamily="34" charset="0"/>
                <a:ea typeface="+mj-ea"/>
                <a:cs typeface="+mj-cs"/>
              </a:rPr>
              <a:t>Normality test</a:t>
            </a:r>
            <a:endParaRPr lang="en-US" dirty="0"/>
          </a:p>
        </p:txBody>
      </p:sp>
      <p:pic>
        <p:nvPicPr>
          <p:cNvPr id="6" name="Picture 2" descr="Risultati immagini per R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0063" y="121833"/>
            <a:ext cx="803379" cy="62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5531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71550" y="908050"/>
            <a:ext cx="7920038" cy="4986338"/>
          </a:xfr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4" name="Titolo 3"/>
          <p:cNvSpPr>
            <a:spLocks noGrp="1"/>
          </p:cNvSpPr>
          <p:nvPr>
            <p:ph type="title"/>
          </p:nvPr>
        </p:nvSpPr>
        <p:spPr>
          <a:prstGeom prst="rect">
            <a:avLst/>
          </a:prstGeom>
        </p:spPr>
        <p:txBody>
          <a:bodyPr wrap="none">
            <a:spAutoFit/>
          </a:bodyPr>
          <a:lstStyle/>
          <a:p>
            <a:r>
              <a:rPr kumimoji="0" lang="en-US" altLang="en-US" sz="2300" b="0" i="0" u="none" strike="noStrike" kern="0" cap="none" spc="0" normalizeH="0" baseline="0" noProof="0" dirty="0" smtClean="0">
                <a:ln>
                  <a:noFill/>
                </a:ln>
                <a:solidFill>
                  <a:srgbClr val="003399"/>
                </a:solidFill>
                <a:effectLst/>
                <a:uLnTx/>
                <a:uFillTx/>
                <a:latin typeface="Verdana" pitchFamily="34" charset="0"/>
                <a:ea typeface="+mj-ea"/>
                <a:cs typeface="+mj-cs"/>
              </a:rPr>
              <a:t>Normality test</a:t>
            </a:r>
            <a:endParaRPr lang="en-US" dirty="0"/>
          </a:p>
        </p:txBody>
      </p:sp>
      <p:pic>
        <p:nvPicPr>
          <p:cNvPr id="6" name="Picture 2" descr="Risultati immagini per R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0063" y="121833"/>
            <a:ext cx="803379" cy="62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6342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908050"/>
            <a:ext cx="8785225"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5"/>
          <p:cNvSpPr>
            <a:spLocks noGrp="1" noChangeArrowheads="1"/>
          </p:cNvSpPr>
          <p:nvPr>
            <p:ph type="title"/>
          </p:nvPr>
        </p:nvSpPr>
        <p:spPr>
          <a:noFill/>
        </p:spPr>
        <p:txBody>
          <a:bodyPr/>
          <a:lstStyle/>
          <a:p>
            <a:pPr eaLnBrk="1" hangingPunct="1"/>
            <a:r>
              <a:rPr lang="en-US" altLang="en-US" smtClean="0"/>
              <a:t>Normality test</a:t>
            </a:r>
          </a:p>
        </p:txBody>
      </p:sp>
      <p:sp>
        <p:nvSpPr>
          <p:cNvPr id="39940" name="Oval 6"/>
          <p:cNvSpPr>
            <a:spLocks noChangeArrowheads="1"/>
          </p:cNvSpPr>
          <p:nvPr/>
        </p:nvSpPr>
        <p:spPr bwMode="auto">
          <a:xfrm>
            <a:off x="107950" y="1916113"/>
            <a:ext cx="863600" cy="360362"/>
          </a:xfrm>
          <a:prstGeom prst="ellipse">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39941" name="Oval 7"/>
          <p:cNvSpPr>
            <a:spLocks noChangeArrowheads="1"/>
          </p:cNvSpPr>
          <p:nvPr/>
        </p:nvSpPr>
        <p:spPr bwMode="auto">
          <a:xfrm>
            <a:off x="400050" y="3789363"/>
            <a:ext cx="863600" cy="360362"/>
          </a:xfrm>
          <a:prstGeom prst="ellipse">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7" name="Picture 7" descr="Risultati immagini per sas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868" y="226145"/>
            <a:ext cx="1109198" cy="454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125538"/>
            <a:ext cx="8064500" cy="491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75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1196975"/>
            <a:ext cx="8713787" cy="531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4" name="Rectangle 6"/>
          <p:cNvSpPr>
            <a:spLocks noGrp="1" noChangeArrowheads="1"/>
          </p:cNvSpPr>
          <p:nvPr>
            <p:ph type="title"/>
          </p:nvPr>
        </p:nvSpPr>
        <p:spPr>
          <a:noFill/>
        </p:spPr>
        <p:txBody>
          <a:bodyPr/>
          <a:lstStyle/>
          <a:p>
            <a:pPr eaLnBrk="1" hangingPunct="1"/>
            <a:r>
              <a:rPr lang="en-US" altLang="en-US" smtClean="0"/>
              <a:t>Normality test</a:t>
            </a:r>
          </a:p>
        </p:txBody>
      </p:sp>
      <p:sp>
        <p:nvSpPr>
          <p:cNvPr id="237575" name="Oval 7"/>
          <p:cNvSpPr>
            <a:spLocks noChangeArrowheads="1"/>
          </p:cNvSpPr>
          <p:nvPr/>
        </p:nvSpPr>
        <p:spPr bwMode="auto">
          <a:xfrm>
            <a:off x="6300788" y="1557338"/>
            <a:ext cx="719137" cy="431800"/>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7" name="Picture 7" descr="Risultati immagini per sas softwa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5868" y="226145"/>
            <a:ext cx="1109198" cy="454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37572"/>
                                        </p:tgtEl>
                                        <p:attrNameLst>
                                          <p:attrName>style.visibility</p:attrName>
                                        </p:attrNameLst>
                                      </p:cBhvr>
                                      <p:to>
                                        <p:strVal val="visible"/>
                                      </p:to>
                                    </p:set>
                                    <p:animEffect transition="in" filter="checkerboard(across)">
                                      <p:cBhvr>
                                        <p:cTn id="7" dur="500"/>
                                        <p:tgtEl>
                                          <p:spTgt spid="2375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0" presetClass="entr" presetSubtype="0" fill="hold" nodeType="clickEffect">
                                  <p:stCondLst>
                                    <p:cond delay="0"/>
                                  </p:stCondLst>
                                  <p:childTnLst>
                                    <p:set>
                                      <p:cBhvr>
                                        <p:cTn id="11" dur="1" fill="hold">
                                          <p:stCondLst>
                                            <p:cond delay="0"/>
                                          </p:stCondLst>
                                        </p:cTn>
                                        <p:tgtEl>
                                          <p:spTgt spid="237573"/>
                                        </p:tgtEl>
                                        <p:attrNameLst>
                                          <p:attrName>style.visibility</p:attrName>
                                        </p:attrNameLst>
                                      </p:cBhvr>
                                      <p:to>
                                        <p:strVal val="visible"/>
                                      </p:to>
                                    </p:set>
                                    <p:animEffect transition="in" filter="fade">
                                      <p:cBhvr>
                                        <p:cTn id="12" dur="800" decel="100000"/>
                                        <p:tgtEl>
                                          <p:spTgt spid="237573"/>
                                        </p:tgtEl>
                                      </p:cBhvr>
                                    </p:animEffect>
                                    <p:anim calcmode="lin" valueType="num">
                                      <p:cBhvr>
                                        <p:cTn id="13" dur="800" decel="100000" fill="hold"/>
                                        <p:tgtEl>
                                          <p:spTgt spid="237573"/>
                                        </p:tgtEl>
                                        <p:attrNameLst>
                                          <p:attrName>style.rotation</p:attrName>
                                        </p:attrNameLst>
                                      </p:cBhvr>
                                      <p:tavLst>
                                        <p:tav tm="0">
                                          <p:val>
                                            <p:fltVal val="-90"/>
                                          </p:val>
                                        </p:tav>
                                        <p:tav tm="100000">
                                          <p:val>
                                            <p:fltVal val="0"/>
                                          </p:val>
                                        </p:tav>
                                      </p:tavLst>
                                    </p:anim>
                                    <p:anim calcmode="lin" valueType="num">
                                      <p:cBhvr>
                                        <p:cTn id="14" dur="800" decel="100000" fill="hold"/>
                                        <p:tgtEl>
                                          <p:spTgt spid="237573"/>
                                        </p:tgtEl>
                                        <p:attrNameLst>
                                          <p:attrName>ppt_x</p:attrName>
                                        </p:attrNameLst>
                                      </p:cBhvr>
                                      <p:tavLst>
                                        <p:tav tm="0">
                                          <p:val>
                                            <p:strVal val="#ppt_x+0.4"/>
                                          </p:val>
                                        </p:tav>
                                        <p:tav tm="100000">
                                          <p:val>
                                            <p:strVal val="#ppt_x-0.05"/>
                                          </p:val>
                                        </p:tav>
                                      </p:tavLst>
                                    </p:anim>
                                    <p:anim calcmode="lin" valueType="num">
                                      <p:cBhvr>
                                        <p:cTn id="15" dur="800" decel="100000" fill="hold"/>
                                        <p:tgtEl>
                                          <p:spTgt spid="237573"/>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237573"/>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237573"/>
                                        </p:tgtEl>
                                        <p:attrNameLst>
                                          <p:attrName>ppt_y</p:attrName>
                                        </p:attrNameLst>
                                      </p:cBhvr>
                                      <p:tavLst>
                                        <p:tav tm="0">
                                          <p:val>
                                            <p:strVal val="#ppt_y+0.1"/>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30" presetClass="entr" presetSubtype="0" fill="hold" grpId="0" nodeType="clickEffect">
                                  <p:stCondLst>
                                    <p:cond delay="0"/>
                                  </p:stCondLst>
                                  <p:childTnLst>
                                    <p:set>
                                      <p:cBhvr>
                                        <p:cTn id="21" dur="1" fill="hold">
                                          <p:stCondLst>
                                            <p:cond delay="0"/>
                                          </p:stCondLst>
                                        </p:cTn>
                                        <p:tgtEl>
                                          <p:spTgt spid="237575"/>
                                        </p:tgtEl>
                                        <p:attrNameLst>
                                          <p:attrName>style.visibility</p:attrName>
                                        </p:attrNameLst>
                                      </p:cBhvr>
                                      <p:to>
                                        <p:strVal val="visible"/>
                                      </p:to>
                                    </p:set>
                                    <p:animEffect transition="in" filter="fade">
                                      <p:cBhvr>
                                        <p:cTn id="22" dur="800" decel="100000"/>
                                        <p:tgtEl>
                                          <p:spTgt spid="237575"/>
                                        </p:tgtEl>
                                      </p:cBhvr>
                                    </p:animEffect>
                                    <p:anim calcmode="lin" valueType="num">
                                      <p:cBhvr>
                                        <p:cTn id="23" dur="800" decel="100000" fill="hold"/>
                                        <p:tgtEl>
                                          <p:spTgt spid="237575"/>
                                        </p:tgtEl>
                                        <p:attrNameLst>
                                          <p:attrName>style.rotation</p:attrName>
                                        </p:attrNameLst>
                                      </p:cBhvr>
                                      <p:tavLst>
                                        <p:tav tm="0">
                                          <p:val>
                                            <p:fltVal val="-90"/>
                                          </p:val>
                                        </p:tav>
                                        <p:tav tm="100000">
                                          <p:val>
                                            <p:fltVal val="0"/>
                                          </p:val>
                                        </p:tav>
                                      </p:tavLst>
                                    </p:anim>
                                    <p:anim calcmode="lin" valueType="num">
                                      <p:cBhvr>
                                        <p:cTn id="24" dur="800" decel="100000" fill="hold"/>
                                        <p:tgtEl>
                                          <p:spTgt spid="237575"/>
                                        </p:tgtEl>
                                        <p:attrNameLst>
                                          <p:attrName>ppt_x</p:attrName>
                                        </p:attrNameLst>
                                      </p:cBhvr>
                                      <p:tavLst>
                                        <p:tav tm="0">
                                          <p:val>
                                            <p:strVal val="#ppt_x+0.4"/>
                                          </p:val>
                                        </p:tav>
                                        <p:tav tm="100000">
                                          <p:val>
                                            <p:strVal val="#ppt_x-0.05"/>
                                          </p:val>
                                        </p:tav>
                                      </p:tavLst>
                                    </p:anim>
                                    <p:anim calcmode="lin" valueType="num">
                                      <p:cBhvr>
                                        <p:cTn id="25" dur="800" decel="100000" fill="hold"/>
                                        <p:tgtEl>
                                          <p:spTgt spid="237575"/>
                                        </p:tgtEl>
                                        <p:attrNameLst>
                                          <p:attrName>ppt_y</p:attrName>
                                        </p:attrNameLst>
                                      </p:cBhvr>
                                      <p:tavLst>
                                        <p:tav tm="0">
                                          <p:val>
                                            <p:strVal val="#ppt_y-0.4"/>
                                          </p:val>
                                        </p:tav>
                                        <p:tav tm="100000">
                                          <p:val>
                                            <p:strVal val="#ppt_y+0.1"/>
                                          </p:val>
                                        </p:tav>
                                      </p:tavLst>
                                    </p:anim>
                                    <p:anim calcmode="lin" valueType="num">
                                      <p:cBhvr>
                                        <p:cTn id="26" dur="200" accel="100000" fill="hold">
                                          <p:stCondLst>
                                            <p:cond delay="800"/>
                                          </p:stCondLst>
                                        </p:cTn>
                                        <p:tgtEl>
                                          <p:spTgt spid="237575"/>
                                        </p:tgtEl>
                                        <p:attrNameLst>
                                          <p:attrName>ppt_x</p:attrName>
                                        </p:attrNameLst>
                                      </p:cBhvr>
                                      <p:tavLst>
                                        <p:tav tm="0">
                                          <p:val>
                                            <p:strVal val="#ppt_x-0.05"/>
                                          </p:val>
                                        </p:tav>
                                        <p:tav tm="100000">
                                          <p:val>
                                            <p:strVal val="#ppt_x"/>
                                          </p:val>
                                        </p:tav>
                                      </p:tavLst>
                                    </p:anim>
                                    <p:anim calcmode="lin" valueType="num">
                                      <p:cBhvr>
                                        <p:cTn id="27" dur="200" accel="100000" fill="hold">
                                          <p:stCondLst>
                                            <p:cond delay="800"/>
                                          </p:stCondLst>
                                        </p:cTn>
                                        <p:tgtEl>
                                          <p:spTgt spid="23757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en-US" smtClean="0">
                <a:latin typeface="Verdana" pitchFamily="34" charset="0"/>
              </a:rPr>
              <a:t>Consequences of Non-Normality</a:t>
            </a:r>
          </a:p>
        </p:txBody>
      </p:sp>
      <p:sp>
        <p:nvSpPr>
          <p:cNvPr id="41987" name="Rectangle 3"/>
          <p:cNvSpPr>
            <a:spLocks noGrp="1" noChangeArrowheads="1"/>
          </p:cNvSpPr>
          <p:nvPr>
            <p:ph type="body" idx="1"/>
          </p:nvPr>
        </p:nvSpPr>
        <p:spPr>
          <a:xfrm>
            <a:off x="755650" y="1384300"/>
            <a:ext cx="7848600" cy="4535488"/>
          </a:xfrm>
        </p:spPr>
        <p:txBody>
          <a:bodyPr/>
          <a:lstStyle/>
          <a:p>
            <a:pPr algn="just" eaLnBrk="1" hangingPunct="1">
              <a:spcAft>
                <a:spcPts val="1200"/>
              </a:spcAft>
            </a:pPr>
            <a:r>
              <a:rPr lang="en-US" altLang="en-US" sz="2200" smtClean="0">
                <a:cs typeface="Times New Roman" pitchFamily="18" charset="0"/>
              </a:rPr>
              <a:t>F-test is very robust against non-normal data, especially in a fixed-effects model</a:t>
            </a:r>
          </a:p>
          <a:p>
            <a:pPr algn="just" eaLnBrk="1" hangingPunct="1">
              <a:spcAft>
                <a:spcPts val="1200"/>
              </a:spcAft>
            </a:pPr>
            <a:r>
              <a:rPr lang="en-US" altLang="en-US" sz="2200" smtClean="0">
                <a:cs typeface="Times New Roman" pitchFamily="18" charset="0"/>
              </a:rPr>
              <a:t>Large sample size will approximate normality by Central Limit Theorem (recommended sample size &gt; 50) </a:t>
            </a:r>
          </a:p>
          <a:p>
            <a:pPr algn="just" eaLnBrk="1" hangingPunct="1">
              <a:spcAft>
                <a:spcPts val="1200"/>
              </a:spcAft>
            </a:pPr>
            <a:r>
              <a:rPr lang="en-US" altLang="en-US" sz="2200" smtClean="0">
                <a:cs typeface="Times New Roman" pitchFamily="18" charset="0"/>
              </a:rPr>
              <a:t>Simulations have shown unequal sample sizes between treatment groups magnify any departure from normality</a:t>
            </a:r>
          </a:p>
          <a:p>
            <a:pPr algn="just" eaLnBrk="1" hangingPunct="1">
              <a:spcAft>
                <a:spcPts val="1200"/>
              </a:spcAft>
            </a:pPr>
            <a:r>
              <a:rPr lang="en-US" altLang="en-US" sz="2200" smtClean="0">
                <a:cs typeface="Times New Roman" pitchFamily="18" charset="0"/>
              </a:rPr>
              <a:t>A large deviation from normality leads to hypothesis test conclusions that are too liberal and a decrease in power and efficiency</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en-US" smtClean="0">
                <a:latin typeface="Verdana" pitchFamily="34" charset="0"/>
              </a:rPr>
              <a:t>Remedial Measures for Non-Normality</a:t>
            </a:r>
          </a:p>
        </p:txBody>
      </p:sp>
      <p:sp>
        <p:nvSpPr>
          <p:cNvPr id="43011" name="Rectangle 3"/>
          <p:cNvSpPr>
            <a:spLocks noGrp="1" noChangeArrowheads="1"/>
          </p:cNvSpPr>
          <p:nvPr>
            <p:ph type="body" idx="1"/>
          </p:nvPr>
        </p:nvSpPr>
        <p:spPr>
          <a:xfrm>
            <a:off x="827088" y="1125539"/>
            <a:ext cx="7496175" cy="2303462"/>
          </a:xfrm>
        </p:spPr>
        <p:txBody>
          <a:bodyPr/>
          <a:lstStyle/>
          <a:p>
            <a:pPr algn="just" eaLnBrk="1" hangingPunct="1">
              <a:spcBef>
                <a:spcPts val="600"/>
              </a:spcBef>
              <a:spcAft>
                <a:spcPts val="600"/>
              </a:spcAft>
            </a:pPr>
            <a:r>
              <a:rPr lang="en-US" altLang="en-US" dirty="0" smtClean="0">
                <a:cs typeface="Times New Roman" pitchFamily="18" charset="0"/>
              </a:rPr>
              <a:t>Data transformation (log, square root, </a:t>
            </a:r>
            <a:r>
              <a:rPr lang="en-US" altLang="en-US" dirty="0" err="1" smtClean="0">
                <a:cs typeface="Times New Roman" pitchFamily="18" charset="0"/>
              </a:rPr>
              <a:t>etc</a:t>
            </a:r>
            <a:r>
              <a:rPr lang="en-US" altLang="en-US" dirty="0" smtClean="0">
                <a:cs typeface="Times New Roman" pitchFamily="18" charset="0"/>
              </a:rPr>
              <a:t>…)</a:t>
            </a:r>
          </a:p>
          <a:p>
            <a:pPr algn="just" eaLnBrk="1" hangingPunct="1">
              <a:spcBef>
                <a:spcPts val="600"/>
              </a:spcBef>
              <a:spcAft>
                <a:spcPts val="600"/>
              </a:spcAft>
            </a:pPr>
            <a:r>
              <a:rPr lang="en-US" altLang="en-US" dirty="0" smtClean="0">
                <a:cs typeface="Times New Roman" pitchFamily="18" charset="0"/>
              </a:rPr>
              <a:t>Be aware - transformations may lead to a fundamental change in the relationship between the dependent and the independent variable and is not always recommended</a:t>
            </a:r>
          </a:p>
        </p:txBody>
      </p:sp>
      <p:pic>
        <p:nvPicPr>
          <p:cNvPr id="43013" name="Picture 5" descr="Risultati immagini per skewed distribution and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296021"/>
            <a:ext cx="6408712" cy="29587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en-US" sz="2300" smtClean="0">
                <a:latin typeface="Verdana" pitchFamily="34" charset="0"/>
              </a:rPr>
              <a:t>One-Way ANOVA F-Test Hypotheses</a:t>
            </a:r>
          </a:p>
        </p:txBody>
      </p:sp>
      <p:sp>
        <p:nvSpPr>
          <p:cNvPr id="69637" name="Rectangle 5"/>
          <p:cNvSpPr>
            <a:spLocks noGrp="1" noChangeArrowheads="1"/>
          </p:cNvSpPr>
          <p:nvPr>
            <p:ph type="body" sz="half" idx="1"/>
          </p:nvPr>
        </p:nvSpPr>
        <p:spPr>
          <a:xfrm>
            <a:off x="827088" y="2168525"/>
            <a:ext cx="3709987" cy="3667125"/>
          </a:xfrm>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12700">
                <a:solidFill>
                  <a:srgbClr val="FFFFFF"/>
                </a:solidFill>
                <a:miter lim="800000"/>
                <a:headEnd/>
                <a:tailEnd/>
              </a14:hiddenLine>
            </a:ext>
          </a:extLst>
        </p:spPr>
        <p:txBody>
          <a:bodyPr lIns="90488" tIns="44450" rIns="90488" bIns="44450"/>
          <a:lstStyle/>
          <a:p>
            <a:pPr eaLnBrk="1" hangingPunct="1">
              <a:buFont typeface="Wingdings" pitchFamily="2" charset="2"/>
              <a:buNone/>
            </a:pPr>
            <a:r>
              <a:rPr lang="en-US" altLang="en-US" sz="1800" dirty="0" smtClean="0"/>
              <a:t>H</a:t>
            </a:r>
            <a:r>
              <a:rPr lang="en-US" altLang="en-US" sz="1800" baseline="-25000" dirty="0" smtClean="0"/>
              <a:t>0</a:t>
            </a:r>
            <a:r>
              <a:rPr lang="en-US" altLang="en-US" sz="1800" dirty="0" smtClean="0"/>
              <a:t>: </a:t>
            </a:r>
            <a:r>
              <a:rPr lang="en-US" altLang="en-US" sz="1800" dirty="0" smtClean="0">
                <a:latin typeface="Symbol" pitchFamily="18" charset="2"/>
              </a:rPr>
              <a:t></a:t>
            </a:r>
            <a:r>
              <a:rPr lang="en-US" altLang="en-US" sz="1800" baseline="-25000" dirty="0" smtClean="0"/>
              <a:t>1</a:t>
            </a:r>
            <a:r>
              <a:rPr lang="en-US" altLang="en-US" sz="1800" dirty="0" smtClean="0"/>
              <a:t> = </a:t>
            </a:r>
            <a:r>
              <a:rPr lang="en-US" altLang="en-US" sz="1800" dirty="0" smtClean="0">
                <a:latin typeface="Symbol" pitchFamily="18" charset="2"/>
              </a:rPr>
              <a:t></a:t>
            </a:r>
            <a:r>
              <a:rPr lang="en-US" altLang="en-US" sz="1800" baseline="-25000" dirty="0" smtClean="0"/>
              <a:t>2</a:t>
            </a:r>
            <a:r>
              <a:rPr lang="en-US" altLang="en-US" sz="1800" dirty="0" smtClean="0"/>
              <a:t> = </a:t>
            </a:r>
            <a:r>
              <a:rPr lang="en-US" altLang="en-US" sz="1800" dirty="0" smtClean="0">
                <a:latin typeface="Symbol" pitchFamily="18" charset="2"/>
              </a:rPr>
              <a:t></a:t>
            </a:r>
            <a:r>
              <a:rPr lang="en-US" altLang="en-US" sz="1800" baseline="-25000" dirty="0" smtClean="0"/>
              <a:t>3</a:t>
            </a:r>
            <a:r>
              <a:rPr lang="en-US" altLang="en-US" sz="1800" dirty="0" smtClean="0"/>
              <a:t> = ... = </a:t>
            </a:r>
            <a:r>
              <a:rPr lang="en-US" altLang="en-US" sz="1800" dirty="0" smtClean="0">
                <a:latin typeface="Symbol" pitchFamily="18" charset="2"/>
              </a:rPr>
              <a:t></a:t>
            </a:r>
            <a:r>
              <a:rPr lang="en-US" altLang="en-US" sz="1800" baseline="-25000" dirty="0" smtClean="0"/>
              <a:t>p</a:t>
            </a:r>
            <a:endParaRPr lang="en-US" altLang="en-US" sz="1800" dirty="0" smtClean="0"/>
          </a:p>
          <a:p>
            <a:pPr lvl="1" eaLnBrk="1" hangingPunct="1">
              <a:buFont typeface="Wingdings" panose="05000000000000000000" pitchFamily="2" charset="2"/>
              <a:buChar char="Ø"/>
            </a:pPr>
            <a:r>
              <a:rPr lang="en-US" altLang="en-US" dirty="0" smtClean="0"/>
              <a:t>All Population Means are Equal</a:t>
            </a:r>
          </a:p>
          <a:p>
            <a:pPr lvl="1" eaLnBrk="1" hangingPunct="1">
              <a:buFont typeface="Wingdings" panose="05000000000000000000" pitchFamily="2" charset="2"/>
              <a:buChar char="Ø"/>
            </a:pPr>
            <a:r>
              <a:rPr lang="en-US" altLang="en-US" dirty="0" smtClean="0"/>
              <a:t>No Treatment Effect</a:t>
            </a:r>
          </a:p>
          <a:p>
            <a:pPr eaLnBrk="1" hangingPunct="1">
              <a:spcBef>
                <a:spcPct val="60000"/>
              </a:spcBef>
              <a:buFont typeface="Wingdings" pitchFamily="2" charset="2"/>
              <a:buNone/>
            </a:pPr>
            <a:r>
              <a:rPr lang="en-US" altLang="en-US" sz="1800" dirty="0" smtClean="0"/>
              <a:t>H</a:t>
            </a:r>
            <a:r>
              <a:rPr lang="en-US" altLang="en-US" sz="1800" baseline="-25000" dirty="0" smtClean="0"/>
              <a:t>a</a:t>
            </a:r>
            <a:r>
              <a:rPr lang="en-US" altLang="en-US" sz="1800" dirty="0" smtClean="0"/>
              <a:t>: Not All </a:t>
            </a:r>
            <a:r>
              <a:rPr lang="en-US" altLang="en-US" sz="1800" dirty="0" smtClean="0">
                <a:latin typeface="Symbol" pitchFamily="18" charset="2"/>
              </a:rPr>
              <a:t></a:t>
            </a:r>
            <a:r>
              <a:rPr lang="en-US" altLang="en-US" sz="1800" baseline="-25000" dirty="0" smtClean="0"/>
              <a:t>j</a:t>
            </a:r>
            <a:r>
              <a:rPr lang="en-US" altLang="en-US" sz="1800" dirty="0" smtClean="0"/>
              <a:t> Are Equal</a:t>
            </a:r>
          </a:p>
          <a:p>
            <a:pPr lvl="1" eaLnBrk="1" hangingPunct="1">
              <a:buFont typeface="Wingdings" panose="05000000000000000000" pitchFamily="2" charset="2"/>
              <a:buChar char="Ø"/>
            </a:pPr>
            <a:r>
              <a:rPr lang="en-US" altLang="en-US" dirty="0" smtClean="0"/>
              <a:t>At Least 1 Pop. Mean is Different</a:t>
            </a:r>
          </a:p>
          <a:p>
            <a:pPr lvl="1" eaLnBrk="1" hangingPunct="1">
              <a:buFont typeface="Wingdings" panose="05000000000000000000" pitchFamily="2" charset="2"/>
              <a:buChar char="Ø"/>
            </a:pPr>
            <a:r>
              <a:rPr lang="en-US" altLang="en-US" dirty="0" smtClean="0"/>
              <a:t>Treatment Effect</a:t>
            </a:r>
            <a:endParaRPr lang="en-US" altLang="en-US" i="1" dirty="0" smtClean="0"/>
          </a:p>
          <a:p>
            <a:pPr lvl="1" eaLnBrk="1" hangingPunct="1">
              <a:buFont typeface="Wingdings" panose="05000000000000000000" pitchFamily="2" charset="2"/>
              <a:buChar char="Ø"/>
            </a:pPr>
            <a:r>
              <a:rPr lang="en-US" altLang="en-US" dirty="0" smtClean="0">
                <a:latin typeface="Symbol" pitchFamily="18" charset="2"/>
              </a:rPr>
              <a:t>NOT </a:t>
            </a:r>
            <a:r>
              <a:rPr lang="en-US" altLang="en-US" baseline="-25000" dirty="0" smtClean="0"/>
              <a:t>1</a:t>
            </a:r>
            <a:r>
              <a:rPr lang="en-US" altLang="en-US" dirty="0" smtClean="0"/>
              <a:t> </a:t>
            </a:r>
            <a:r>
              <a:rPr lang="en-US" altLang="en-US" dirty="0" smtClean="0">
                <a:latin typeface="Symbol" pitchFamily="18" charset="2"/>
              </a:rPr>
              <a:t></a:t>
            </a:r>
            <a:r>
              <a:rPr lang="en-US" altLang="en-US" dirty="0" smtClean="0"/>
              <a:t> </a:t>
            </a:r>
            <a:r>
              <a:rPr lang="en-US" altLang="en-US" dirty="0" smtClean="0">
                <a:latin typeface="Symbol" pitchFamily="18" charset="2"/>
              </a:rPr>
              <a:t></a:t>
            </a:r>
            <a:r>
              <a:rPr lang="en-US" altLang="en-US" baseline="-25000" dirty="0" smtClean="0"/>
              <a:t>2</a:t>
            </a:r>
            <a:r>
              <a:rPr lang="en-US" altLang="en-US" dirty="0" smtClean="0"/>
              <a:t> </a:t>
            </a:r>
            <a:r>
              <a:rPr lang="en-US" altLang="en-US" dirty="0" smtClean="0">
                <a:latin typeface="Symbol" pitchFamily="18" charset="2"/>
              </a:rPr>
              <a:t></a:t>
            </a:r>
            <a:r>
              <a:rPr lang="en-US" altLang="en-US" dirty="0" smtClean="0"/>
              <a:t> ... </a:t>
            </a:r>
            <a:r>
              <a:rPr lang="en-US" altLang="en-US" dirty="0" smtClean="0">
                <a:latin typeface="Symbol" pitchFamily="18" charset="2"/>
              </a:rPr>
              <a:t></a:t>
            </a:r>
            <a:r>
              <a:rPr lang="en-US" altLang="en-US" dirty="0" smtClean="0"/>
              <a:t> </a:t>
            </a:r>
            <a:r>
              <a:rPr lang="en-US" altLang="en-US" dirty="0" smtClean="0">
                <a:latin typeface="Symbol" pitchFamily="18" charset="2"/>
              </a:rPr>
              <a:t></a:t>
            </a:r>
            <a:r>
              <a:rPr lang="en-US" altLang="en-US" baseline="-25000" dirty="0" smtClean="0"/>
              <a:t>p</a:t>
            </a:r>
          </a:p>
        </p:txBody>
      </p:sp>
      <p:grpSp>
        <p:nvGrpSpPr>
          <p:cNvPr id="69732" name="Group 100"/>
          <p:cNvGrpSpPr>
            <a:grpSpLocks/>
          </p:cNvGrpSpPr>
          <p:nvPr/>
        </p:nvGrpSpPr>
        <p:grpSpPr bwMode="auto">
          <a:xfrm>
            <a:off x="4867275" y="1808163"/>
            <a:ext cx="3884613" cy="1876425"/>
            <a:chOff x="3066" y="1139"/>
            <a:chExt cx="2447" cy="1182"/>
          </a:xfrm>
        </p:grpSpPr>
        <p:sp>
          <p:nvSpPr>
            <p:cNvPr id="69647" name="Rectangle 15"/>
            <p:cNvSpPr>
              <a:spLocks noChangeArrowheads="1"/>
            </p:cNvSpPr>
            <p:nvPr/>
          </p:nvSpPr>
          <p:spPr bwMode="auto">
            <a:xfrm>
              <a:off x="3079" y="1167"/>
              <a:ext cx="2434" cy="1136"/>
            </a:xfrm>
            <a:prstGeom prst="rect">
              <a:avLst/>
            </a:prstGeom>
            <a:solidFill>
              <a:srgbClr val="FF9900"/>
            </a:solidFill>
            <a:ln w="12700">
              <a:solidFill>
                <a:schemeClr val="bg1"/>
              </a:solidFill>
              <a:miter lim="800000"/>
              <a:headEnd/>
              <a:tailEnd/>
            </a:ln>
            <a:effectLst>
              <a:prstShdw prst="shdw17" dist="17961" dir="2700000">
                <a:schemeClr val="bg1">
                  <a:gamma/>
                  <a:shade val="60000"/>
                  <a:invGamma/>
                </a:schemeClr>
              </a:prstShdw>
            </a:effectLst>
          </p:spPr>
          <p:txBody>
            <a:bodyPr wrap="none" anchor="ctr"/>
            <a:lstStyle/>
            <a:p>
              <a:pPr>
                <a:defRPr/>
              </a:pPr>
              <a:endParaRPr lang="en-US"/>
            </a:p>
          </p:txBody>
        </p:sp>
        <p:sp>
          <p:nvSpPr>
            <p:cNvPr id="44081" name="Freeform 16"/>
            <p:cNvSpPr>
              <a:spLocks/>
            </p:cNvSpPr>
            <p:nvPr/>
          </p:nvSpPr>
          <p:spPr bwMode="auto">
            <a:xfrm>
              <a:off x="4036" y="1443"/>
              <a:ext cx="704" cy="565"/>
            </a:xfrm>
            <a:custGeom>
              <a:avLst/>
              <a:gdLst>
                <a:gd name="T0" fmla="*/ 703 w 704"/>
                <a:gd name="T1" fmla="*/ 564 h 565"/>
                <a:gd name="T2" fmla="*/ 629 w 704"/>
                <a:gd name="T3" fmla="*/ 557 h 565"/>
                <a:gd name="T4" fmla="*/ 591 w 704"/>
                <a:gd name="T5" fmla="*/ 551 h 565"/>
                <a:gd name="T6" fmla="*/ 555 w 704"/>
                <a:gd name="T7" fmla="*/ 542 h 565"/>
                <a:gd name="T8" fmla="*/ 517 w 704"/>
                <a:gd name="T9" fmla="*/ 528 h 565"/>
                <a:gd name="T10" fmla="*/ 480 w 704"/>
                <a:gd name="T11" fmla="*/ 511 h 565"/>
                <a:gd name="T12" fmla="*/ 443 w 704"/>
                <a:gd name="T13" fmla="*/ 488 h 565"/>
                <a:gd name="T14" fmla="*/ 369 w 704"/>
                <a:gd name="T15" fmla="*/ 423 h 565"/>
                <a:gd name="T16" fmla="*/ 296 w 704"/>
                <a:gd name="T17" fmla="*/ 330 h 565"/>
                <a:gd name="T18" fmla="*/ 222 w 704"/>
                <a:gd name="T19" fmla="*/ 220 h 565"/>
                <a:gd name="T20" fmla="*/ 184 w 704"/>
                <a:gd name="T21" fmla="*/ 163 h 565"/>
                <a:gd name="T22" fmla="*/ 147 w 704"/>
                <a:gd name="T23" fmla="*/ 111 h 565"/>
                <a:gd name="T24" fmla="*/ 110 w 704"/>
                <a:gd name="T25" fmla="*/ 66 h 565"/>
                <a:gd name="T26" fmla="*/ 74 w 704"/>
                <a:gd name="T27" fmla="*/ 30 h 565"/>
                <a:gd name="T28" fmla="*/ 36 w 704"/>
                <a:gd name="T29" fmla="*/ 8 h 565"/>
                <a:gd name="T30" fmla="*/ 0 w 704"/>
                <a:gd name="T31" fmla="*/ 0 h 5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4" h="565">
                  <a:moveTo>
                    <a:pt x="703" y="564"/>
                  </a:moveTo>
                  <a:lnTo>
                    <a:pt x="629" y="557"/>
                  </a:lnTo>
                  <a:lnTo>
                    <a:pt x="591" y="551"/>
                  </a:lnTo>
                  <a:lnTo>
                    <a:pt x="555" y="542"/>
                  </a:lnTo>
                  <a:lnTo>
                    <a:pt x="517" y="528"/>
                  </a:lnTo>
                  <a:lnTo>
                    <a:pt x="480" y="511"/>
                  </a:lnTo>
                  <a:lnTo>
                    <a:pt x="443" y="488"/>
                  </a:lnTo>
                  <a:lnTo>
                    <a:pt x="369" y="423"/>
                  </a:lnTo>
                  <a:lnTo>
                    <a:pt x="296" y="330"/>
                  </a:lnTo>
                  <a:lnTo>
                    <a:pt x="222" y="220"/>
                  </a:lnTo>
                  <a:lnTo>
                    <a:pt x="184" y="163"/>
                  </a:lnTo>
                  <a:lnTo>
                    <a:pt x="147" y="111"/>
                  </a:lnTo>
                  <a:lnTo>
                    <a:pt x="110" y="66"/>
                  </a:lnTo>
                  <a:lnTo>
                    <a:pt x="74" y="30"/>
                  </a:lnTo>
                  <a:lnTo>
                    <a:pt x="36" y="8"/>
                  </a:lnTo>
                  <a:lnTo>
                    <a:pt x="0" y="0"/>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82" name="Freeform 17"/>
            <p:cNvSpPr>
              <a:spLocks/>
            </p:cNvSpPr>
            <p:nvPr/>
          </p:nvSpPr>
          <p:spPr bwMode="auto">
            <a:xfrm>
              <a:off x="3332" y="1443"/>
              <a:ext cx="705" cy="565"/>
            </a:xfrm>
            <a:custGeom>
              <a:avLst/>
              <a:gdLst>
                <a:gd name="T0" fmla="*/ 0 w 705"/>
                <a:gd name="T1" fmla="*/ 564 h 565"/>
                <a:gd name="T2" fmla="*/ 74 w 705"/>
                <a:gd name="T3" fmla="*/ 557 h 565"/>
                <a:gd name="T4" fmla="*/ 111 w 705"/>
                <a:gd name="T5" fmla="*/ 551 h 565"/>
                <a:gd name="T6" fmla="*/ 148 w 705"/>
                <a:gd name="T7" fmla="*/ 542 h 565"/>
                <a:gd name="T8" fmla="*/ 185 w 705"/>
                <a:gd name="T9" fmla="*/ 528 h 565"/>
                <a:gd name="T10" fmla="*/ 222 w 705"/>
                <a:gd name="T11" fmla="*/ 511 h 565"/>
                <a:gd name="T12" fmla="*/ 259 w 705"/>
                <a:gd name="T13" fmla="*/ 488 h 565"/>
                <a:gd name="T14" fmla="*/ 333 w 705"/>
                <a:gd name="T15" fmla="*/ 423 h 565"/>
                <a:gd name="T16" fmla="*/ 407 w 705"/>
                <a:gd name="T17" fmla="*/ 330 h 565"/>
                <a:gd name="T18" fmla="*/ 481 w 705"/>
                <a:gd name="T19" fmla="*/ 220 h 565"/>
                <a:gd name="T20" fmla="*/ 518 w 705"/>
                <a:gd name="T21" fmla="*/ 163 h 565"/>
                <a:gd name="T22" fmla="*/ 555 w 705"/>
                <a:gd name="T23" fmla="*/ 111 h 565"/>
                <a:gd name="T24" fmla="*/ 592 w 705"/>
                <a:gd name="T25" fmla="*/ 66 h 565"/>
                <a:gd name="T26" fmla="*/ 629 w 705"/>
                <a:gd name="T27" fmla="*/ 30 h 565"/>
                <a:gd name="T28" fmla="*/ 666 w 705"/>
                <a:gd name="T29" fmla="*/ 8 h 565"/>
                <a:gd name="T30" fmla="*/ 704 w 705"/>
                <a:gd name="T31" fmla="*/ 0 h 5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5" h="565">
                  <a:moveTo>
                    <a:pt x="0" y="564"/>
                  </a:moveTo>
                  <a:lnTo>
                    <a:pt x="74" y="557"/>
                  </a:lnTo>
                  <a:lnTo>
                    <a:pt x="111" y="551"/>
                  </a:lnTo>
                  <a:lnTo>
                    <a:pt x="148" y="542"/>
                  </a:lnTo>
                  <a:lnTo>
                    <a:pt x="185" y="528"/>
                  </a:lnTo>
                  <a:lnTo>
                    <a:pt x="222" y="511"/>
                  </a:lnTo>
                  <a:lnTo>
                    <a:pt x="259" y="488"/>
                  </a:lnTo>
                  <a:lnTo>
                    <a:pt x="333" y="423"/>
                  </a:lnTo>
                  <a:lnTo>
                    <a:pt x="407" y="330"/>
                  </a:lnTo>
                  <a:lnTo>
                    <a:pt x="481" y="220"/>
                  </a:lnTo>
                  <a:lnTo>
                    <a:pt x="518" y="163"/>
                  </a:lnTo>
                  <a:lnTo>
                    <a:pt x="555" y="111"/>
                  </a:lnTo>
                  <a:lnTo>
                    <a:pt x="592" y="66"/>
                  </a:lnTo>
                  <a:lnTo>
                    <a:pt x="629" y="30"/>
                  </a:lnTo>
                  <a:lnTo>
                    <a:pt x="666" y="8"/>
                  </a:lnTo>
                  <a:lnTo>
                    <a:pt x="704" y="0"/>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83" name="Rectangle 18"/>
            <p:cNvSpPr>
              <a:spLocks noChangeArrowheads="1"/>
            </p:cNvSpPr>
            <p:nvPr/>
          </p:nvSpPr>
          <p:spPr bwMode="auto">
            <a:xfrm>
              <a:off x="3978" y="1706"/>
              <a:ext cx="116" cy="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44084" name="Freeform 19"/>
            <p:cNvSpPr>
              <a:spLocks/>
            </p:cNvSpPr>
            <p:nvPr/>
          </p:nvSpPr>
          <p:spPr bwMode="auto">
            <a:xfrm>
              <a:off x="4035" y="1468"/>
              <a:ext cx="656" cy="535"/>
            </a:xfrm>
            <a:custGeom>
              <a:avLst/>
              <a:gdLst>
                <a:gd name="T0" fmla="*/ 655 w 656"/>
                <a:gd name="T1" fmla="*/ 534 h 535"/>
                <a:gd name="T2" fmla="*/ 586 w 656"/>
                <a:gd name="T3" fmla="*/ 527 h 535"/>
                <a:gd name="T4" fmla="*/ 551 w 656"/>
                <a:gd name="T5" fmla="*/ 521 h 535"/>
                <a:gd name="T6" fmla="*/ 517 w 656"/>
                <a:gd name="T7" fmla="*/ 512 h 535"/>
                <a:gd name="T8" fmla="*/ 482 w 656"/>
                <a:gd name="T9" fmla="*/ 500 h 535"/>
                <a:gd name="T10" fmla="*/ 448 w 656"/>
                <a:gd name="T11" fmla="*/ 484 h 535"/>
                <a:gd name="T12" fmla="*/ 413 w 656"/>
                <a:gd name="T13" fmla="*/ 462 h 535"/>
                <a:gd name="T14" fmla="*/ 344 w 656"/>
                <a:gd name="T15" fmla="*/ 400 h 535"/>
                <a:gd name="T16" fmla="*/ 275 w 656"/>
                <a:gd name="T17" fmla="*/ 312 h 535"/>
                <a:gd name="T18" fmla="*/ 206 w 656"/>
                <a:gd name="T19" fmla="*/ 208 h 535"/>
                <a:gd name="T20" fmla="*/ 172 w 656"/>
                <a:gd name="T21" fmla="*/ 155 h 535"/>
                <a:gd name="T22" fmla="*/ 137 w 656"/>
                <a:gd name="T23" fmla="*/ 105 h 535"/>
                <a:gd name="T24" fmla="*/ 103 w 656"/>
                <a:gd name="T25" fmla="*/ 62 h 535"/>
                <a:gd name="T26" fmla="*/ 68 w 656"/>
                <a:gd name="T27" fmla="*/ 29 h 535"/>
                <a:gd name="T28" fmla="*/ 34 w 656"/>
                <a:gd name="T29" fmla="*/ 7 h 535"/>
                <a:gd name="T30" fmla="*/ 0 w 656"/>
                <a:gd name="T31" fmla="*/ 0 h 5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56" h="535">
                  <a:moveTo>
                    <a:pt x="655" y="534"/>
                  </a:moveTo>
                  <a:lnTo>
                    <a:pt x="586" y="527"/>
                  </a:lnTo>
                  <a:lnTo>
                    <a:pt x="551" y="521"/>
                  </a:lnTo>
                  <a:lnTo>
                    <a:pt x="517" y="512"/>
                  </a:lnTo>
                  <a:lnTo>
                    <a:pt x="482" y="500"/>
                  </a:lnTo>
                  <a:lnTo>
                    <a:pt x="448" y="484"/>
                  </a:lnTo>
                  <a:lnTo>
                    <a:pt x="413" y="462"/>
                  </a:lnTo>
                  <a:lnTo>
                    <a:pt x="344" y="400"/>
                  </a:lnTo>
                  <a:lnTo>
                    <a:pt x="275" y="312"/>
                  </a:lnTo>
                  <a:lnTo>
                    <a:pt x="206" y="208"/>
                  </a:lnTo>
                  <a:lnTo>
                    <a:pt x="172" y="155"/>
                  </a:lnTo>
                  <a:lnTo>
                    <a:pt x="137" y="105"/>
                  </a:lnTo>
                  <a:lnTo>
                    <a:pt x="103" y="62"/>
                  </a:lnTo>
                  <a:lnTo>
                    <a:pt x="68" y="29"/>
                  </a:lnTo>
                  <a:lnTo>
                    <a:pt x="34" y="7"/>
                  </a:lnTo>
                  <a:lnTo>
                    <a:pt x="0" y="0"/>
                  </a:lnTo>
                </a:path>
              </a:pathLst>
            </a:custGeom>
            <a:noFill/>
            <a:ln w="25400" cap="rnd" cmpd="sng">
              <a:solidFill>
                <a:srgbClr val="00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85" name="Freeform 20"/>
            <p:cNvSpPr>
              <a:spLocks/>
            </p:cNvSpPr>
            <p:nvPr/>
          </p:nvSpPr>
          <p:spPr bwMode="auto">
            <a:xfrm>
              <a:off x="3380" y="1468"/>
              <a:ext cx="656" cy="535"/>
            </a:xfrm>
            <a:custGeom>
              <a:avLst/>
              <a:gdLst>
                <a:gd name="T0" fmla="*/ 0 w 656"/>
                <a:gd name="T1" fmla="*/ 534 h 535"/>
                <a:gd name="T2" fmla="*/ 69 w 656"/>
                <a:gd name="T3" fmla="*/ 527 h 535"/>
                <a:gd name="T4" fmla="*/ 104 w 656"/>
                <a:gd name="T5" fmla="*/ 521 h 535"/>
                <a:gd name="T6" fmla="*/ 138 w 656"/>
                <a:gd name="T7" fmla="*/ 512 h 535"/>
                <a:gd name="T8" fmla="*/ 173 w 656"/>
                <a:gd name="T9" fmla="*/ 500 h 535"/>
                <a:gd name="T10" fmla="*/ 207 w 656"/>
                <a:gd name="T11" fmla="*/ 484 h 535"/>
                <a:gd name="T12" fmla="*/ 242 w 656"/>
                <a:gd name="T13" fmla="*/ 462 h 535"/>
                <a:gd name="T14" fmla="*/ 311 w 656"/>
                <a:gd name="T15" fmla="*/ 400 h 535"/>
                <a:gd name="T16" fmla="*/ 379 w 656"/>
                <a:gd name="T17" fmla="*/ 312 h 535"/>
                <a:gd name="T18" fmla="*/ 448 w 656"/>
                <a:gd name="T19" fmla="*/ 208 h 535"/>
                <a:gd name="T20" fmla="*/ 482 w 656"/>
                <a:gd name="T21" fmla="*/ 155 h 535"/>
                <a:gd name="T22" fmla="*/ 517 w 656"/>
                <a:gd name="T23" fmla="*/ 105 h 535"/>
                <a:gd name="T24" fmla="*/ 551 w 656"/>
                <a:gd name="T25" fmla="*/ 62 h 535"/>
                <a:gd name="T26" fmla="*/ 586 w 656"/>
                <a:gd name="T27" fmla="*/ 29 h 535"/>
                <a:gd name="T28" fmla="*/ 620 w 656"/>
                <a:gd name="T29" fmla="*/ 7 h 535"/>
                <a:gd name="T30" fmla="*/ 655 w 656"/>
                <a:gd name="T31" fmla="*/ 0 h 5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56" h="535">
                  <a:moveTo>
                    <a:pt x="0" y="534"/>
                  </a:moveTo>
                  <a:lnTo>
                    <a:pt x="69" y="527"/>
                  </a:lnTo>
                  <a:lnTo>
                    <a:pt x="104" y="521"/>
                  </a:lnTo>
                  <a:lnTo>
                    <a:pt x="138" y="512"/>
                  </a:lnTo>
                  <a:lnTo>
                    <a:pt x="173" y="500"/>
                  </a:lnTo>
                  <a:lnTo>
                    <a:pt x="207" y="484"/>
                  </a:lnTo>
                  <a:lnTo>
                    <a:pt x="242" y="462"/>
                  </a:lnTo>
                  <a:lnTo>
                    <a:pt x="311" y="400"/>
                  </a:lnTo>
                  <a:lnTo>
                    <a:pt x="379" y="312"/>
                  </a:lnTo>
                  <a:lnTo>
                    <a:pt x="448" y="208"/>
                  </a:lnTo>
                  <a:lnTo>
                    <a:pt x="482" y="155"/>
                  </a:lnTo>
                  <a:lnTo>
                    <a:pt x="517" y="105"/>
                  </a:lnTo>
                  <a:lnTo>
                    <a:pt x="551" y="62"/>
                  </a:lnTo>
                  <a:lnTo>
                    <a:pt x="586" y="29"/>
                  </a:lnTo>
                  <a:lnTo>
                    <a:pt x="620" y="7"/>
                  </a:lnTo>
                  <a:lnTo>
                    <a:pt x="655" y="0"/>
                  </a:lnTo>
                </a:path>
              </a:pathLst>
            </a:custGeom>
            <a:noFill/>
            <a:ln w="25400" cap="rnd" cmpd="sng">
              <a:solidFill>
                <a:srgbClr val="00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653" name="Rectangle 21"/>
            <p:cNvSpPr>
              <a:spLocks noChangeArrowheads="1"/>
            </p:cNvSpPr>
            <p:nvPr/>
          </p:nvSpPr>
          <p:spPr bwMode="auto">
            <a:xfrm>
              <a:off x="3066" y="1139"/>
              <a:ext cx="448"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rPr>
                <a:t>f(X)</a:t>
              </a:r>
            </a:p>
          </p:txBody>
        </p:sp>
        <p:sp>
          <p:nvSpPr>
            <p:cNvPr id="44087" name="Line 22"/>
            <p:cNvSpPr>
              <a:spLocks noChangeShapeType="1"/>
            </p:cNvSpPr>
            <p:nvPr/>
          </p:nvSpPr>
          <p:spPr bwMode="auto">
            <a:xfrm>
              <a:off x="4036" y="1495"/>
              <a:ext cx="0" cy="508"/>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88" name="Freeform 23"/>
            <p:cNvSpPr>
              <a:spLocks/>
            </p:cNvSpPr>
            <p:nvPr/>
          </p:nvSpPr>
          <p:spPr bwMode="auto">
            <a:xfrm>
              <a:off x="4035" y="1492"/>
              <a:ext cx="591" cy="505"/>
            </a:xfrm>
            <a:custGeom>
              <a:avLst/>
              <a:gdLst>
                <a:gd name="T0" fmla="*/ 590 w 591"/>
                <a:gd name="T1" fmla="*/ 504 h 505"/>
                <a:gd name="T2" fmla="*/ 528 w 591"/>
                <a:gd name="T3" fmla="*/ 498 h 505"/>
                <a:gd name="T4" fmla="*/ 497 w 591"/>
                <a:gd name="T5" fmla="*/ 492 h 505"/>
                <a:gd name="T6" fmla="*/ 465 w 591"/>
                <a:gd name="T7" fmla="*/ 483 h 505"/>
                <a:gd name="T8" fmla="*/ 435 w 591"/>
                <a:gd name="T9" fmla="*/ 472 h 505"/>
                <a:gd name="T10" fmla="*/ 403 w 591"/>
                <a:gd name="T11" fmla="*/ 457 h 505"/>
                <a:gd name="T12" fmla="*/ 373 w 591"/>
                <a:gd name="T13" fmla="*/ 436 h 505"/>
                <a:gd name="T14" fmla="*/ 310 w 591"/>
                <a:gd name="T15" fmla="*/ 378 h 505"/>
                <a:gd name="T16" fmla="*/ 248 w 591"/>
                <a:gd name="T17" fmla="*/ 295 h 505"/>
                <a:gd name="T18" fmla="*/ 186 w 591"/>
                <a:gd name="T19" fmla="*/ 197 h 505"/>
                <a:gd name="T20" fmla="*/ 155 w 591"/>
                <a:gd name="T21" fmla="*/ 147 h 505"/>
                <a:gd name="T22" fmla="*/ 123 w 591"/>
                <a:gd name="T23" fmla="*/ 100 h 505"/>
                <a:gd name="T24" fmla="*/ 93 w 591"/>
                <a:gd name="T25" fmla="*/ 59 h 505"/>
                <a:gd name="T26" fmla="*/ 61 w 591"/>
                <a:gd name="T27" fmla="*/ 27 h 505"/>
                <a:gd name="T28" fmla="*/ 31 w 591"/>
                <a:gd name="T29" fmla="*/ 8 h 505"/>
                <a:gd name="T30" fmla="*/ 0 w 591"/>
                <a:gd name="T31" fmla="*/ 0 h 5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91" h="505">
                  <a:moveTo>
                    <a:pt x="590" y="504"/>
                  </a:moveTo>
                  <a:lnTo>
                    <a:pt x="528" y="498"/>
                  </a:lnTo>
                  <a:lnTo>
                    <a:pt x="497" y="492"/>
                  </a:lnTo>
                  <a:lnTo>
                    <a:pt x="465" y="483"/>
                  </a:lnTo>
                  <a:lnTo>
                    <a:pt x="435" y="472"/>
                  </a:lnTo>
                  <a:lnTo>
                    <a:pt x="403" y="457"/>
                  </a:lnTo>
                  <a:lnTo>
                    <a:pt x="373" y="436"/>
                  </a:lnTo>
                  <a:lnTo>
                    <a:pt x="310" y="378"/>
                  </a:lnTo>
                  <a:lnTo>
                    <a:pt x="248" y="295"/>
                  </a:lnTo>
                  <a:lnTo>
                    <a:pt x="186" y="197"/>
                  </a:lnTo>
                  <a:lnTo>
                    <a:pt x="155" y="147"/>
                  </a:lnTo>
                  <a:lnTo>
                    <a:pt x="123" y="100"/>
                  </a:lnTo>
                  <a:lnTo>
                    <a:pt x="93" y="59"/>
                  </a:lnTo>
                  <a:lnTo>
                    <a:pt x="61" y="27"/>
                  </a:lnTo>
                  <a:lnTo>
                    <a:pt x="31" y="8"/>
                  </a:lnTo>
                  <a:lnTo>
                    <a:pt x="0" y="0"/>
                  </a:lnTo>
                </a:path>
              </a:pathLst>
            </a:custGeom>
            <a:noFill/>
            <a:ln w="25400" cap="rnd" cmpd="sng">
              <a:solidFill>
                <a:srgbClr val="FF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89" name="Freeform 24"/>
            <p:cNvSpPr>
              <a:spLocks/>
            </p:cNvSpPr>
            <p:nvPr/>
          </p:nvSpPr>
          <p:spPr bwMode="auto">
            <a:xfrm>
              <a:off x="3445" y="1492"/>
              <a:ext cx="591" cy="505"/>
            </a:xfrm>
            <a:custGeom>
              <a:avLst/>
              <a:gdLst>
                <a:gd name="T0" fmla="*/ 0 w 591"/>
                <a:gd name="T1" fmla="*/ 504 h 505"/>
                <a:gd name="T2" fmla="*/ 62 w 591"/>
                <a:gd name="T3" fmla="*/ 498 h 505"/>
                <a:gd name="T4" fmla="*/ 93 w 591"/>
                <a:gd name="T5" fmla="*/ 492 h 505"/>
                <a:gd name="T6" fmla="*/ 125 w 591"/>
                <a:gd name="T7" fmla="*/ 483 h 505"/>
                <a:gd name="T8" fmla="*/ 155 w 591"/>
                <a:gd name="T9" fmla="*/ 472 h 505"/>
                <a:gd name="T10" fmla="*/ 187 w 591"/>
                <a:gd name="T11" fmla="*/ 457 h 505"/>
                <a:gd name="T12" fmla="*/ 217 w 591"/>
                <a:gd name="T13" fmla="*/ 436 h 505"/>
                <a:gd name="T14" fmla="*/ 279 w 591"/>
                <a:gd name="T15" fmla="*/ 378 h 505"/>
                <a:gd name="T16" fmla="*/ 341 w 591"/>
                <a:gd name="T17" fmla="*/ 295 h 505"/>
                <a:gd name="T18" fmla="*/ 404 w 591"/>
                <a:gd name="T19" fmla="*/ 197 h 505"/>
                <a:gd name="T20" fmla="*/ 434 w 591"/>
                <a:gd name="T21" fmla="*/ 147 h 505"/>
                <a:gd name="T22" fmla="*/ 466 w 591"/>
                <a:gd name="T23" fmla="*/ 100 h 505"/>
                <a:gd name="T24" fmla="*/ 496 w 591"/>
                <a:gd name="T25" fmla="*/ 59 h 505"/>
                <a:gd name="T26" fmla="*/ 528 w 591"/>
                <a:gd name="T27" fmla="*/ 27 h 505"/>
                <a:gd name="T28" fmla="*/ 558 w 591"/>
                <a:gd name="T29" fmla="*/ 8 h 505"/>
                <a:gd name="T30" fmla="*/ 590 w 591"/>
                <a:gd name="T31" fmla="*/ 0 h 5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91" h="505">
                  <a:moveTo>
                    <a:pt x="0" y="504"/>
                  </a:moveTo>
                  <a:lnTo>
                    <a:pt x="62" y="498"/>
                  </a:lnTo>
                  <a:lnTo>
                    <a:pt x="93" y="492"/>
                  </a:lnTo>
                  <a:lnTo>
                    <a:pt x="125" y="483"/>
                  </a:lnTo>
                  <a:lnTo>
                    <a:pt x="155" y="472"/>
                  </a:lnTo>
                  <a:lnTo>
                    <a:pt x="187" y="457"/>
                  </a:lnTo>
                  <a:lnTo>
                    <a:pt x="217" y="436"/>
                  </a:lnTo>
                  <a:lnTo>
                    <a:pt x="279" y="378"/>
                  </a:lnTo>
                  <a:lnTo>
                    <a:pt x="341" y="295"/>
                  </a:lnTo>
                  <a:lnTo>
                    <a:pt x="404" y="197"/>
                  </a:lnTo>
                  <a:lnTo>
                    <a:pt x="434" y="147"/>
                  </a:lnTo>
                  <a:lnTo>
                    <a:pt x="466" y="100"/>
                  </a:lnTo>
                  <a:lnTo>
                    <a:pt x="496" y="59"/>
                  </a:lnTo>
                  <a:lnTo>
                    <a:pt x="528" y="27"/>
                  </a:lnTo>
                  <a:lnTo>
                    <a:pt x="558" y="8"/>
                  </a:lnTo>
                  <a:lnTo>
                    <a:pt x="590" y="0"/>
                  </a:lnTo>
                </a:path>
              </a:pathLst>
            </a:custGeom>
            <a:noFill/>
            <a:ln w="25400" cap="rnd" cmpd="sng">
              <a:solidFill>
                <a:srgbClr val="FF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90" name="Freeform 25"/>
            <p:cNvSpPr>
              <a:spLocks/>
            </p:cNvSpPr>
            <p:nvPr/>
          </p:nvSpPr>
          <p:spPr bwMode="auto">
            <a:xfrm>
              <a:off x="3294" y="1415"/>
              <a:ext cx="2001" cy="593"/>
            </a:xfrm>
            <a:custGeom>
              <a:avLst/>
              <a:gdLst>
                <a:gd name="T0" fmla="*/ 0 w 2001"/>
                <a:gd name="T1" fmla="*/ 0 h 593"/>
                <a:gd name="T2" fmla="*/ 0 w 2001"/>
                <a:gd name="T3" fmla="*/ 592 h 593"/>
                <a:gd name="T4" fmla="*/ 2000 w 2001"/>
                <a:gd name="T5" fmla="*/ 592 h 593"/>
                <a:gd name="T6" fmla="*/ 0 60000 65536"/>
                <a:gd name="T7" fmla="*/ 0 60000 65536"/>
                <a:gd name="T8" fmla="*/ 0 60000 65536"/>
              </a:gdLst>
              <a:ahLst/>
              <a:cxnLst>
                <a:cxn ang="T6">
                  <a:pos x="T0" y="T1"/>
                </a:cxn>
                <a:cxn ang="T7">
                  <a:pos x="T2" y="T3"/>
                </a:cxn>
                <a:cxn ang="T8">
                  <a:pos x="T4" y="T5"/>
                </a:cxn>
              </a:cxnLst>
              <a:rect l="0" t="0" r="r" b="b"/>
              <a:pathLst>
                <a:path w="2001" h="593">
                  <a:moveTo>
                    <a:pt x="0" y="0"/>
                  </a:moveTo>
                  <a:lnTo>
                    <a:pt x="0" y="592"/>
                  </a:lnTo>
                  <a:lnTo>
                    <a:pt x="2000" y="592"/>
                  </a:lnTo>
                </a:path>
              </a:pathLst>
            </a:custGeom>
            <a:noFill/>
            <a:ln w="12700" cap="rnd" cmpd="sng">
              <a:solidFill>
                <a:srgbClr val="CDCDCD"/>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91" name="Line 26"/>
            <p:cNvSpPr>
              <a:spLocks noChangeShapeType="1"/>
            </p:cNvSpPr>
            <p:nvPr/>
          </p:nvSpPr>
          <p:spPr bwMode="auto">
            <a:xfrm>
              <a:off x="3272" y="1415"/>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92" name="Line 27"/>
            <p:cNvSpPr>
              <a:spLocks noChangeShapeType="1"/>
            </p:cNvSpPr>
            <p:nvPr/>
          </p:nvSpPr>
          <p:spPr bwMode="auto">
            <a:xfrm>
              <a:off x="3272" y="1474"/>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93" name="Line 28"/>
            <p:cNvSpPr>
              <a:spLocks noChangeShapeType="1"/>
            </p:cNvSpPr>
            <p:nvPr/>
          </p:nvSpPr>
          <p:spPr bwMode="auto">
            <a:xfrm>
              <a:off x="3272" y="1533"/>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94" name="Line 29"/>
            <p:cNvSpPr>
              <a:spLocks noChangeShapeType="1"/>
            </p:cNvSpPr>
            <p:nvPr/>
          </p:nvSpPr>
          <p:spPr bwMode="auto">
            <a:xfrm>
              <a:off x="3272" y="1592"/>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95" name="Line 30"/>
            <p:cNvSpPr>
              <a:spLocks noChangeShapeType="1"/>
            </p:cNvSpPr>
            <p:nvPr/>
          </p:nvSpPr>
          <p:spPr bwMode="auto">
            <a:xfrm>
              <a:off x="3272" y="1652"/>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96" name="Line 31"/>
            <p:cNvSpPr>
              <a:spLocks noChangeShapeType="1"/>
            </p:cNvSpPr>
            <p:nvPr/>
          </p:nvSpPr>
          <p:spPr bwMode="auto">
            <a:xfrm>
              <a:off x="3272" y="1711"/>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97" name="Line 32"/>
            <p:cNvSpPr>
              <a:spLocks noChangeShapeType="1"/>
            </p:cNvSpPr>
            <p:nvPr/>
          </p:nvSpPr>
          <p:spPr bwMode="auto">
            <a:xfrm>
              <a:off x="3272" y="1770"/>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98" name="Line 33"/>
            <p:cNvSpPr>
              <a:spLocks noChangeShapeType="1"/>
            </p:cNvSpPr>
            <p:nvPr/>
          </p:nvSpPr>
          <p:spPr bwMode="auto">
            <a:xfrm>
              <a:off x="3272" y="1829"/>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99" name="Line 34"/>
            <p:cNvSpPr>
              <a:spLocks noChangeShapeType="1"/>
            </p:cNvSpPr>
            <p:nvPr/>
          </p:nvSpPr>
          <p:spPr bwMode="auto">
            <a:xfrm>
              <a:off x="3272" y="1888"/>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00" name="Line 35"/>
            <p:cNvSpPr>
              <a:spLocks noChangeShapeType="1"/>
            </p:cNvSpPr>
            <p:nvPr/>
          </p:nvSpPr>
          <p:spPr bwMode="auto">
            <a:xfrm>
              <a:off x="3272" y="1948"/>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01" name="Line 36"/>
            <p:cNvSpPr>
              <a:spLocks noChangeShapeType="1"/>
            </p:cNvSpPr>
            <p:nvPr/>
          </p:nvSpPr>
          <p:spPr bwMode="auto">
            <a:xfrm>
              <a:off x="5294" y="2007"/>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02" name="Line 37"/>
            <p:cNvSpPr>
              <a:spLocks noChangeShapeType="1"/>
            </p:cNvSpPr>
            <p:nvPr/>
          </p:nvSpPr>
          <p:spPr bwMode="auto">
            <a:xfrm>
              <a:off x="5094" y="2007"/>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03" name="Line 38"/>
            <p:cNvSpPr>
              <a:spLocks noChangeShapeType="1"/>
            </p:cNvSpPr>
            <p:nvPr/>
          </p:nvSpPr>
          <p:spPr bwMode="auto">
            <a:xfrm>
              <a:off x="4894" y="2007"/>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04" name="Line 39"/>
            <p:cNvSpPr>
              <a:spLocks noChangeShapeType="1"/>
            </p:cNvSpPr>
            <p:nvPr/>
          </p:nvSpPr>
          <p:spPr bwMode="auto">
            <a:xfrm>
              <a:off x="4694" y="2007"/>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05" name="Line 40"/>
            <p:cNvSpPr>
              <a:spLocks noChangeShapeType="1"/>
            </p:cNvSpPr>
            <p:nvPr/>
          </p:nvSpPr>
          <p:spPr bwMode="auto">
            <a:xfrm>
              <a:off x="4494" y="2007"/>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06" name="Line 41"/>
            <p:cNvSpPr>
              <a:spLocks noChangeShapeType="1"/>
            </p:cNvSpPr>
            <p:nvPr/>
          </p:nvSpPr>
          <p:spPr bwMode="auto">
            <a:xfrm>
              <a:off x="4294" y="2007"/>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07" name="Line 42"/>
            <p:cNvSpPr>
              <a:spLocks noChangeShapeType="1"/>
            </p:cNvSpPr>
            <p:nvPr/>
          </p:nvSpPr>
          <p:spPr bwMode="auto">
            <a:xfrm>
              <a:off x="4094" y="2007"/>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08" name="Line 43"/>
            <p:cNvSpPr>
              <a:spLocks noChangeShapeType="1"/>
            </p:cNvSpPr>
            <p:nvPr/>
          </p:nvSpPr>
          <p:spPr bwMode="auto">
            <a:xfrm>
              <a:off x="3893" y="2007"/>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09" name="Line 44"/>
            <p:cNvSpPr>
              <a:spLocks noChangeShapeType="1"/>
            </p:cNvSpPr>
            <p:nvPr/>
          </p:nvSpPr>
          <p:spPr bwMode="auto">
            <a:xfrm>
              <a:off x="3694" y="2007"/>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10" name="Line 45"/>
            <p:cNvSpPr>
              <a:spLocks noChangeShapeType="1"/>
            </p:cNvSpPr>
            <p:nvPr/>
          </p:nvSpPr>
          <p:spPr bwMode="auto">
            <a:xfrm>
              <a:off x="3494" y="2007"/>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11" name="Rectangle 46"/>
            <p:cNvSpPr>
              <a:spLocks noChangeArrowheads="1"/>
            </p:cNvSpPr>
            <p:nvPr/>
          </p:nvSpPr>
          <p:spPr bwMode="auto">
            <a:xfrm rot="-5400000">
              <a:off x="3183" y="1682"/>
              <a:ext cx="116" cy="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44112" name="Rectangle 47"/>
            <p:cNvSpPr>
              <a:spLocks noChangeArrowheads="1"/>
            </p:cNvSpPr>
            <p:nvPr/>
          </p:nvSpPr>
          <p:spPr bwMode="auto">
            <a:xfrm>
              <a:off x="4236" y="1993"/>
              <a:ext cx="116" cy="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69680" name="Rectangle 48"/>
            <p:cNvSpPr>
              <a:spLocks noChangeArrowheads="1"/>
            </p:cNvSpPr>
            <p:nvPr/>
          </p:nvSpPr>
          <p:spPr bwMode="auto">
            <a:xfrm>
              <a:off x="3457" y="1976"/>
              <a:ext cx="229"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latin typeface="Symbol" pitchFamily="18" charset="2"/>
                </a:rPr>
                <a:t></a:t>
              </a:r>
            </a:p>
          </p:txBody>
        </p:sp>
        <p:sp>
          <p:nvSpPr>
            <p:cNvPr id="69681" name="Rectangle 49"/>
            <p:cNvSpPr>
              <a:spLocks noChangeArrowheads="1"/>
            </p:cNvSpPr>
            <p:nvPr/>
          </p:nvSpPr>
          <p:spPr bwMode="auto">
            <a:xfrm>
              <a:off x="3575" y="2102"/>
              <a:ext cx="190"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700" b="1">
                  <a:solidFill>
                    <a:schemeClr val="bg1"/>
                  </a:solidFill>
                  <a:effectLst>
                    <a:outerShdw blurRad="38100" dist="38100" dir="2700000" algn="tl">
                      <a:srgbClr val="C0C0C0"/>
                    </a:outerShdw>
                  </a:effectLst>
                </a:rPr>
                <a:t>1</a:t>
              </a:r>
            </a:p>
          </p:txBody>
        </p:sp>
        <p:sp>
          <p:nvSpPr>
            <p:cNvPr id="69682" name="Rectangle 50"/>
            <p:cNvSpPr>
              <a:spLocks noChangeArrowheads="1"/>
            </p:cNvSpPr>
            <p:nvPr/>
          </p:nvSpPr>
          <p:spPr bwMode="auto">
            <a:xfrm>
              <a:off x="3650" y="1976"/>
              <a:ext cx="343"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rPr>
                <a:t> = </a:t>
              </a:r>
            </a:p>
          </p:txBody>
        </p:sp>
        <p:sp>
          <p:nvSpPr>
            <p:cNvPr id="69683" name="Rectangle 51"/>
            <p:cNvSpPr>
              <a:spLocks noChangeArrowheads="1"/>
            </p:cNvSpPr>
            <p:nvPr/>
          </p:nvSpPr>
          <p:spPr bwMode="auto">
            <a:xfrm>
              <a:off x="3882" y="1976"/>
              <a:ext cx="229"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latin typeface="Symbol" pitchFamily="18" charset="2"/>
                </a:rPr>
                <a:t></a:t>
              </a:r>
            </a:p>
          </p:txBody>
        </p:sp>
        <p:sp>
          <p:nvSpPr>
            <p:cNvPr id="69684" name="Rectangle 52"/>
            <p:cNvSpPr>
              <a:spLocks noChangeArrowheads="1"/>
            </p:cNvSpPr>
            <p:nvPr/>
          </p:nvSpPr>
          <p:spPr bwMode="auto">
            <a:xfrm>
              <a:off x="4000" y="2102"/>
              <a:ext cx="190"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700" b="1">
                  <a:solidFill>
                    <a:schemeClr val="bg1"/>
                  </a:solidFill>
                  <a:effectLst>
                    <a:outerShdw blurRad="38100" dist="38100" dir="2700000" algn="tl">
                      <a:srgbClr val="C0C0C0"/>
                    </a:outerShdw>
                  </a:effectLst>
                </a:rPr>
                <a:t>2</a:t>
              </a:r>
            </a:p>
          </p:txBody>
        </p:sp>
        <p:sp>
          <p:nvSpPr>
            <p:cNvPr id="69685" name="Rectangle 53"/>
            <p:cNvSpPr>
              <a:spLocks noChangeArrowheads="1"/>
            </p:cNvSpPr>
            <p:nvPr/>
          </p:nvSpPr>
          <p:spPr bwMode="auto">
            <a:xfrm>
              <a:off x="4075" y="1976"/>
              <a:ext cx="343"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rPr>
                <a:t> = </a:t>
              </a:r>
            </a:p>
          </p:txBody>
        </p:sp>
        <p:sp>
          <p:nvSpPr>
            <p:cNvPr id="69686" name="Rectangle 54"/>
            <p:cNvSpPr>
              <a:spLocks noChangeArrowheads="1"/>
            </p:cNvSpPr>
            <p:nvPr/>
          </p:nvSpPr>
          <p:spPr bwMode="auto">
            <a:xfrm>
              <a:off x="4307" y="1976"/>
              <a:ext cx="229"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latin typeface="Symbol" pitchFamily="18" charset="2"/>
                </a:rPr>
                <a:t></a:t>
              </a:r>
            </a:p>
          </p:txBody>
        </p:sp>
        <p:sp>
          <p:nvSpPr>
            <p:cNvPr id="69687" name="Rectangle 55"/>
            <p:cNvSpPr>
              <a:spLocks noChangeArrowheads="1"/>
            </p:cNvSpPr>
            <p:nvPr/>
          </p:nvSpPr>
          <p:spPr bwMode="auto">
            <a:xfrm>
              <a:off x="4425" y="2102"/>
              <a:ext cx="190"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700" b="1">
                  <a:solidFill>
                    <a:schemeClr val="bg1"/>
                  </a:solidFill>
                  <a:effectLst>
                    <a:outerShdw blurRad="38100" dist="38100" dir="2700000" algn="tl">
                      <a:srgbClr val="C0C0C0"/>
                    </a:outerShdw>
                  </a:effectLst>
                </a:rPr>
                <a:t>3</a:t>
              </a:r>
            </a:p>
          </p:txBody>
        </p:sp>
        <p:sp>
          <p:nvSpPr>
            <p:cNvPr id="44121" name="Rectangle 56"/>
            <p:cNvSpPr>
              <a:spLocks noChangeArrowheads="1"/>
            </p:cNvSpPr>
            <p:nvPr/>
          </p:nvSpPr>
          <p:spPr bwMode="auto">
            <a:xfrm>
              <a:off x="4499" y="2223"/>
              <a:ext cx="116" cy="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grpSp>
      <p:grpSp>
        <p:nvGrpSpPr>
          <p:cNvPr id="69734" name="Group 102"/>
          <p:cNvGrpSpPr>
            <a:grpSpLocks/>
          </p:cNvGrpSpPr>
          <p:nvPr/>
        </p:nvGrpSpPr>
        <p:grpSpPr bwMode="auto">
          <a:xfrm>
            <a:off x="4838700" y="3760788"/>
            <a:ext cx="3925888" cy="1857375"/>
            <a:chOff x="3048" y="2369"/>
            <a:chExt cx="2473" cy="1170"/>
          </a:xfrm>
        </p:grpSpPr>
        <p:sp>
          <p:nvSpPr>
            <p:cNvPr id="69646" name="Rectangle 14"/>
            <p:cNvSpPr>
              <a:spLocks noChangeArrowheads="1"/>
            </p:cNvSpPr>
            <p:nvPr/>
          </p:nvSpPr>
          <p:spPr bwMode="auto">
            <a:xfrm>
              <a:off x="3087" y="2371"/>
              <a:ext cx="2434" cy="1136"/>
            </a:xfrm>
            <a:prstGeom prst="rect">
              <a:avLst/>
            </a:prstGeom>
            <a:solidFill>
              <a:srgbClr val="FF9900"/>
            </a:solidFill>
            <a:ln w="12700">
              <a:solidFill>
                <a:schemeClr val="bg1"/>
              </a:solidFill>
              <a:miter lim="800000"/>
              <a:headEnd/>
              <a:tailEnd/>
            </a:ln>
            <a:effectLst>
              <a:prstShdw prst="shdw17" dist="17961" dir="2700000">
                <a:schemeClr val="bg1">
                  <a:gamma/>
                  <a:shade val="60000"/>
                  <a:invGamma/>
                </a:schemeClr>
              </a:prstShdw>
            </a:effectLst>
          </p:spPr>
          <p:txBody>
            <a:bodyPr wrap="none" anchor="ctr"/>
            <a:lstStyle/>
            <a:p>
              <a:pPr>
                <a:defRPr/>
              </a:pPr>
              <a:endParaRPr lang="en-US"/>
            </a:p>
          </p:txBody>
        </p:sp>
        <p:sp>
          <p:nvSpPr>
            <p:cNvPr id="44039" name="Line 57"/>
            <p:cNvSpPr>
              <a:spLocks noChangeShapeType="1"/>
            </p:cNvSpPr>
            <p:nvPr/>
          </p:nvSpPr>
          <p:spPr bwMode="auto">
            <a:xfrm>
              <a:off x="4530" y="2673"/>
              <a:ext cx="0" cy="546"/>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0" name="Freeform 58"/>
            <p:cNvSpPr>
              <a:spLocks/>
            </p:cNvSpPr>
            <p:nvPr/>
          </p:nvSpPr>
          <p:spPr bwMode="auto">
            <a:xfrm>
              <a:off x="4018" y="2658"/>
              <a:ext cx="704" cy="566"/>
            </a:xfrm>
            <a:custGeom>
              <a:avLst/>
              <a:gdLst>
                <a:gd name="T0" fmla="*/ 703 w 704"/>
                <a:gd name="T1" fmla="*/ 565 h 566"/>
                <a:gd name="T2" fmla="*/ 629 w 704"/>
                <a:gd name="T3" fmla="*/ 558 h 566"/>
                <a:gd name="T4" fmla="*/ 591 w 704"/>
                <a:gd name="T5" fmla="*/ 552 h 566"/>
                <a:gd name="T6" fmla="*/ 555 w 704"/>
                <a:gd name="T7" fmla="*/ 542 h 566"/>
                <a:gd name="T8" fmla="*/ 517 w 704"/>
                <a:gd name="T9" fmla="*/ 529 h 566"/>
                <a:gd name="T10" fmla="*/ 480 w 704"/>
                <a:gd name="T11" fmla="*/ 512 h 566"/>
                <a:gd name="T12" fmla="*/ 443 w 704"/>
                <a:gd name="T13" fmla="*/ 489 h 566"/>
                <a:gd name="T14" fmla="*/ 369 w 704"/>
                <a:gd name="T15" fmla="*/ 423 h 566"/>
                <a:gd name="T16" fmla="*/ 296 w 704"/>
                <a:gd name="T17" fmla="*/ 331 h 566"/>
                <a:gd name="T18" fmla="*/ 222 w 704"/>
                <a:gd name="T19" fmla="*/ 221 h 566"/>
                <a:gd name="T20" fmla="*/ 184 w 704"/>
                <a:gd name="T21" fmla="*/ 164 h 566"/>
                <a:gd name="T22" fmla="*/ 147 w 704"/>
                <a:gd name="T23" fmla="*/ 112 h 566"/>
                <a:gd name="T24" fmla="*/ 110 w 704"/>
                <a:gd name="T25" fmla="*/ 67 h 566"/>
                <a:gd name="T26" fmla="*/ 74 w 704"/>
                <a:gd name="T27" fmla="*/ 31 h 566"/>
                <a:gd name="T28" fmla="*/ 36 w 704"/>
                <a:gd name="T29" fmla="*/ 9 h 566"/>
                <a:gd name="T30" fmla="*/ 0 w 704"/>
                <a:gd name="T31" fmla="*/ 0 h 5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4" h="566">
                  <a:moveTo>
                    <a:pt x="703" y="565"/>
                  </a:moveTo>
                  <a:lnTo>
                    <a:pt x="629" y="558"/>
                  </a:lnTo>
                  <a:lnTo>
                    <a:pt x="591" y="552"/>
                  </a:lnTo>
                  <a:lnTo>
                    <a:pt x="555" y="542"/>
                  </a:lnTo>
                  <a:lnTo>
                    <a:pt x="517" y="529"/>
                  </a:lnTo>
                  <a:lnTo>
                    <a:pt x="480" y="512"/>
                  </a:lnTo>
                  <a:lnTo>
                    <a:pt x="443" y="489"/>
                  </a:lnTo>
                  <a:lnTo>
                    <a:pt x="369" y="423"/>
                  </a:lnTo>
                  <a:lnTo>
                    <a:pt x="296" y="331"/>
                  </a:lnTo>
                  <a:lnTo>
                    <a:pt x="222" y="221"/>
                  </a:lnTo>
                  <a:lnTo>
                    <a:pt x="184" y="164"/>
                  </a:lnTo>
                  <a:lnTo>
                    <a:pt x="147" y="112"/>
                  </a:lnTo>
                  <a:lnTo>
                    <a:pt x="110" y="67"/>
                  </a:lnTo>
                  <a:lnTo>
                    <a:pt x="74" y="31"/>
                  </a:lnTo>
                  <a:lnTo>
                    <a:pt x="36" y="9"/>
                  </a:lnTo>
                  <a:lnTo>
                    <a:pt x="0" y="0"/>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41" name="Freeform 59"/>
            <p:cNvSpPr>
              <a:spLocks/>
            </p:cNvSpPr>
            <p:nvPr/>
          </p:nvSpPr>
          <p:spPr bwMode="auto">
            <a:xfrm>
              <a:off x="3314" y="2658"/>
              <a:ext cx="705" cy="566"/>
            </a:xfrm>
            <a:custGeom>
              <a:avLst/>
              <a:gdLst>
                <a:gd name="T0" fmla="*/ 0 w 705"/>
                <a:gd name="T1" fmla="*/ 565 h 566"/>
                <a:gd name="T2" fmla="*/ 74 w 705"/>
                <a:gd name="T3" fmla="*/ 558 h 566"/>
                <a:gd name="T4" fmla="*/ 111 w 705"/>
                <a:gd name="T5" fmla="*/ 552 h 566"/>
                <a:gd name="T6" fmla="*/ 148 w 705"/>
                <a:gd name="T7" fmla="*/ 542 h 566"/>
                <a:gd name="T8" fmla="*/ 185 w 705"/>
                <a:gd name="T9" fmla="*/ 529 h 566"/>
                <a:gd name="T10" fmla="*/ 222 w 705"/>
                <a:gd name="T11" fmla="*/ 512 h 566"/>
                <a:gd name="T12" fmla="*/ 259 w 705"/>
                <a:gd name="T13" fmla="*/ 489 h 566"/>
                <a:gd name="T14" fmla="*/ 333 w 705"/>
                <a:gd name="T15" fmla="*/ 423 h 566"/>
                <a:gd name="T16" fmla="*/ 407 w 705"/>
                <a:gd name="T17" fmla="*/ 331 h 566"/>
                <a:gd name="T18" fmla="*/ 481 w 705"/>
                <a:gd name="T19" fmla="*/ 221 h 566"/>
                <a:gd name="T20" fmla="*/ 518 w 705"/>
                <a:gd name="T21" fmla="*/ 164 h 566"/>
                <a:gd name="T22" fmla="*/ 555 w 705"/>
                <a:gd name="T23" fmla="*/ 112 h 566"/>
                <a:gd name="T24" fmla="*/ 592 w 705"/>
                <a:gd name="T25" fmla="*/ 67 h 566"/>
                <a:gd name="T26" fmla="*/ 629 w 705"/>
                <a:gd name="T27" fmla="*/ 31 h 566"/>
                <a:gd name="T28" fmla="*/ 666 w 705"/>
                <a:gd name="T29" fmla="*/ 9 h 566"/>
                <a:gd name="T30" fmla="*/ 704 w 705"/>
                <a:gd name="T31" fmla="*/ 0 h 5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5" h="566">
                  <a:moveTo>
                    <a:pt x="0" y="565"/>
                  </a:moveTo>
                  <a:lnTo>
                    <a:pt x="74" y="558"/>
                  </a:lnTo>
                  <a:lnTo>
                    <a:pt x="111" y="552"/>
                  </a:lnTo>
                  <a:lnTo>
                    <a:pt x="148" y="542"/>
                  </a:lnTo>
                  <a:lnTo>
                    <a:pt x="185" y="529"/>
                  </a:lnTo>
                  <a:lnTo>
                    <a:pt x="222" y="512"/>
                  </a:lnTo>
                  <a:lnTo>
                    <a:pt x="259" y="489"/>
                  </a:lnTo>
                  <a:lnTo>
                    <a:pt x="333" y="423"/>
                  </a:lnTo>
                  <a:lnTo>
                    <a:pt x="407" y="331"/>
                  </a:lnTo>
                  <a:lnTo>
                    <a:pt x="481" y="221"/>
                  </a:lnTo>
                  <a:lnTo>
                    <a:pt x="518" y="164"/>
                  </a:lnTo>
                  <a:lnTo>
                    <a:pt x="555" y="112"/>
                  </a:lnTo>
                  <a:lnTo>
                    <a:pt x="592" y="67"/>
                  </a:lnTo>
                  <a:lnTo>
                    <a:pt x="629" y="31"/>
                  </a:lnTo>
                  <a:lnTo>
                    <a:pt x="666" y="9"/>
                  </a:lnTo>
                  <a:lnTo>
                    <a:pt x="704" y="0"/>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42" name="Freeform 60"/>
            <p:cNvSpPr>
              <a:spLocks/>
            </p:cNvSpPr>
            <p:nvPr/>
          </p:nvSpPr>
          <p:spPr bwMode="auto">
            <a:xfrm>
              <a:off x="4530" y="2658"/>
              <a:ext cx="704" cy="566"/>
            </a:xfrm>
            <a:custGeom>
              <a:avLst/>
              <a:gdLst>
                <a:gd name="T0" fmla="*/ 703 w 704"/>
                <a:gd name="T1" fmla="*/ 565 h 566"/>
                <a:gd name="T2" fmla="*/ 629 w 704"/>
                <a:gd name="T3" fmla="*/ 558 h 566"/>
                <a:gd name="T4" fmla="*/ 592 w 704"/>
                <a:gd name="T5" fmla="*/ 552 h 566"/>
                <a:gd name="T6" fmla="*/ 555 w 704"/>
                <a:gd name="T7" fmla="*/ 542 h 566"/>
                <a:gd name="T8" fmla="*/ 518 w 704"/>
                <a:gd name="T9" fmla="*/ 529 h 566"/>
                <a:gd name="T10" fmla="*/ 481 w 704"/>
                <a:gd name="T11" fmla="*/ 512 h 566"/>
                <a:gd name="T12" fmla="*/ 444 w 704"/>
                <a:gd name="T13" fmla="*/ 489 h 566"/>
                <a:gd name="T14" fmla="*/ 370 w 704"/>
                <a:gd name="T15" fmla="*/ 423 h 566"/>
                <a:gd name="T16" fmla="*/ 296 w 704"/>
                <a:gd name="T17" fmla="*/ 331 h 566"/>
                <a:gd name="T18" fmla="*/ 222 w 704"/>
                <a:gd name="T19" fmla="*/ 221 h 566"/>
                <a:gd name="T20" fmla="*/ 186 w 704"/>
                <a:gd name="T21" fmla="*/ 164 h 566"/>
                <a:gd name="T22" fmla="*/ 148 w 704"/>
                <a:gd name="T23" fmla="*/ 112 h 566"/>
                <a:gd name="T24" fmla="*/ 112 w 704"/>
                <a:gd name="T25" fmla="*/ 67 h 566"/>
                <a:gd name="T26" fmla="*/ 74 w 704"/>
                <a:gd name="T27" fmla="*/ 31 h 566"/>
                <a:gd name="T28" fmla="*/ 37 w 704"/>
                <a:gd name="T29" fmla="*/ 9 h 566"/>
                <a:gd name="T30" fmla="*/ 0 w 704"/>
                <a:gd name="T31" fmla="*/ 0 h 5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4" h="566">
                  <a:moveTo>
                    <a:pt x="703" y="565"/>
                  </a:moveTo>
                  <a:lnTo>
                    <a:pt x="629" y="558"/>
                  </a:lnTo>
                  <a:lnTo>
                    <a:pt x="592" y="552"/>
                  </a:lnTo>
                  <a:lnTo>
                    <a:pt x="555" y="542"/>
                  </a:lnTo>
                  <a:lnTo>
                    <a:pt x="518" y="529"/>
                  </a:lnTo>
                  <a:lnTo>
                    <a:pt x="481" y="512"/>
                  </a:lnTo>
                  <a:lnTo>
                    <a:pt x="444" y="489"/>
                  </a:lnTo>
                  <a:lnTo>
                    <a:pt x="370" y="423"/>
                  </a:lnTo>
                  <a:lnTo>
                    <a:pt x="296" y="331"/>
                  </a:lnTo>
                  <a:lnTo>
                    <a:pt x="222" y="221"/>
                  </a:lnTo>
                  <a:lnTo>
                    <a:pt x="186" y="164"/>
                  </a:lnTo>
                  <a:lnTo>
                    <a:pt x="148" y="112"/>
                  </a:lnTo>
                  <a:lnTo>
                    <a:pt x="112" y="67"/>
                  </a:lnTo>
                  <a:lnTo>
                    <a:pt x="74" y="31"/>
                  </a:lnTo>
                  <a:lnTo>
                    <a:pt x="37" y="9"/>
                  </a:lnTo>
                  <a:lnTo>
                    <a:pt x="0" y="0"/>
                  </a:lnTo>
                </a:path>
              </a:pathLst>
            </a:custGeom>
            <a:noFill/>
            <a:ln w="25400" cap="rnd" cmpd="sng">
              <a:solidFill>
                <a:srgbClr val="FF00FF"/>
              </a:solidFill>
              <a:prstDash val="solid"/>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43" name="Freeform 61"/>
            <p:cNvSpPr>
              <a:spLocks/>
            </p:cNvSpPr>
            <p:nvPr/>
          </p:nvSpPr>
          <p:spPr bwMode="auto">
            <a:xfrm>
              <a:off x="3827" y="2658"/>
              <a:ext cx="704" cy="566"/>
            </a:xfrm>
            <a:custGeom>
              <a:avLst/>
              <a:gdLst>
                <a:gd name="T0" fmla="*/ 0 w 704"/>
                <a:gd name="T1" fmla="*/ 565 h 566"/>
                <a:gd name="T2" fmla="*/ 74 w 704"/>
                <a:gd name="T3" fmla="*/ 558 h 566"/>
                <a:gd name="T4" fmla="*/ 111 w 704"/>
                <a:gd name="T5" fmla="*/ 552 h 566"/>
                <a:gd name="T6" fmla="*/ 148 w 704"/>
                <a:gd name="T7" fmla="*/ 542 h 566"/>
                <a:gd name="T8" fmla="*/ 184 w 704"/>
                <a:gd name="T9" fmla="*/ 529 h 566"/>
                <a:gd name="T10" fmla="*/ 222 w 704"/>
                <a:gd name="T11" fmla="*/ 512 h 566"/>
                <a:gd name="T12" fmla="*/ 258 w 704"/>
                <a:gd name="T13" fmla="*/ 489 h 566"/>
                <a:gd name="T14" fmla="*/ 334 w 704"/>
                <a:gd name="T15" fmla="*/ 423 h 566"/>
                <a:gd name="T16" fmla="*/ 407 w 704"/>
                <a:gd name="T17" fmla="*/ 331 h 566"/>
                <a:gd name="T18" fmla="*/ 481 w 704"/>
                <a:gd name="T19" fmla="*/ 221 h 566"/>
                <a:gd name="T20" fmla="*/ 518 w 704"/>
                <a:gd name="T21" fmla="*/ 164 h 566"/>
                <a:gd name="T22" fmla="*/ 555 w 704"/>
                <a:gd name="T23" fmla="*/ 112 h 566"/>
                <a:gd name="T24" fmla="*/ 592 w 704"/>
                <a:gd name="T25" fmla="*/ 67 h 566"/>
                <a:gd name="T26" fmla="*/ 629 w 704"/>
                <a:gd name="T27" fmla="*/ 31 h 566"/>
                <a:gd name="T28" fmla="*/ 666 w 704"/>
                <a:gd name="T29" fmla="*/ 9 h 566"/>
                <a:gd name="T30" fmla="*/ 703 w 704"/>
                <a:gd name="T31" fmla="*/ 0 h 5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4" h="566">
                  <a:moveTo>
                    <a:pt x="0" y="565"/>
                  </a:moveTo>
                  <a:lnTo>
                    <a:pt x="74" y="558"/>
                  </a:lnTo>
                  <a:lnTo>
                    <a:pt x="111" y="552"/>
                  </a:lnTo>
                  <a:lnTo>
                    <a:pt x="148" y="542"/>
                  </a:lnTo>
                  <a:lnTo>
                    <a:pt x="184" y="529"/>
                  </a:lnTo>
                  <a:lnTo>
                    <a:pt x="222" y="512"/>
                  </a:lnTo>
                  <a:lnTo>
                    <a:pt x="258" y="489"/>
                  </a:lnTo>
                  <a:lnTo>
                    <a:pt x="334" y="423"/>
                  </a:lnTo>
                  <a:lnTo>
                    <a:pt x="407" y="331"/>
                  </a:lnTo>
                  <a:lnTo>
                    <a:pt x="481" y="221"/>
                  </a:lnTo>
                  <a:lnTo>
                    <a:pt x="518" y="164"/>
                  </a:lnTo>
                  <a:lnTo>
                    <a:pt x="555" y="112"/>
                  </a:lnTo>
                  <a:lnTo>
                    <a:pt x="592" y="67"/>
                  </a:lnTo>
                  <a:lnTo>
                    <a:pt x="629" y="31"/>
                  </a:lnTo>
                  <a:lnTo>
                    <a:pt x="666" y="9"/>
                  </a:lnTo>
                  <a:lnTo>
                    <a:pt x="703" y="0"/>
                  </a:lnTo>
                </a:path>
              </a:pathLst>
            </a:custGeom>
            <a:noFill/>
            <a:ln w="25400" cap="rnd" cmpd="sng">
              <a:solidFill>
                <a:srgbClr val="FF00FF"/>
              </a:solidFill>
              <a:prstDash val="solid"/>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694" name="Rectangle 62"/>
            <p:cNvSpPr>
              <a:spLocks noChangeArrowheads="1"/>
            </p:cNvSpPr>
            <p:nvPr/>
          </p:nvSpPr>
          <p:spPr bwMode="auto">
            <a:xfrm>
              <a:off x="3048" y="2369"/>
              <a:ext cx="448" cy="296"/>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rPr>
                <a:t>f(X)</a:t>
              </a:r>
            </a:p>
          </p:txBody>
        </p:sp>
        <p:sp>
          <p:nvSpPr>
            <p:cNvPr id="44045" name="Line 63"/>
            <p:cNvSpPr>
              <a:spLocks noChangeShapeType="1"/>
            </p:cNvSpPr>
            <p:nvPr/>
          </p:nvSpPr>
          <p:spPr bwMode="auto">
            <a:xfrm>
              <a:off x="4018" y="2711"/>
              <a:ext cx="0" cy="508"/>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6" name="Freeform 64"/>
            <p:cNvSpPr>
              <a:spLocks/>
            </p:cNvSpPr>
            <p:nvPr/>
          </p:nvSpPr>
          <p:spPr bwMode="auto">
            <a:xfrm>
              <a:off x="4018" y="2686"/>
              <a:ext cx="656" cy="538"/>
            </a:xfrm>
            <a:custGeom>
              <a:avLst/>
              <a:gdLst>
                <a:gd name="T0" fmla="*/ 655 w 656"/>
                <a:gd name="T1" fmla="*/ 537 h 538"/>
                <a:gd name="T2" fmla="*/ 586 w 656"/>
                <a:gd name="T3" fmla="*/ 530 h 538"/>
                <a:gd name="T4" fmla="*/ 551 w 656"/>
                <a:gd name="T5" fmla="*/ 524 h 538"/>
                <a:gd name="T6" fmla="*/ 517 w 656"/>
                <a:gd name="T7" fmla="*/ 515 h 538"/>
                <a:gd name="T8" fmla="*/ 482 w 656"/>
                <a:gd name="T9" fmla="*/ 503 h 538"/>
                <a:gd name="T10" fmla="*/ 448 w 656"/>
                <a:gd name="T11" fmla="*/ 486 h 538"/>
                <a:gd name="T12" fmla="*/ 413 w 656"/>
                <a:gd name="T13" fmla="*/ 465 h 538"/>
                <a:gd name="T14" fmla="*/ 344 w 656"/>
                <a:gd name="T15" fmla="*/ 402 h 538"/>
                <a:gd name="T16" fmla="*/ 275 w 656"/>
                <a:gd name="T17" fmla="*/ 314 h 538"/>
                <a:gd name="T18" fmla="*/ 206 w 656"/>
                <a:gd name="T19" fmla="*/ 209 h 538"/>
                <a:gd name="T20" fmla="*/ 172 w 656"/>
                <a:gd name="T21" fmla="*/ 155 h 538"/>
                <a:gd name="T22" fmla="*/ 138 w 656"/>
                <a:gd name="T23" fmla="*/ 106 h 538"/>
                <a:gd name="T24" fmla="*/ 103 w 656"/>
                <a:gd name="T25" fmla="*/ 62 h 538"/>
                <a:gd name="T26" fmla="*/ 69 w 656"/>
                <a:gd name="T27" fmla="*/ 28 h 538"/>
                <a:gd name="T28" fmla="*/ 34 w 656"/>
                <a:gd name="T29" fmla="*/ 7 h 538"/>
                <a:gd name="T30" fmla="*/ 0 w 656"/>
                <a:gd name="T31" fmla="*/ 0 h 5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56" h="538">
                  <a:moveTo>
                    <a:pt x="655" y="537"/>
                  </a:moveTo>
                  <a:lnTo>
                    <a:pt x="586" y="530"/>
                  </a:lnTo>
                  <a:lnTo>
                    <a:pt x="551" y="524"/>
                  </a:lnTo>
                  <a:lnTo>
                    <a:pt x="517" y="515"/>
                  </a:lnTo>
                  <a:lnTo>
                    <a:pt x="482" y="503"/>
                  </a:lnTo>
                  <a:lnTo>
                    <a:pt x="448" y="486"/>
                  </a:lnTo>
                  <a:lnTo>
                    <a:pt x="413" y="465"/>
                  </a:lnTo>
                  <a:lnTo>
                    <a:pt x="344" y="402"/>
                  </a:lnTo>
                  <a:lnTo>
                    <a:pt x="275" y="314"/>
                  </a:lnTo>
                  <a:lnTo>
                    <a:pt x="206" y="209"/>
                  </a:lnTo>
                  <a:lnTo>
                    <a:pt x="172" y="155"/>
                  </a:lnTo>
                  <a:lnTo>
                    <a:pt x="138" y="106"/>
                  </a:lnTo>
                  <a:lnTo>
                    <a:pt x="103" y="62"/>
                  </a:lnTo>
                  <a:lnTo>
                    <a:pt x="69" y="28"/>
                  </a:lnTo>
                  <a:lnTo>
                    <a:pt x="34" y="7"/>
                  </a:lnTo>
                  <a:lnTo>
                    <a:pt x="0" y="0"/>
                  </a:lnTo>
                </a:path>
              </a:pathLst>
            </a:custGeom>
            <a:noFill/>
            <a:ln w="25400" cap="rnd" cmpd="sng">
              <a:solidFill>
                <a:srgbClr val="00FFFF"/>
              </a:solidFill>
              <a:prstDash val="solid"/>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47" name="Freeform 65"/>
            <p:cNvSpPr>
              <a:spLocks/>
            </p:cNvSpPr>
            <p:nvPr/>
          </p:nvSpPr>
          <p:spPr bwMode="auto">
            <a:xfrm>
              <a:off x="3361" y="2686"/>
              <a:ext cx="658" cy="538"/>
            </a:xfrm>
            <a:custGeom>
              <a:avLst/>
              <a:gdLst>
                <a:gd name="T0" fmla="*/ 0 w 658"/>
                <a:gd name="T1" fmla="*/ 537 h 538"/>
                <a:gd name="T2" fmla="*/ 69 w 658"/>
                <a:gd name="T3" fmla="*/ 530 h 538"/>
                <a:gd name="T4" fmla="*/ 104 w 658"/>
                <a:gd name="T5" fmla="*/ 524 h 538"/>
                <a:gd name="T6" fmla="*/ 138 w 658"/>
                <a:gd name="T7" fmla="*/ 515 h 538"/>
                <a:gd name="T8" fmla="*/ 173 w 658"/>
                <a:gd name="T9" fmla="*/ 503 h 538"/>
                <a:gd name="T10" fmla="*/ 207 w 658"/>
                <a:gd name="T11" fmla="*/ 486 h 538"/>
                <a:gd name="T12" fmla="*/ 242 w 658"/>
                <a:gd name="T13" fmla="*/ 465 h 538"/>
                <a:gd name="T14" fmla="*/ 311 w 658"/>
                <a:gd name="T15" fmla="*/ 402 h 538"/>
                <a:gd name="T16" fmla="*/ 380 w 658"/>
                <a:gd name="T17" fmla="*/ 314 h 538"/>
                <a:gd name="T18" fmla="*/ 449 w 658"/>
                <a:gd name="T19" fmla="*/ 209 h 538"/>
                <a:gd name="T20" fmla="*/ 483 w 658"/>
                <a:gd name="T21" fmla="*/ 155 h 538"/>
                <a:gd name="T22" fmla="*/ 519 w 658"/>
                <a:gd name="T23" fmla="*/ 106 h 538"/>
                <a:gd name="T24" fmla="*/ 552 w 658"/>
                <a:gd name="T25" fmla="*/ 62 h 538"/>
                <a:gd name="T26" fmla="*/ 587 w 658"/>
                <a:gd name="T27" fmla="*/ 28 h 538"/>
                <a:gd name="T28" fmla="*/ 622 w 658"/>
                <a:gd name="T29" fmla="*/ 7 h 538"/>
                <a:gd name="T30" fmla="*/ 657 w 658"/>
                <a:gd name="T31" fmla="*/ 0 h 5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58" h="538">
                  <a:moveTo>
                    <a:pt x="0" y="537"/>
                  </a:moveTo>
                  <a:lnTo>
                    <a:pt x="69" y="530"/>
                  </a:lnTo>
                  <a:lnTo>
                    <a:pt x="104" y="524"/>
                  </a:lnTo>
                  <a:lnTo>
                    <a:pt x="138" y="515"/>
                  </a:lnTo>
                  <a:lnTo>
                    <a:pt x="173" y="503"/>
                  </a:lnTo>
                  <a:lnTo>
                    <a:pt x="207" y="486"/>
                  </a:lnTo>
                  <a:lnTo>
                    <a:pt x="242" y="465"/>
                  </a:lnTo>
                  <a:lnTo>
                    <a:pt x="311" y="402"/>
                  </a:lnTo>
                  <a:lnTo>
                    <a:pt x="380" y="314"/>
                  </a:lnTo>
                  <a:lnTo>
                    <a:pt x="449" y="209"/>
                  </a:lnTo>
                  <a:lnTo>
                    <a:pt x="483" y="155"/>
                  </a:lnTo>
                  <a:lnTo>
                    <a:pt x="519" y="106"/>
                  </a:lnTo>
                  <a:lnTo>
                    <a:pt x="552" y="62"/>
                  </a:lnTo>
                  <a:lnTo>
                    <a:pt x="587" y="28"/>
                  </a:lnTo>
                  <a:lnTo>
                    <a:pt x="622" y="7"/>
                  </a:lnTo>
                  <a:lnTo>
                    <a:pt x="657" y="0"/>
                  </a:lnTo>
                </a:path>
              </a:pathLst>
            </a:custGeom>
            <a:noFill/>
            <a:ln w="25400" cap="rnd" cmpd="sng">
              <a:solidFill>
                <a:srgbClr val="00FFFF"/>
              </a:solidFill>
              <a:prstDash val="solid"/>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48" name="Freeform 66"/>
            <p:cNvSpPr>
              <a:spLocks/>
            </p:cNvSpPr>
            <p:nvPr/>
          </p:nvSpPr>
          <p:spPr bwMode="auto">
            <a:xfrm>
              <a:off x="3276" y="2631"/>
              <a:ext cx="2001" cy="593"/>
            </a:xfrm>
            <a:custGeom>
              <a:avLst/>
              <a:gdLst>
                <a:gd name="T0" fmla="*/ 0 w 2001"/>
                <a:gd name="T1" fmla="*/ 0 h 593"/>
                <a:gd name="T2" fmla="*/ 0 w 2001"/>
                <a:gd name="T3" fmla="*/ 592 h 593"/>
                <a:gd name="T4" fmla="*/ 2000 w 2001"/>
                <a:gd name="T5" fmla="*/ 592 h 593"/>
                <a:gd name="T6" fmla="*/ 0 60000 65536"/>
                <a:gd name="T7" fmla="*/ 0 60000 65536"/>
                <a:gd name="T8" fmla="*/ 0 60000 65536"/>
              </a:gdLst>
              <a:ahLst/>
              <a:cxnLst>
                <a:cxn ang="T6">
                  <a:pos x="T0" y="T1"/>
                </a:cxn>
                <a:cxn ang="T7">
                  <a:pos x="T2" y="T3"/>
                </a:cxn>
                <a:cxn ang="T8">
                  <a:pos x="T4" y="T5"/>
                </a:cxn>
              </a:cxnLst>
              <a:rect l="0" t="0" r="r" b="b"/>
              <a:pathLst>
                <a:path w="2001" h="593">
                  <a:moveTo>
                    <a:pt x="0" y="0"/>
                  </a:moveTo>
                  <a:lnTo>
                    <a:pt x="0" y="592"/>
                  </a:lnTo>
                  <a:lnTo>
                    <a:pt x="2000" y="592"/>
                  </a:lnTo>
                </a:path>
              </a:pathLst>
            </a:custGeom>
            <a:noFill/>
            <a:ln w="12700" cap="rnd" cmpd="sng">
              <a:solidFill>
                <a:srgbClr val="CDCDCD"/>
              </a:solidFill>
              <a:prstDash val="solid"/>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49" name="Line 67"/>
            <p:cNvSpPr>
              <a:spLocks noChangeShapeType="1"/>
            </p:cNvSpPr>
            <p:nvPr/>
          </p:nvSpPr>
          <p:spPr bwMode="auto">
            <a:xfrm>
              <a:off x="3254" y="2631"/>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0" name="Line 68"/>
            <p:cNvSpPr>
              <a:spLocks noChangeShapeType="1"/>
            </p:cNvSpPr>
            <p:nvPr/>
          </p:nvSpPr>
          <p:spPr bwMode="auto">
            <a:xfrm>
              <a:off x="3254" y="2690"/>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1" name="Line 69"/>
            <p:cNvSpPr>
              <a:spLocks noChangeShapeType="1"/>
            </p:cNvSpPr>
            <p:nvPr/>
          </p:nvSpPr>
          <p:spPr bwMode="auto">
            <a:xfrm>
              <a:off x="3254" y="2749"/>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2" name="Line 70"/>
            <p:cNvSpPr>
              <a:spLocks noChangeShapeType="1"/>
            </p:cNvSpPr>
            <p:nvPr/>
          </p:nvSpPr>
          <p:spPr bwMode="auto">
            <a:xfrm>
              <a:off x="3254" y="2808"/>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3" name="Line 71"/>
            <p:cNvSpPr>
              <a:spLocks noChangeShapeType="1"/>
            </p:cNvSpPr>
            <p:nvPr/>
          </p:nvSpPr>
          <p:spPr bwMode="auto">
            <a:xfrm>
              <a:off x="3254" y="2867"/>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4" name="Line 72"/>
            <p:cNvSpPr>
              <a:spLocks noChangeShapeType="1"/>
            </p:cNvSpPr>
            <p:nvPr/>
          </p:nvSpPr>
          <p:spPr bwMode="auto">
            <a:xfrm>
              <a:off x="3254" y="2927"/>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5" name="Line 73"/>
            <p:cNvSpPr>
              <a:spLocks noChangeShapeType="1"/>
            </p:cNvSpPr>
            <p:nvPr/>
          </p:nvSpPr>
          <p:spPr bwMode="auto">
            <a:xfrm>
              <a:off x="3254" y="2986"/>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6" name="Line 74"/>
            <p:cNvSpPr>
              <a:spLocks noChangeShapeType="1"/>
            </p:cNvSpPr>
            <p:nvPr/>
          </p:nvSpPr>
          <p:spPr bwMode="auto">
            <a:xfrm>
              <a:off x="3254" y="3045"/>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7" name="Line 75"/>
            <p:cNvSpPr>
              <a:spLocks noChangeShapeType="1"/>
            </p:cNvSpPr>
            <p:nvPr/>
          </p:nvSpPr>
          <p:spPr bwMode="auto">
            <a:xfrm>
              <a:off x="3254" y="3104"/>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8" name="Line 76"/>
            <p:cNvSpPr>
              <a:spLocks noChangeShapeType="1"/>
            </p:cNvSpPr>
            <p:nvPr/>
          </p:nvSpPr>
          <p:spPr bwMode="auto">
            <a:xfrm>
              <a:off x="3254" y="3163"/>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9" name="Line 77"/>
            <p:cNvSpPr>
              <a:spLocks noChangeShapeType="1"/>
            </p:cNvSpPr>
            <p:nvPr/>
          </p:nvSpPr>
          <p:spPr bwMode="auto">
            <a:xfrm>
              <a:off x="5276" y="3223"/>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60" name="Line 78"/>
            <p:cNvSpPr>
              <a:spLocks noChangeShapeType="1"/>
            </p:cNvSpPr>
            <p:nvPr/>
          </p:nvSpPr>
          <p:spPr bwMode="auto">
            <a:xfrm>
              <a:off x="5076" y="3223"/>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61" name="Line 79"/>
            <p:cNvSpPr>
              <a:spLocks noChangeShapeType="1"/>
            </p:cNvSpPr>
            <p:nvPr/>
          </p:nvSpPr>
          <p:spPr bwMode="auto">
            <a:xfrm>
              <a:off x="4876" y="3223"/>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62" name="Line 80"/>
            <p:cNvSpPr>
              <a:spLocks noChangeShapeType="1"/>
            </p:cNvSpPr>
            <p:nvPr/>
          </p:nvSpPr>
          <p:spPr bwMode="auto">
            <a:xfrm>
              <a:off x="4676" y="3223"/>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63" name="Line 81"/>
            <p:cNvSpPr>
              <a:spLocks noChangeShapeType="1"/>
            </p:cNvSpPr>
            <p:nvPr/>
          </p:nvSpPr>
          <p:spPr bwMode="auto">
            <a:xfrm>
              <a:off x="4476" y="3223"/>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64" name="Line 82"/>
            <p:cNvSpPr>
              <a:spLocks noChangeShapeType="1"/>
            </p:cNvSpPr>
            <p:nvPr/>
          </p:nvSpPr>
          <p:spPr bwMode="auto">
            <a:xfrm>
              <a:off x="4276" y="3223"/>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65" name="Line 83"/>
            <p:cNvSpPr>
              <a:spLocks noChangeShapeType="1"/>
            </p:cNvSpPr>
            <p:nvPr/>
          </p:nvSpPr>
          <p:spPr bwMode="auto">
            <a:xfrm>
              <a:off x="4076" y="3223"/>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66" name="Line 84"/>
            <p:cNvSpPr>
              <a:spLocks noChangeShapeType="1"/>
            </p:cNvSpPr>
            <p:nvPr/>
          </p:nvSpPr>
          <p:spPr bwMode="auto">
            <a:xfrm>
              <a:off x="3875" y="3223"/>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67" name="Line 85"/>
            <p:cNvSpPr>
              <a:spLocks noChangeShapeType="1"/>
            </p:cNvSpPr>
            <p:nvPr/>
          </p:nvSpPr>
          <p:spPr bwMode="auto">
            <a:xfrm>
              <a:off x="3676" y="3223"/>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68" name="Line 86"/>
            <p:cNvSpPr>
              <a:spLocks noChangeShapeType="1"/>
            </p:cNvSpPr>
            <p:nvPr/>
          </p:nvSpPr>
          <p:spPr bwMode="auto">
            <a:xfrm>
              <a:off x="3476" y="3223"/>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69" name="Rectangle 87"/>
            <p:cNvSpPr>
              <a:spLocks noChangeArrowheads="1"/>
            </p:cNvSpPr>
            <p:nvPr/>
          </p:nvSpPr>
          <p:spPr bwMode="auto">
            <a:xfrm rot="-5400000">
              <a:off x="3165" y="2898"/>
              <a:ext cx="116" cy="58"/>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44070" name="Rectangle 88"/>
            <p:cNvSpPr>
              <a:spLocks noChangeArrowheads="1"/>
            </p:cNvSpPr>
            <p:nvPr/>
          </p:nvSpPr>
          <p:spPr bwMode="auto">
            <a:xfrm>
              <a:off x="4218" y="3209"/>
              <a:ext cx="116" cy="58"/>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69721" name="Rectangle 89"/>
            <p:cNvSpPr>
              <a:spLocks noChangeArrowheads="1"/>
            </p:cNvSpPr>
            <p:nvPr/>
          </p:nvSpPr>
          <p:spPr bwMode="auto">
            <a:xfrm>
              <a:off x="3632" y="3194"/>
              <a:ext cx="229" cy="296"/>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latin typeface="Symbol" pitchFamily="18" charset="2"/>
                </a:rPr>
                <a:t></a:t>
              </a:r>
            </a:p>
          </p:txBody>
        </p:sp>
        <p:sp>
          <p:nvSpPr>
            <p:cNvPr id="69722" name="Rectangle 90"/>
            <p:cNvSpPr>
              <a:spLocks noChangeArrowheads="1"/>
            </p:cNvSpPr>
            <p:nvPr/>
          </p:nvSpPr>
          <p:spPr bwMode="auto">
            <a:xfrm>
              <a:off x="3749" y="3320"/>
              <a:ext cx="190" cy="219"/>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700" b="1">
                  <a:solidFill>
                    <a:schemeClr val="bg1"/>
                  </a:solidFill>
                  <a:effectLst>
                    <a:outerShdw blurRad="38100" dist="38100" dir="2700000" algn="tl">
                      <a:srgbClr val="C0C0C0"/>
                    </a:outerShdw>
                  </a:effectLst>
                </a:rPr>
                <a:t>1</a:t>
              </a:r>
            </a:p>
          </p:txBody>
        </p:sp>
        <p:sp>
          <p:nvSpPr>
            <p:cNvPr id="69723" name="Rectangle 91"/>
            <p:cNvSpPr>
              <a:spLocks noChangeArrowheads="1"/>
            </p:cNvSpPr>
            <p:nvPr/>
          </p:nvSpPr>
          <p:spPr bwMode="auto">
            <a:xfrm>
              <a:off x="3825" y="3194"/>
              <a:ext cx="343" cy="296"/>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rPr>
                <a:t> = </a:t>
              </a:r>
            </a:p>
          </p:txBody>
        </p:sp>
        <p:sp>
          <p:nvSpPr>
            <p:cNvPr id="69724" name="Rectangle 92"/>
            <p:cNvSpPr>
              <a:spLocks noChangeArrowheads="1"/>
            </p:cNvSpPr>
            <p:nvPr/>
          </p:nvSpPr>
          <p:spPr bwMode="auto">
            <a:xfrm>
              <a:off x="4057" y="3194"/>
              <a:ext cx="229" cy="296"/>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latin typeface="Symbol" pitchFamily="18" charset="2"/>
                </a:rPr>
                <a:t></a:t>
              </a:r>
            </a:p>
          </p:txBody>
        </p:sp>
        <p:sp>
          <p:nvSpPr>
            <p:cNvPr id="69725" name="Rectangle 93"/>
            <p:cNvSpPr>
              <a:spLocks noChangeArrowheads="1"/>
            </p:cNvSpPr>
            <p:nvPr/>
          </p:nvSpPr>
          <p:spPr bwMode="auto">
            <a:xfrm>
              <a:off x="4175" y="3320"/>
              <a:ext cx="190" cy="219"/>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700" b="1">
                  <a:solidFill>
                    <a:schemeClr val="bg1"/>
                  </a:solidFill>
                  <a:effectLst>
                    <a:outerShdw blurRad="38100" dist="38100" dir="2700000" algn="tl">
                      <a:srgbClr val="C0C0C0"/>
                    </a:outerShdw>
                  </a:effectLst>
                </a:rPr>
                <a:t>2</a:t>
              </a:r>
            </a:p>
          </p:txBody>
        </p:sp>
        <p:sp>
          <p:nvSpPr>
            <p:cNvPr id="44076" name="Rectangle 94"/>
            <p:cNvSpPr>
              <a:spLocks noChangeArrowheads="1"/>
            </p:cNvSpPr>
            <p:nvPr/>
          </p:nvSpPr>
          <p:spPr bwMode="auto">
            <a:xfrm>
              <a:off x="4249" y="3441"/>
              <a:ext cx="116" cy="58"/>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69727" name="Rectangle 95"/>
            <p:cNvSpPr>
              <a:spLocks noChangeArrowheads="1"/>
            </p:cNvSpPr>
            <p:nvPr/>
          </p:nvSpPr>
          <p:spPr bwMode="auto">
            <a:xfrm>
              <a:off x="4419" y="3194"/>
              <a:ext cx="229" cy="296"/>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latin typeface="Symbol" pitchFamily="18" charset="2"/>
                </a:rPr>
                <a:t></a:t>
              </a:r>
            </a:p>
          </p:txBody>
        </p:sp>
        <p:sp>
          <p:nvSpPr>
            <p:cNvPr id="69728" name="Rectangle 96"/>
            <p:cNvSpPr>
              <a:spLocks noChangeArrowheads="1"/>
            </p:cNvSpPr>
            <p:nvPr/>
          </p:nvSpPr>
          <p:spPr bwMode="auto">
            <a:xfrm>
              <a:off x="4537" y="3320"/>
              <a:ext cx="190" cy="219"/>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700" b="1">
                  <a:solidFill>
                    <a:schemeClr val="bg1"/>
                  </a:solidFill>
                  <a:effectLst>
                    <a:outerShdw blurRad="38100" dist="38100" dir="2700000" algn="tl">
                      <a:srgbClr val="C0C0C0"/>
                    </a:outerShdw>
                  </a:effectLst>
                </a:rPr>
                <a:t>3</a:t>
              </a:r>
            </a:p>
          </p:txBody>
        </p:sp>
        <p:sp>
          <p:nvSpPr>
            <p:cNvPr id="44079" name="Rectangle 97"/>
            <p:cNvSpPr>
              <a:spLocks noChangeArrowheads="1"/>
            </p:cNvSpPr>
            <p:nvPr/>
          </p:nvSpPr>
          <p:spPr bwMode="auto">
            <a:xfrm>
              <a:off x="4611" y="3441"/>
              <a:ext cx="116" cy="58"/>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9637">
                                            <p:txEl>
                                              <p:pRg st="0" end="0"/>
                                            </p:txEl>
                                          </p:spTgt>
                                        </p:tgtEl>
                                        <p:attrNameLst>
                                          <p:attrName>style.visibility</p:attrName>
                                        </p:attrNameLst>
                                      </p:cBhvr>
                                      <p:to>
                                        <p:strVal val="visible"/>
                                      </p:to>
                                    </p:set>
                                    <p:animEffect transition="in" filter="checkerboard(across)">
                                      <p:cBhvr>
                                        <p:cTn id="7" dur="500"/>
                                        <p:tgtEl>
                                          <p:spTgt spid="69637">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69637">
                                            <p:txEl>
                                              <p:pRg st="1" end="1"/>
                                            </p:txEl>
                                          </p:spTgt>
                                        </p:tgtEl>
                                        <p:attrNameLst>
                                          <p:attrName>style.visibility</p:attrName>
                                        </p:attrNameLst>
                                      </p:cBhvr>
                                      <p:to>
                                        <p:strVal val="visible"/>
                                      </p:to>
                                    </p:set>
                                    <p:animEffect transition="in" filter="checkerboard(across)">
                                      <p:cBhvr>
                                        <p:cTn id="10" dur="500"/>
                                        <p:tgtEl>
                                          <p:spTgt spid="69637">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69637">
                                            <p:txEl>
                                              <p:pRg st="2" end="2"/>
                                            </p:txEl>
                                          </p:spTgt>
                                        </p:tgtEl>
                                        <p:attrNameLst>
                                          <p:attrName>style.visibility</p:attrName>
                                        </p:attrNameLst>
                                      </p:cBhvr>
                                      <p:to>
                                        <p:strVal val="visible"/>
                                      </p:to>
                                    </p:set>
                                    <p:animEffect transition="in" filter="checkerboard(across)">
                                      <p:cBhvr>
                                        <p:cTn id="13" dur="500"/>
                                        <p:tgtEl>
                                          <p:spTgt spid="69637">
                                            <p:txEl>
                                              <p:pRg st="2" end="2"/>
                                            </p:txEl>
                                          </p:spTgt>
                                        </p:tgtEl>
                                      </p:cBhvr>
                                    </p:animEffect>
                                  </p:childTnLst>
                                </p:cTn>
                              </p:par>
                              <p:par>
                                <p:cTn id="14" presetID="30" presetClass="entr" presetSubtype="0" fill="hold" nodeType="withEffect">
                                  <p:stCondLst>
                                    <p:cond delay="0"/>
                                  </p:stCondLst>
                                  <p:childTnLst>
                                    <p:set>
                                      <p:cBhvr>
                                        <p:cTn id="15" dur="1" fill="hold">
                                          <p:stCondLst>
                                            <p:cond delay="0"/>
                                          </p:stCondLst>
                                        </p:cTn>
                                        <p:tgtEl>
                                          <p:spTgt spid="69732"/>
                                        </p:tgtEl>
                                        <p:attrNameLst>
                                          <p:attrName>style.visibility</p:attrName>
                                        </p:attrNameLst>
                                      </p:cBhvr>
                                      <p:to>
                                        <p:strVal val="visible"/>
                                      </p:to>
                                    </p:set>
                                    <p:animEffect transition="in" filter="fade">
                                      <p:cBhvr>
                                        <p:cTn id="16" dur="800" decel="100000"/>
                                        <p:tgtEl>
                                          <p:spTgt spid="69732"/>
                                        </p:tgtEl>
                                      </p:cBhvr>
                                    </p:animEffect>
                                    <p:anim calcmode="lin" valueType="num">
                                      <p:cBhvr>
                                        <p:cTn id="17" dur="800" decel="100000" fill="hold"/>
                                        <p:tgtEl>
                                          <p:spTgt spid="69732"/>
                                        </p:tgtEl>
                                        <p:attrNameLst>
                                          <p:attrName>style.rotation</p:attrName>
                                        </p:attrNameLst>
                                      </p:cBhvr>
                                      <p:tavLst>
                                        <p:tav tm="0">
                                          <p:val>
                                            <p:fltVal val="-90"/>
                                          </p:val>
                                        </p:tav>
                                        <p:tav tm="100000">
                                          <p:val>
                                            <p:fltVal val="0"/>
                                          </p:val>
                                        </p:tav>
                                      </p:tavLst>
                                    </p:anim>
                                    <p:anim calcmode="lin" valueType="num">
                                      <p:cBhvr>
                                        <p:cTn id="18" dur="800" decel="100000" fill="hold"/>
                                        <p:tgtEl>
                                          <p:spTgt spid="69732"/>
                                        </p:tgtEl>
                                        <p:attrNameLst>
                                          <p:attrName>ppt_x</p:attrName>
                                        </p:attrNameLst>
                                      </p:cBhvr>
                                      <p:tavLst>
                                        <p:tav tm="0">
                                          <p:val>
                                            <p:strVal val="#ppt_x+0.4"/>
                                          </p:val>
                                        </p:tav>
                                        <p:tav tm="100000">
                                          <p:val>
                                            <p:strVal val="#ppt_x-0.05"/>
                                          </p:val>
                                        </p:tav>
                                      </p:tavLst>
                                    </p:anim>
                                    <p:anim calcmode="lin" valueType="num">
                                      <p:cBhvr>
                                        <p:cTn id="19" dur="800" decel="100000" fill="hold"/>
                                        <p:tgtEl>
                                          <p:spTgt spid="69732"/>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69732"/>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69732"/>
                                        </p:tgtEl>
                                        <p:attrNameLst>
                                          <p:attrName>ppt_y</p:attrName>
                                        </p:attrNameLst>
                                      </p:cBhvr>
                                      <p:tavLst>
                                        <p:tav tm="0">
                                          <p:val>
                                            <p:strVal val="#ppt_y+0.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10" fill="hold" nodeType="clickEffect">
                                  <p:stCondLst>
                                    <p:cond delay="0"/>
                                  </p:stCondLst>
                                  <p:childTnLst>
                                    <p:set>
                                      <p:cBhvr>
                                        <p:cTn id="25" dur="1" fill="hold">
                                          <p:stCondLst>
                                            <p:cond delay="0"/>
                                          </p:stCondLst>
                                        </p:cTn>
                                        <p:tgtEl>
                                          <p:spTgt spid="69637">
                                            <p:txEl>
                                              <p:pRg st="3" end="3"/>
                                            </p:txEl>
                                          </p:spTgt>
                                        </p:tgtEl>
                                        <p:attrNameLst>
                                          <p:attrName>style.visibility</p:attrName>
                                        </p:attrNameLst>
                                      </p:cBhvr>
                                      <p:to>
                                        <p:strVal val="visible"/>
                                      </p:to>
                                    </p:set>
                                    <p:animEffect transition="in" filter="checkerboard(across)">
                                      <p:cBhvr>
                                        <p:cTn id="26" dur="500"/>
                                        <p:tgtEl>
                                          <p:spTgt spid="69637">
                                            <p:txEl>
                                              <p:pRg st="3" end="3"/>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69637">
                                            <p:txEl>
                                              <p:pRg st="4" end="4"/>
                                            </p:txEl>
                                          </p:spTgt>
                                        </p:tgtEl>
                                        <p:attrNameLst>
                                          <p:attrName>style.visibility</p:attrName>
                                        </p:attrNameLst>
                                      </p:cBhvr>
                                      <p:to>
                                        <p:strVal val="visible"/>
                                      </p:to>
                                    </p:set>
                                    <p:animEffect transition="in" filter="checkerboard(across)">
                                      <p:cBhvr>
                                        <p:cTn id="29" dur="500"/>
                                        <p:tgtEl>
                                          <p:spTgt spid="69637">
                                            <p:txEl>
                                              <p:pRg st="4" end="4"/>
                                            </p:txEl>
                                          </p:spTgt>
                                        </p:tgtEl>
                                      </p:cBhvr>
                                    </p:animEffect>
                                  </p:childTnLst>
                                </p:cTn>
                              </p:par>
                              <p:par>
                                <p:cTn id="30" presetID="5" presetClass="entr" presetSubtype="10" fill="hold" nodeType="withEffect">
                                  <p:stCondLst>
                                    <p:cond delay="0"/>
                                  </p:stCondLst>
                                  <p:childTnLst>
                                    <p:set>
                                      <p:cBhvr>
                                        <p:cTn id="31" dur="1" fill="hold">
                                          <p:stCondLst>
                                            <p:cond delay="0"/>
                                          </p:stCondLst>
                                        </p:cTn>
                                        <p:tgtEl>
                                          <p:spTgt spid="69637">
                                            <p:txEl>
                                              <p:pRg st="5" end="5"/>
                                            </p:txEl>
                                          </p:spTgt>
                                        </p:tgtEl>
                                        <p:attrNameLst>
                                          <p:attrName>style.visibility</p:attrName>
                                        </p:attrNameLst>
                                      </p:cBhvr>
                                      <p:to>
                                        <p:strVal val="visible"/>
                                      </p:to>
                                    </p:set>
                                    <p:animEffect transition="in" filter="checkerboard(across)">
                                      <p:cBhvr>
                                        <p:cTn id="32" dur="500"/>
                                        <p:tgtEl>
                                          <p:spTgt spid="69637">
                                            <p:txEl>
                                              <p:pRg st="5" end="5"/>
                                            </p:txEl>
                                          </p:spTgt>
                                        </p:tgtEl>
                                      </p:cBhvr>
                                    </p:animEffect>
                                  </p:childTnLst>
                                </p:cTn>
                              </p:par>
                              <p:par>
                                <p:cTn id="33" presetID="5" presetClass="entr" presetSubtype="10" fill="hold" nodeType="withEffect">
                                  <p:stCondLst>
                                    <p:cond delay="0"/>
                                  </p:stCondLst>
                                  <p:childTnLst>
                                    <p:set>
                                      <p:cBhvr>
                                        <p:cTn id="34" dur="1" fill="hold">
                                          <p:stCondLst>
                                            <p:cond delay="0"/>
                                          </p:stCondLst>
                                        </p:cTn>
                                        <p:tgtEl>
                                          <p:spTgt spid="69637">
                                            <p:txEl>
                                              <p:pRg st="6" end="6"/>
                                            </p:txEl>
                                          </p:spTgt>
                                        </p:tgtEl>
                                        <p:attrNameLst>
                                          <p:attrName>style.visibility</p:attrName>
                                        </p:attrNameLst>
                                      </p:cBhvr>
                                      <p:to>
                                        <p:strVal val="visible"/>
                                      </p:to>
                                    </p:set>
                                    <p:animEffect transition="in" filter="checkerboard(across)">
                                      <p:cBhvr>
                                        <p:cTn id="35" dur="500"/>
                                        <p:tgtEl>
                                          <p:spTgt spid="69637">
                                            <p:txEl>
                                              <p:pRg st="6" end="6"/>
                                            </p:txEl>
                                          </p:spTgt>
                                        </p:tgtEl>
                                      </p:cBhvr>
                                    </p:animEffect>
                                  </p:childTnLst>
                                </p:cTn>
                              </p:par>
                              <p:par>
                                <p:cTn id="36" presetID="30" presetClass="entr" presetSubtype="0" fill="hold" nodeType="withEffect">
                                  <p:stCondLst>
                                    <p:cond delay="0"/>
                                  </p:stCondLst>
                                  <p:childTnLst>
                                    <p:set>
                                      <p:cBhvr>
                                        <p:cTn id="37" dur="1" fill="hold">
                                          <p:stCondLst>
                                            <p:cond delay="0"/>
                                          </p:stCondLst>
                                        </p:cTn>
                                        <p:tgtEl>
                                          <p:spTgt spid="69734"/>
                                        </p:tgtEl>
                                        <p:attrNameLst>
                                          <p:attrName>style.visibility</p:attrName>
                                        </p:attrNameLst>
                                      </p:cBhvr>
                                      <p:to>
                                        <p:strVal val="visible"/>
                                      </p:to>
                                    </p:set>
                                    <p:animEffect transition="in" filter="fade">
                                      <p:cBhvr>
                                        <p:cTn id="38" dur="800" decel="100000"/>
                                        <p:tgtEl>
                                          <p:spTgt spid="69734"/>
                                        </p:tgtEl>
                                      </p:cBhvr>
                                    </p:animEffect>
                                    <p:anim calcmode="lin" valueType="num">
                                      <p:cBhvr>
                                        <p:cTn id="39" dur="800" decel="100000" fill="hold"/>
                                        <p:tgtEl>
                                          <p:spTgt spid="69734"/>
                                        </p:tgtEl>
                                        <p:attrNameLst>
                                          <p:attrName>style.rotation</p:attrName>
                                        </p:attrNameLst>
                                      </p:cBhvr>
                                      <p:tavLst>
                                        <p:tav tm="0">
                                          <p:val>
                                            <p:fltVal val="-90"/>
                                          </p:val>
                                        </p:tav>
                                        <p:tav tm="100000">
                                          <p:val>
                                            <p:fltVal val="0"/>
                                          </p:val>
                                        </p:tav>
                                      </p:tavLst>
                                    </p:anim>
                                    <p:anim calcmode="lin" valueType="num">
                                      <p:cBhvr>
                                        <p:cTn id="40" dur="800" decel="100000" fill="hold"/>
                                        <p:tgtEl>
                                          <p:spTgt spid="69734"/>
                                        </p:tgtEl>
                                        <p:attrNameLst>
                                          <p:attrName>ppt_x</p:attrName>
                                        </p:attrNameLst>
                                      </p:cBhvr>
                                      <p:tavLst>
                                        <p:tav tm="0">
                                          <p:val>
                                            <p:strVal val="#ppt_x+0.4"/>
                                          </p:val>
                                        </p:tav>
                                        <p:tav tm="100000">
                                          <p:val>
                                            <p:strVal val="#ppt_x-0.05"/>
                                          </p:val>
                                        </p:tav>
                                      </p:tavLst>
                                    </p:anim>
                                    <p:anim calcmode="lin" valueType="num">
                                      <p:cBhvr>
                                        <p:cTn id="41" dur="800" decel="100000" fill="hold"/>
                                        <p:tgtEl>
                                          <p:spTgt spid="69734"/>
                                        </p:tgtEl>
                                        <p:attrNameLst>
                                          <p:attrName>ppt_y</p:attrName>
                                        </p:attrNameLst>
                                      </p:cBhvr>
                                      <p:tavLst>
                                        <p:tav tm="0">
                                          <p:val>
                                            <p:strVal val="#ppt_y-0.4"/>
                                          </p:val>
                                        </p:tav>
                                        <p:tav tm="100000">
                                          <p:val>
                                            <p:strVal val="#ppt_y+0.1"/>
                                          </p:val>
                                        </p:tav>
                                      </p:tavLst>
                                    </p:anim>
                                    <p:anim calcmode="lin" valueType="num">
                                      <p:cBhvr>
                                        <p:cTn id="42" dur="200" accel="100000" fill="hold">
                                          <p:stCondLst>
                                            <p:cond delay="800"/>
                                          </p:stCondLst>
                                        </p:cTn>
                                        <p:tgtEl>
                                          <p:spTgt spid="69734"/>
                                        </p:tgtEl>
                                        <p:attrNameLst>
                                          <p:attrName>ppt_x</p:attrName>
                                        </p:attrNameLst>
                                      </p:cBhvr>
                                      <p:tavLst>
                                        <p:tav tm="0">
                                          <p:val>
                                            <p:strVal val="#ppt_x-0.05"/>
                                          </p:val>
                                        </p:tav>
                                        <p:tav tm="100000">
                                          <p:val>
                                            <p:strVal val="#ppt_x"/>
                                          </p:val>
                                        </p:tav>
                                      </p:tavLst>
                                    </p:anim>
                                    <p:anim calcmode="lin" valueType="num">
                                      <p:cBhvr>
                                        <p:cTn id="43" dur="200" accel="100000" fill="hold">
                                          <p:stCondLst>
                                            <p:cond delay="800"/>
                                          </p:stCondLst>
                                        </p:cTn>
                                        <p:tgtEl>
                                          <p:spTgt spid="6973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en-US" smtClean="0">
                <a:latin typeface="Verdana" pitchFamily="34" charset="0"/>
              </a:rPr>
              <a:t>One-Way ANOVA</a:t>
            </a:r>
            <a:r>
              <a:rPr lang="en-US" altLang="en-US" sz="2000" smtClean="0">
                <a:latin typeface="Verdana" pitchFamily="34" charset="0"/>
              </a:rPr>
              <a:t> </a:t>
            </a:r>
            <a:r>
              <a:rPr lang="en-US" altLang="en-US" smtClean="0">
                <a:latin typeface="Verdana" pitchFamily="34" charset="0"/>
              </a:rPr>
              <a:t>Basic Idea</a:t>
            </a:r>
          </a:p>
        </p:txBody>
      </p:sp>
      <p:sp>
        <p:nvSpPr>
          <p:cNvPr id="45059" name="Rectangle 3"/>
          <p:cNvSpPr>
            <a:spLocks noGrp="1" noChangeArrowheads="1"/>
          </p:cNvSpPr>
          <p:nvPr>
            <p:ph type="body" idx="1"/>
          </p:nvPr>
        </p:nvSpPr>
        <p:spPr>
          <a:xfrm>
            <a:off x="899592" y="1700808"/>
            <a:ext cx="7632700" cy="3316287"/>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just" eaLnBrk="1" hangingPunct="1">
              <a:spcAft>
                <a:spcPts val="1200"/>
              </a:spcAft>
            </a:pPr>
            <a:r>
              <a:rPr lang="en-US" altLang="en-US" sz="2200" dirty="0" smtClean="0">
                <a:cs typeface="Times New Roman" pitchFamily="18" charset="0"/>
              </a:rPr>
              <a:t>Compares 2 types of variation to test equality of means</a:t>
            </a:r>
          </a:p>
          <a:p>
            <a:pPr algn="just" eaLnBrk="1" hangingPunct="1">
              <a:spcAft>
                <a:spcPts val="1200"/>
              </a:spcAft>
            </a:pPr>
            <a:endParaRPr lang="en-US" altLang="en-US" sz="2200" dirty="0" smtClean="0">
              <a:cs typeface="Times New Roman" pitchFamily="18" charset="0"/>
            </a:endParaRPr>
          </a:p>
          <a:p>
            <a:pPr algn="just" eaLnBrk="1" hangingPunct="1">
              <a:spcAft>
                <a:spcPts val="1200"/>
              </a:spcAft>
            </a:pPr>
            <a:r>
              <a:rPr lang="en-US" altLang="en-US" sz="2200" dirty="0" smtClean="0">
                <a:cs typeface="Times New Roman" pitchFamily="18" charset="0"/>
              </a:rPr>
              <a:t>If treatment variation is significantly   greater than random variation then means are not equal</a:t>
            </a:r>
          </a:p>
          <a:p>
            <a:pPr marL="0" indent="0" algn="just" eaLnBrk="1" hangingPunct="1">
              <a:spcAft>
                <a:spcPts val="1200"/>
              </a:spcAft>
              <a:buNone/>
            </a:pPr>
            <a:endParaRPr lang="en-US" altLang="en-US" sz="2200" dirty="0" smtClean="0">
              <a:cs typeface="Times New Roman" pitchFamily="18" charset="0"/>
            </a:endParaRPr>
          </a:p>
          <a:p>
            <a:pPr algn="just" eaLnBrk="1" hangingPunct="1">
              <a:spcAft>
                <a:spcPts val="1200"/>
              </a:spcAft>
            </a:pPr>
            <a:r>
              <a:rPr lang="en-US" altLang="en-US" sz="2200" dirty="0" smtClean="0">
                <a:cs typeface="Times New Roman" pitchFamily="18" charset="0"/>
              </a:rPr>
              <a:t>Variation measures are obtained by ‘partitioning’ total variation</a:t>
            </a:r>
          </a:p>
          <a:p>
            <a:pPr algn="just" eaLnBrk="1" hangingPunct="1">
              <a:spcAft>
                <a:spcPts val="1200"/>
              </a:spcAft>
            </a:pPr>
            <a:endParaRPr lang="en-US" altLang="en-US" sz="2200" dirty="0" smtClean="0">
              <a:cs typeface="Times New Roman"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798513" y="260350"/>
            <a:ext cx="7712075" cy="527050"/>
          </a:xfrm>
        </p:spPr>
        <p:txBody>
          <a:bodyPr/>
          <a:lstStyle/>
          <a:p>
            <a:pPr eaLnBrk="1" hangingPunct="1"/>
            <a:r>
              <a:rPr lang="en-US" altLang="en-US" dirty="0" smtClean="0">
                <a:latin typeface="Verdana" pitchFamily="34" charset="0"/>
              </a:rPr>
              <a:t>One-Way ANOVA Partitions Total Variation</a:t>
            </a:r>
          </a:p>
        </p:txBody>
      </p:sp>
      <p:sp>
        <p:nvSpPr>
          <p:cNvPr id="46083" name="Freeform 52"/>
          <p:cNvSpPr>
            <a:spLocks/>
          </p:cNvSpPr>
          <p:nvPr/>
        </p:nvSpPr>
        <p:spPr bwMode="auto">
          <a:xfrm>
            <a:off x="2055813" y="2271713"/>
            <a:ext cx="1223962" cy="609600"/>
          </a:xfrm>
          <a:custGeom>
            <a:avLst/>
            <a:gdLst>
              <a:gd name="T0" fmla="*/ 2147483647 w 771"/>
              <a:gd name="T1" fmla="*/ 0 h 384"/>
              <a:gd name="T2" fmla="*/ 2147483647 w 771"/>
              <a:gd name="T3" fmla="*/ 2147483647 h 384"/>
              <a:gd name="T4" fmla="*/ 2147483647 w 771"/>
              <a:gd name="T5" fmla="*/ 2147483647 h 384"/>
              <a:gd name="T6" fmla="*/ 2147483647 w 771"/>
              <a:gd name="T7" fmla="*/ 2147483647 h 384"/>
              <a:gd name="T8" fmla="*/ 2147483647 w 771"/>
              <a:gd name="T9" fmla="*/ 2147483647 h 384"/>
              <a:gd name="T10" fmla="*/ 2147483647 w 771"/>
              <a:gd name="T11" fmla="*/ 2147483647 h 384"/>
              <a:gd name="T12" fmla="*/ 2147483647 w 771"/>
              <a:gd name="T13" fmla="*/ 2147483647 h 384"/>
              <a:gd name="T14" fmla="*/ 2147483647 w 771"/>
              <a:gd name="T15" fmla="*/ 2147483647 h 384"/>
              <a:gd name="T16" fmla="*/ 2147483647 w 771"/>
              <a:gd name="T17" fmla="*/ 2147483647 h 384"/>
              <a:gd name="T18" fmla="*/ 2147483647 w 771"/>
              <a:gd name="T19" fmla="*/ 2147483647 h 384"/>
              <a:gd name="T20" fmla="*/ 2147483647 w 771"/>
              <a:gd name="T21" fmla="*/ 2147483647 h 384"/>
              <a:gd name="T22" fmla="*/ 2147483647 w 771"/>
              <a:gd name="T23" fmla="*/ 2147483647 h 384"/>
              <a:gd name="T24" fmla="*/ 2147483647 w 771"/>
              <a:gd name="T25" fmla="*/ 2147483647 h 384"/>
              <a:gd name="T26" fmla="*/ 2147483647 w 771"/>
              <a:gd name="T27" fmla="*/ 2147483647 h 384"/>
              <a:gd name="T28" fmla="*/ 2147483647 w 771"/>
              <a:gd name="T29" fmla="*/ 2147483647 h 384"/>
              <a:gd name="T30" fmla="*/ 2147483647 w 771"/>
              <a:gd name="T31" fmla="*/ 2147483647 h 384"/>
              <a:gd name="T32" fmla="*/ 2147483647 w 771"/>
              <a:gd name="T33" fmla="*/ 2147483647 h 384"/>
              <a:gd name="T34" fmla="*/ 2147483647 w 771"/>
              <a:gd name="T35" fmla="*/ 2147483647 h 384"/>
              <a:gd name="T36" fmla="*/ 2147483647 w 771"/>
              <a:gd name="T37" fmla="*/ 2147483647 h 384"/>
              <a:gd name="T38" fmla="*/ 2147483647 w 771"/>
              <a:gd name="T39" fmla="*/ 2147483647 h 384"/>
              <a:gd name="T40" fmla="*/ 2147483647 w 771"/>
              <a:gd name="T41" fmla="*/ 2147483647 h 384"/>
              <a:gd name="T42" fmla="*/ 2147483647 w 771"/>
              <a:gd name="T43" fmla="*/ 2147483647 h 384"/>
              <a:gd name="T44" fmla="*/ 2147483647 w 771"/>
              <a:gd name="T45" fmla="*/ 2147483647 h 384"/>
              <a:gd name="T46" fmla="*/ 0 w 771"/>
              <a:gd name="T47" fmla="*/ 2147483647 h 384"/>
              <a:gd name="T48" fmla="*/ 2147483647 w 771"/>
              <a:gd name="T49" fmla="*/ 2147483647 h 384"/>
              <a:gd name="T50" fmla="*/ 2147483647 w 771"/>
              <a:gd name="T51" fmla="*/ 2147483647 h 384"/>
              <a:gd name="T52" fmla="*/ 2147483647 w 771"/>
              <a:gd name="T53" fmla="*/ 2147483647 h 384"/>
              <a:gd name="T54" fmla="*/ 2147483647 w 771"/>
              <a:gd name="T55" fmla="*/ 2147483647 h 384"/>
              <a:gd name="T56" fmla="*/ 2147483647 w 771"/>
              <a:gd name="T57" fmla="*/ 2147483647 h 384"/>
              <a:gd name="T58" fmla="*/ 2147483647 w 771"/>
              <a:gd name="T59" fmla="*/ 2147483647 h 384"/>
              <a:gd name="T60" fmla="*/ 2147483647 w 771"/>
              <a:gd name="T61" fmla="*/ 2147483647 h 384"/>
              <a:gd name="T62" fmla="*/ 2147483647 w 771"/>
              <a:gd name="T63" fmla="*/ 2147483647 h 384"/>
              <a:gd name="T64" fmla="*/ 2147483647 w 771"/>
              <a:gd name="T65" fmla="*/ 2147483647 h 384"/>
              <a:gd name="T66" fmla="*/ 2147483647 w 771"/>
              <a:gd name="T67" fmla="*/ 2147483647 h 384"/>
              <a:gd name="T68" fmla="*/ 2147483647 w 771"/>
              <a:gd name="T69" fmla="*/ 0 h 3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71" h="384">
                <a:moveTo>
                  <a:pt x="770" y="0"/>
                </a:moveTo>
                <a:lnTo>
                  <a:pt x="770" y="28"/>
                </a:lnTo>
                <a:lnTo>
                  <a:pt x="714" y="35"/>
                </a:lnTo>
                <a:lnTo>
                  <a:pt x="663" y="45"/>
                </a:lnTo>
                <a:lnTo>
                  <a:pt x="617" y="57"/>
                </a:lnTo>
                <a:lnTo>
                  <a:pt x="570" y="68"/>
                </a:lnTo>
                <a:lnTo>
                  <a:pt x="529" y="80"/>
                </a:lnTo>
                <a:lnTo>
                  <a:pt x="496" y="90"/>
                </a:lnTo>
                <a:lnTo>
                  <a:pt x="464" y="101"/>
                </a:lnTo>
                <a:lnTo>
                  <a:pt x="427" y="114"/>
                </a:lnTo>
                <a:lnTo>
                  <a:pt x="395" y="129"/>
                </a:lnTo>
                <a:lnTo>
                  <a:pt x="359" y="148"/>
                </a:lnTo>
                <a:lnTo>
                  <a:pt x="330" y="165"/>
                </a:lnTo>
                <a:lnTo>
                  <a:pt x="301" y="182"/>
                </a:lnTo>
                <a:lnTo>
                  <a:pt x="274" y="201"/>
                </a:lnTo>
                <a:lnTo>
                  <a:pt x="240" y="224"/>
                </a:lnTo>
                <a:lnTo>
                  <a:pt x="204" y="250"/>
                </a:lnTo>
                <a:lnTo>
                  <a:pt x="183" y="269"/>
                </a:lnTo>
                <a:lnTo>
                  <a:pt x="161" y="289"/>
                </a:lnTo>
                <a:lnTo>
                  <a:pt x="139" y="309"/>
                </a:lnTo>
                <a:lnTo>
                  <a:pt x="120" y="328"/>
                </a:lnTo>
                <a:lnTo>
                  <a:pt x="96" y="358"/>
                </a:lnTo>
                <a:lnTo>
                  <a:pt x="81" y="383"/>
                </a:lnTo>
                <a:lnTo>
                  <a:pt x="0" y="375"/>
                </a:lnTo>
                <a:lnTo>
                  <a:pt x="26" y="333"/>
                </a:lnTo>
                <a:lnTo>
                  <a:pt x="67" y="289"/>
                </a:lnTo>
                <a:lnTo>
                  <a:pt x="108" y="252"/>
                </a:lnTo>
                <a:lnTo>
                  <a:pt x="161" y="212"/>
                </a:lnTo>
                <a:lnTo>
                  <a:pt x="233" y="156"/>
                </a:lnTo>
                <a:lnTo>
                  <a:pt x="313" y="108"/>
                </a:lnTo>
                <a:lnTo>
                  <a:pt x="398" y="68"/>
                </a:lnTo>
                <a:lnTo>
                  <a:pt x="473" y="43"/>
                </a:lnTo>
                <a:lnTo>
                  <a:pt x="568" y="19"/>
                </a:lnTo>
                <a:lnTo>
                  <a:pt x="644" y="9"/>
                </a:lnTo>
                <a:lnTo>
                  <a:pt x="770" y="0"/>
                </a:lnTo>
              </a:path>
            </a:pathLst>
          </a:custGeom>
          <a:solidFill>
            <a:srgbClr val="FF33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084" name="Freeform 53"/>
          <p:cNvSpPr>
            <a:spLocks/>
          </p:cNvSpPr>
          <p:nvPr/>
        </p:nvSpPr>
        <p:spPr bwMode="auto">
          <a:xfrm>
            <a:off x="1157288" y="2768600"/>
            <a:ext cx="630237" cy="433388"/>
          </a:xfrm>
          <a:custGeom>
            <a:avLst/>
            <a:gdLst>
              <a:gd name="T0" fmla="*/ 2147483647 w 397"/>
              <a:gd name="T1" fmla="*/ 2147483647 h 273"/>
              <a:gd name="T2" fmla="*/ 2147483647 w 397"/>
              <a:gd name="T3" fmla="*/ 2147483647 h 273"/>
              <a:gd name="T4" fmla="*/ 2147483647 w 397"/>
              <a:gd name="T5" fmla="*/ 2147483647 h 273"/>
              <a:gd name="T6" fmla="*/ 2147483647 w 397"/>
              <a:gd name="T7" fmla="*/ 2147483647 h 273"/>
              <a:gd name="T8" fmla="*/ 2147483647 w 397"/>
              <a:gd name="T9" fmla="*/ 2147483647 h 273"/>
              <a:gd name="T10" fmla="*/ 2147483647 w 397"/>
              <a:gd name="T11" fmla="*/ 2147483647 h 273"/>
              <a:gd name="T12" fmla="*/ 2147483647 w 397"/>
              <a:gd name="T13" fmla="*/ 2147483647 h 273"/>
              <a:gd name="T14" fmla="*/ 2147483647 w 397"/>
              <a:gd name="T15" fmla="*/ 2147483647 h 273"/>
              <a:gd name="T16" fmla="*/ 2147483647 w 397"/>
              <a:gd name="T17" fmla="*/ 2147483647 h 273"/>
              <a:gd name="T18" fmla="*/ 2147483647 w 397"/>
              <a:gd name="T19" fmla="*/ 2147483647 h 273"/>
              <a:gd name="T20" fmla="*/ 2147483647 w 397"/>
              <a:gd name="T21" fmla="*/ 2147483647 h 273"/>
              <a:gd name="T22" fmla="*/ 2147483647 w 397"/>
              <a:gd name="T23" fmla="*/ 2147483647 h 273"/>
              <a:gd name="T24" fmla="*/ 2147483647 w 397"/>
              <a:gd name="T25" fmla="*/ 2147483647 h 273"/>
              <a:gd name="T26" fmla="*/ 2147483647 w 397"/>
              <a:gd name="T27" fmla="*/ 2147483647 h 273"/>
              <a:gd name="T28" fmla="*/ 2147483647 w 397"/>
              <a:gd name="T29" fmla="*/ 2147483647 h 273"/>
              <a:gd name="T30" fmla="*/ 2147483647 w 397"/>
              <a:gd name="T31" fmla="*/ 2147483647 h 273"/>
              <a:gd name="T32" fmla="*/ 0 w 397"/>
              <a:gd name="T33" fmla="*/ 2147483647 h 273"/>
              <a:gd name="T34" fmla="*/ 0 w 397"/>
              <a:gd name="T35" fmla="*/ 0 h 273"/>
              <a:gd name="T36" fmla="*/ 2147483647 w 397"/>
              <a:gd name="T37" fmla="*/ 2147483647 h 273"/>
              <a:gd name="T38" fmla="*/ 2147483647 w 397"/>
              <a:gd name="T39" fmla="*/ 2147483647 h 273"/>
              <a:gd name="T40" fmla="*/ 2147483647 w 397"/>
              <a:gd name="T41" fmla="*/ 2147483647 h 273"/>
              <a:gd name="T42" fmla="*/ 2147483647 w 397"/>
              <a:gd name="T43" fmla="*/ 2147483647 h 273"/>
              <a:gd name="T44" fmla="*/ 2147483647 w 397"/>
              <a:gd name="T45" fmla="*/ 2147483647 h 273"/>
              <a:gd name="T46" fmla="*/ 2147483647 w 397"/>
              <a:gd name="T47" fmla="*/ 2147483647 h 273"/>
              <a:gd name="T48" fmla="*/ 2147483647 w 397"/>
              <a:gd name="T49" fmla="*/ 2147483647 h 273"/>
              <a:gd name="T50" fmla="*/ 2147483647 w 397"/>
              <a:gd name="T51" fmla="*/ 2147483647 h 273"/>
              <a:gd name="T52" fmla="*/ 2147483647 w 397"/>
              <a:gd name="T53" fmla="*/ 2147483647 h 273"/>
              <a:gd name="T54" fmla="*/ 2147483647 w 397"/>
              <a:gd name="T55" fmla="*/ 2147483647 h 27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97" h="273">
                <a:moveTo>
                  <a:pt x="396" y="211"/>
                </a:moveTo>
                <a:lnTo>
                  <a:pt x="396" y="272"/>
                </a:lnTo>
                <a:lnTo>
                  <a:pt x="379" y="256"/>
                </a:lnTo>
                <a:lnTo>
                  <a:pt x="362" y="240"/>
                </a:lnTo>
                <a:lnTo>
                  <a:pt x="338" y="223"/>
                </a:lnTo>
                <a:lnTo>
                  <a:pt x="310" y="204"/>
                </a:lnTo>
                <a:lnTo>
                  <a:pt x="282" y="183"/>
                </a:lnTo>
                <a:lnTo>
                  <a:pt x="253" y="162"/>
                </a:lnTo>
                <a:lnTo>
                  <a:pt x="226" y="146"/>
                </a:lnTo>
                <a:lnTo>
                  <a:pt x="202" y="131"/>
                </a:lnTo>
                <a:lnTo>
                  <a:pt x="176" y="117"/>
                </a:lnTo>
                <a:lnTo>
                  <a:pt x="149" y="103"/>
                </a:lnTo>
                <a:lnTo>
                  <a:pt x="116" y="89"/>
                </a:lnTo>
                <a:lnTo>
                  <a:pt x="86" y="77"/>
                </a:lnTo>
                <a:lnTo>
                  <a:pt x="56" y="68"/>
                </a:lnTo>
                <a:lnTo>
                  <a:pt x="24" y="56"/>
                </a:lnTo>
                <a:lnTo>
                  <a:pt x="0" y="47"/>
                </a:lnTo>
                <a:lnTo>
                  <a:pt x="0" y="0"/>
                </a:lnTo>
                <a:lnTo>
                  <a:pt x="43" y="10"/>
                </a:lnTo>
                <a:lnTo>
                  <a:pt x="107" y="31"/>
                </a:lnTo>
                <a:lnTo>
                  <a:pt x="188" y="58"/>
                </a:lnTo>
                <a:lnTo>
                  <a:pt x="247" y="87"/>
                </a:lnTo>
                <a:lnTo>
                  <a:pt x="302" y="128"/>
                </a:lnTo>
                <a:lnTo>
                  <a:pt x="356" y="162"/>
                </a:lnTo>
                <a:lnTo>
                  <a:pt x="396" y="196"/>
                </a:lnTo>
                <a:lnTo>
                  <a:pt x="396" y="271"/>
                </a:lnTo>
                <a:lnTo>
                  <a:pt x="396" y="270"/>
                </a:lnTo>
                <a:lnTo>
                  <a:pt x="396" y="211"/>
                </a:lnTo>
              </a:path>
            </a:pathLst>
          </a:custGeom>
          <a:solidFill>
            <a:srgbClr val="FF3300"/>
          </a:solidFill>
          <a:ln>
            <a:noFill/>
          </a:ln>
          <a:effectLst>
            <a:outerShdw dist="107763" dir="2700000" algn="ctr" rotWithShape="0">
              <a:schemeClr val="bg2"/>
            </a:outerShdw>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Lst>
        </p:spPr>
        <p:txBody>
          <a:bodyPr/>
          <a:lstStyle/>
          <a:p>
            <a:endParaRPr lang="en-US"/>
          </a:p>
        </p:txBody>
      </p:sp>
      <p:sp>
        <p:nvSpPr>
          <p:cNvPr id="46085" name="Freeform 54"/>
          <p:cNvSpPr>
            <a:spLocks/>
          </p:cNvSpPr>
          <p:nvPr/>
        </p:nvSpPr>
        <p:spPr bwMode="auto">
          <a:xfrm>
            <a:off x="1798638" y="2935288"/>
            <a:ext cx="755650" cy="265112"/>
          </a:xfrm>
          <a:custGeom>
            <a:avLst/>
            <a:gdLst>
              <a:gd name="T0" fmla="*/ 2147483647 w 476"/>
              <a:gd name="T1" fmla="*/ 0 h 167"/>
              <a:gd name="T2" fmla="*/ 2147483647 w 476"/>
              <a:gd name="T3" fmla="*/ 2147483647 h 167"/>
              <a:gd name="T4" fmla="*/ 2147483647 w 476"/>
              <a:gd name="T5" fmla="*/ 2147483647 h 167"/>
              <a:gd name="T6" fmla="*/ 2147483647 w 476"/>
              <a:gd name="T7" fmla="*/ 2147483647 h 167"/>
              <a:gd name="T8" fmla="*/ 2147483647 w 476"/>
              <a:gd name="T9" fmla="*/ 2147483647 h 167"/>
              <a:gd name="T10" fmla="*/ 2147483647 w 476"/>
              <a:gd name="T11" fmla="*/ 2147483647 h 167"/>
              <a:gd name="T12" fmla="*/ 2147483647 w 476"/>
              <a:gd name="T13" fmla="*/ 2147483647 h 167"/>
              <a:gd name="T14" fmla="*/ 2147483647 w 476"/>
              <a:gd name="T15" fmla="*/ 2147483647 h 167"/>
              <a:gd name="T16" fmla="*/ 2147483647 w 476"/>
              <a:gd name="T17" fmla="*/ 2147483647 h 167"/>
              <a:gd name="T18" fmla="*/ 2147483647 w 476"/>
              <a:gd name="T19" fmla="*/ 2147483647 h 167"/>
              <a:gd name="T20" fmla="*/ 2147483647 w 476"/>
              <a:gd name="T21" fmla="*/ 2147483647 h 167"/>
              <a:gd name="T22" fmla="*/ 2147483647 w 476"/>
              <a:gd name="T23" fmla="*/ 2147483647 h 167"/>
              <a:gd name="T24" fmla="*/ 2147483647 w 476"/>
              <a:gd name="T25" fmla="*/ 2147483647 h 167"/>
              <a:gd name="T26" fmla="*/ 2147483647 w 476"/>
              <a:gd name="T27" fmla="*/ 2147483647 h 167"/>
              <a:gd name="T28" fmla="*/ 2147483647 w 476"/>
              <a:gd name="T29" fmla="*/ 2147483647 h 167"/>
              <a:gd name="T30" fmla="*/ 0 w 476"/>
              <a:gd name="T31" fmla="*/ 2147483647 h 167"/>
              <a:gd name="T32" fmla="*/ 0 w 476"/>
              <a:gd name="T33" fmla="*/ 2147483647 h 167"/>
              <a:gd name="T34" fmla="*/ 2147483647 w 476"/>
              <a:gd name="T35" fmla="*/ 2147483647 h 167"/>
              <a:gd name="T36" fmla="*/ 2147483647 w 476"/>
              <a:gd name="T37" fmla="*/ 2147483647 h 167"/>
              <a:gd name="T38" fmla="*/ 2147483647 w 476"/>
              <a:gd name="T39" fmla="*/ 2147483647 h 167"/>
              <a:gd name="T40" fmla="*/ 2147483647 w 476"/>
              <a:gd name="T41" fmla="*/ 2147483647 h 167"/>
              <a:gd name="T42" fmla="*/ 2147483647 w 476"/>
              <a:gd name="T43" fmla="*/ 2147483647 h 167"/>
              <a:gd name="T44" fmla="*/ 2147483647 w 476"/>
              <a:gd name="T45" fmla="*/ 2147483647 h 167"/>
              <a:gd name="T46" fmla="*/ 2147483647 w 476"/>
              <a:gd name="T47" fmla="*/ 0 h 167"/>
              <a:gd name="T48" fmla="*/ 2147483647 w 476"/>
              <a:gd name="T49" fmla="*/ 0 h 16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76" h="167">
                <a:moveTo>
                  <a:pt x="475" y="0"/>
                </a:moveTo>
                <a:lnTo>
                  <a:pt x="475" y="51"/>
                </a:lnTo>
                <a:lnTo>
                  <a:pt x="444" y="55"/>
                </a:lnTo>
                <a:lnTo>
                  <a:pt x="413" y="60"/>
                </a:lnTo>
                <a:lnTo>
                  <a:pt x="383" y="65"/>
                </a:lnTo>
                <a:lnTo>
                  <a:pt x="352" y="71"/>
                </a:lnTo>
                <a:lnTo>
                  <a:pt x="317" y="78"/>
                </a:lnTo>
                <a:lnTo>
                  <a:pt x="278" y="85"/>
                </a:lnTo>
                <a:lnTo>
                  <a:pt x="230" y="96"/>
                </a:lnTo>
                <a:lnTo>
                  <a:pt x="183" y="106"/>
                </a:lnTo>
                <a:lnTo>
                  <a:pt x="153" y="114"/>
                </a:lnTo>
                <a:lnTo>
                  <a:pt x="116" y="125"/>
                </a:lnTo>
                <a:lnTo>
                  <a:pt x="77" y="137"/>
                </a:lnTo>
                <a:lnTo>
                  <a:pt x="42" y="150"/>
                </a:lnTo>
                <a:lnTo>
                  <a:pt x="16" y="159"/>
                </a:lnTo>
                <a:lnTo>
                  <a:pt x="0" y="166"/>
                </a:lnTo>
                <a:lnTo>
                  <a:pt x="0" y="103"/>
                </a:lnTo>
                <a:lnTo>
                  <a:pt x="30" y="86"/>
                </a:lnTo>
                <a:lnTo>
                  <a:pt x="89" y="65"/>
                </a:lnTo>
                <a:lnTo>
                  <a:pt x="159" y="42"/>
                </a:lnTo>
                <a:lnTo>
                  <a:pt x="221" y="30"/>
                </a:lnTo>
                <a:lnTo>
                  <a:pt x="292" y="15"/>
                </a:lnTo>
                <a:lnTo>
                  <a:pt x="364" y="4"/>
                </a:lnTo>
                <a:lnTo>
                  <a:pt x="415" y="0"/>
                </a:lnTo>
                <a:lnTo>
                  <a:pt x="475" y="0"/>
                </a:lnTo>
              </a:path>
            </a:pathLst>
          </a:custGeom>
          <a:solidFill>
            <a:srgbClr val="FF3300"/>
          </a:solidFill>
          <a:ln>
            <a:noFill/>
          </a:ln>
          <a:effectLst>
            <a:outerShdw dist="107763" dir="2700000" algn="ctr" rotWithShape="0">
              <a:schemeClr val="bg2"/>
            </a:outerShdw>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Lst>
        </p:spPr>
        <p:txBody>
          <a:bodyPr/>
          <a:lstStyle/>
          <a:p>
            <a:endParaRPr lang="en-US"/>
          </a:p>
        </p:txBody>
      </p:sp>
      <p:sp>
        <p:nvSpPr>
          <p:cNvPr id="46086" name="Freeform 55"/>
          <p:cNvSpPr>
            <a:spLocks/>
          </p:cNvSpPr>
          <p:nvPr/>
        </p:nvSpPr>
        <p:spPr bwMode="auto">
          <a:xfrm>
            <a:off x="1157288" y="2266950"/>
            <a:ext cx="2124075" cy="833438"/>
          </a:xfrm>
          <a:custGeom>
            <a:avLst/>
            <a:gdLst>
              <a:gd name="T0" fmla="*/ 2147483647 w 1338"/>
              <a:gd name="T1" fmla="*/ 0 h 525"/>
              <a:gd name="T2" fmla="*/ 2147483647 w 1338"/>
              <a:gd name="T3" fmla="*/ 0 h 525"/>
              <a:gd name="T4" fmla="*/ 2147483647 w 1338"/>
              <a:gd name="T5" fmla="*/ 2147483647 h 525"/>
              <a:gd name="T6" fmla="*/ 2147483647 w 1338"/>
              <a:gd name="T7" fmla="*/ 2147483647 h 525"/>
              <a:gd name="T8" fmla="*/ 2147483647 w 1338"/>
              <a:gd name="T9" fmla="*/ 2147483647 h 525"/>
              <a:gd name="T10" fmla="*/ 2147483647 w 1338"/>
              <a:gd name="T11" fmla="*/ 2147483647 h 525"/>
              <a:gd name="T12" fmla="*/ 2147483647 w 1338"/>
              <a:gd name="T13" fmla="*/ 2147483647 h 525"/>
              <a:gd name="T14" fmla="*/ 2147483647 w 1338"/>
              <a:gd name="T15" fmla="*/ 2147483647 h 525"/>
              <a:gd name="T16" fmla="*/ 2147483647 w 1338"/>
              <a:gd name="T17" fmla="*/ 2147483647 h 525"/>
              <a:gd name="T18" fmla="*/ 2147483647 w 1338"/>
              <a:gd name="T19" fmla="*/ 2147483647 h 525"/>
              <a:gd name="T20" fmla="*/ 2147483647 w 1338"/>
              <a:gd name="T21" fmla="*/ 2147483647 h 525"/>
              <a:gd name="T22" fmla="*/ 2147483647 w 1338"/>
              <a:gd name="T23" fmla="*/ 2147483647 h 525"/>
              <a:gd name="T24" fmla="*/ 2147483647 w 1338"/>
              <a:gd name="T25" fmla="*/ 2147483647 h 525"/>
              <a:gd name="T26" fmla="*/ 2147483647 w 1338"/>
              <a:gd name="T27" fmla="*/ 2147483647 h 525"/>
              <a:gd name="T28" fmla="*/ 2147483647 w 1338"/>
              <a:gd name="T29" fmla="*/ 2147483647 h 525"/>
              <a:gd name="T30" fmla="*/ 2147483647 w 1338"/>
              <a:gd name="T31" fmla="*/ 2147483647 h 525"/>
              <a:gd name="T32" fmla="*/ 2147483647 w 1338"/>
              <a:gd name="T33" fmla="*/ 2147483647 h 525"/>
              <a:gd name="T34" fmla="*/ 2147483647 w 1338"/>
              <a:gd name="T35" fmla="*/ 2147483647 h 525"/>
              <a:gd name="T36" fmla="*/ 2147483647 w 1338"/>
              <a:gd name="T37" fmla="*/ 2147483647 h 525"/>
              <a:gd name="T38" fmla="*/ 2147483647 w 1338"/>
              <a:gd name="T39" fmla="*/ 2147483647 h 525"/>
              <a:gd name="T40" fmla="*/ 2147483647 w 1338"/>
              <a:gd name="T41" fmla="*/ 2147483647 h 525"/>
              <a:gd name="T42" fmla="*/ 2147483647 w 1338"/>
              <a:gd name="T43" fmla="*/ 2147483647 h 525"/>
              <a:gd name="T44" fmla="*/ 2147483647 w 1338"/>
              <a:gd name="T45" fmla="*/ 2147483647 h 525"/>
              <a:gd name="T46" fmla="*/ 2147483647 w 1338"/>
              <a:gd name="T47" fmla="*/ 2147483647 h 525"/>
              <a:gd name="T48" fmla="*/ 2147483647 w 1338"/>
              <a:gd name="T49" fmla="*/ 2147483647 h 525"/>
              <a:gd name="T50" fmla="*/ 2147483647 w 1338"/>
              <a:gd name="T51" fmla="*/ 2147483647 h 525"/>
              <a:gd name="T52" fmla="*/ 2147483647 w 1338"/>
              <a:gd name="T53" fmla="*/ 2147483647 h 525"/>
              <a:gd name="T54" fmla="*/ 2147483647 w 1338"/>
              <a:gd name="T55" fmla="*/ 2147483647 h 525"/>
              <a:gd name="T56" fmla="*/ 2147483647 w 1338"/>
              <a:gd name="T57" fmla="*/ 2147483647 h 525"/>
              <a:gd name="T58" fmla="*/ 2147483647 w 1338"/>
              <a:gd name="T59" fmla="*/ 2147483647 h 525"/>
              <a:gd name="T60" fmla="*/ 2147483647 w 1338"/>
              <a:gd name="T61" fmla="*/ 2147483647 h 525"/>
              <a:gd name="T62" fmla="*/ 2147483647 w 1338"/>
              <a:gd name="T63" fmla="*/ 2147483647 h 525"/>
              <a:gd name="T64" fmla="*/ 2147483647 w 1338"/>
              <a:gd name="T65" fmla="*/ 2147483647 h 525"/>
              <a:gd name="T66" fmla="*/ 2147483647 w 1338"/>
              <a:gd name="T67" fmla="*/ 2147483647 h 525"/>
              <a:gd name="T68" fmla="*/ 2147483647 w 1338"/>
              <a:gd name="T69" fmla="*/ 2147483647 h 525"/>
              <a:gd name="T70" fmla="*/ 2147483647 w 1338"/>
              <a:gd name="T71" fmla="*/ 2147483647 h 525"/>
              <a:gd name="T72" fmla="*/ 2147483647 w 1338"/>
              <a:gd name="T73" fmla="*/ 2147483647 h 525"/>
              <a:gd name="T74" fmla="*/ 2147483647 w 1338"/>
              <a:gd name="T75" fmla="*/ 2147483647 h 525"/>
              <a:gd name="T76" fmla="*/ 2147483647 w 1338"/>
              <a:gd name="T77" fmla="*/ 2147483647 h 525"/>
              <a:gd name="T78" fmla="*/ 2147483647 w 1338"/>
              <a:gd name="T79" fmla="*/ 2147483647 h 525"/>
              <a:gd name="T80" fmla="*/ 2147483647 w 1338"/>
              <a:gd name="T81" fmla="*/ 2147483647 h 5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38" h="525">
                <a:moveTo>
                  <a:pt x="1337" y="4"/>
                </a:moveTo>
                <a:lnTo>
                  <a:pt x="1264" y="0"/>
                </a:lnTo>
                <a:lnTo>
                  <a:pt x="1228" y="0"/>
                </a:lnTo>
                <a:lnTo>
                  <a:pt x="1184" y="0"/>
                </a:lnTo>
                <a:lnTo>
                  <a:pt x="1142" y="3"/>
                </a:lnTo>
                <a:lnTo>
                  <a:pt x="1101" y="4"/>
                </a:lnTo>
                <a:lnTo>
                  <a:pt x="1060" y="9"/>
                </a:lnTo>
                <a:lnTo>
                  <a:pt x="1024" y="13"/>
                </a:lnTo>
                <a:lnTo>
                  <a:pt x="983" y="20"/>
                </a:lnTo>
                <a:lnTo>
                  <a:pt x="934" y="29"/>
                </a:lnTo>
                <a:lnTo>
                  <a:pt x="890" y="40"/>
                </a:lnTo>
                <a:lnTo>
                  <a:pt x="849" y="50"/>
                </a:lnTo>
                <a:lnTo>
                  <a:pt x="803" y="63"/>
                </a:lnTo>
                <a:lnTo>
                  <a:pt x="758" y="78"/>
                </a:lnTo>
                <a:lnTo>
                  <a:pt x="714" y="93"/>
                </a:lnTo>
                <a:lnTo>
                  <a:pt x="677" y="109"/>
                </a:lnTo>
                <a:lnTo>
                  <a:pt x="636" y="124"/>
                </a:lnTo>
                <a:lnTo>
                  <a:pt x="601" y="138"/>
                </a:lnTo>
                <a:lnTo>
                  <a:pt x="563" y="156"/>
                </a:lnTo>
                <a:lnTo>
                  <a:pt x="523" y="173"/>
                </a:lnTo>
                <a:lnTo>
                  <a:pt x="485" y="193"/>
                </a:lnTo>
                <a:lnTo>
                  <a:pt x="450" y="211"/>
                </a:lnTo>
                <a:lnTo>
                  <a:pt x="414" y="233"/>
                </a:lnTo>
                <a:lnTo>
                  <a:pt x="379" y="254"/>
                </a:lnTo>
                <a:lnTo>
                  <a:pt x="348" y="276"/>
                </a:lnTo>
                <a:lnTo>
                  <a:pt x="322" y="298"/>
                </a:lnTo>
                <a:lnTo>
                  <a:pt x="300" y="318"/>
                </a:lnTo>
                <a:lnTo>
                  <a:pt x="282" y="339"/>
                </a:lnTo>
                <a:lnTo>
                  <a:pt x="0" y="310"/>
                </a:lnTo>
                <a:lnTo>
                  <a:pt x="40" y="326"/>
                </a:lnTo>
                <a:lnTo>
                  <a:pt x="86" y="341"/>
                </a:lnTo>
                <a:lnTo>
                  <a:pt x="122" y="354"/>
                </a:lnTo>
                <a:lnTo>
                  <a:pt x="151" y="364"/>
                </a:lnTo>
                <a:lnTo>
                  <a:pt x="181" y="377"/>
                </a:lnTo>
                <a:lnTo>
                  <a:pt x="204" y="389"/>
                </a:lnTo>
                <a:lnTo>
                  <a:pt x="229" y="400"/>
                </a:lnTo>
                <a:lnTo>
                  <a:pt x="249" y="415"/>
                </a:lnTo>
                <a:lnTo>
                  <a:pt x="275" y="430"/>
                </a:lnTo>
                <a:lnTo>
                  <a:pt x="302" y="448"/>
                </a:lnTo>
                <a:lnTo>
                  <a:pt x="329" y="468"/>
                </a:lnTo>
                <a:lnTo>
                  <a:pt x="353" y="484"/>
                </a:lnTo>
                <a:lnTo>
                  <a:pt x="381" y="504"/>
                </a:lnTo>
                <a:lnTo>
                  <a:pt x="402" y="524"/>
                </a:lnTo>
                <a:lnTo>
                  <a:pt x="423" y="515"/>
                </a:lnTo>
                <a:lnTo>
                  <a:pt x="445" y="506"/>
                </a:lnTo>
                <a:lnTo>
                  <a:pt x="469" y="497"/>
                </a:lnTo>
                <a:lnTo>
                  <a:pt x="497" y="488"/>
                </a:lnTo>
                <a:lnTo>
                  <a:pt x="525" y="480"/>
                </a:lnTo>
                <a:lnTo>
                  <a:pt x="551" y="473"/>
                </a:lnTo>
                <a:lnTo>
                  <a:pt x="576" y="467"/>
                </a:lnTo>
                <a:lnTo>
                  <a:pt x="605" y="460"/>
                </a:lnTo>
                <a:lnTo>
                  <a:pt x="635" y="455"/>
                </a:lnTo>
                <a:lnTo>
                  <a:pt x="666" y="448"/>
                </a:lnTo>
                <a:lnTo>
                  <a:pt x="694" y="442"/>
                </a:lnTo>
                <a:lnTo>
                  <a:pt x="722" y="437"/>
                </a:lnTo>
                <a:lnTo>
                  <a:pt x="752" y="433"/>
                </a:lnTo>
                <a:lnTo>
                  <a:pt x="780" y="428"/>
                </a:lnTo>
                <a:lnTo>
                  <a:pt x="807" y="423"/>
                </a:lnTo>
                <a:lnTo>
                  <a:pt x="839" y="418"/>
                </a:lnTo>
                <a:lnTo>
                  <a:pt x="882" y="415"/>
                </a:lnTo>
                <a:lnTo>
                  <a:pt x="589" y="375"/>
                </a:lnTo>
                <a:lnTo>
                  <a:pt x="609" y="344"/>
                </a:lnTo>
                <a:lnTo>
                  <a:pt x="631" y="322"/>
                </a:lnTo>
                <a:lnTo>
                  <a:pt x="673" y="279"/>
                </a:lnTo>
                <a:lnTo>
                  <a:pt x="697" y="260"/>
                </a:lnTo>
                <a:lnTo>
                  <a:pt x="722" y="241"/>
                </a:lnTo>
                <a:lnTo>
                  <a:pt x="766" y="209"/>
                </a:lnTo>
                <a:lnTo>
                  <a:pt x="792" y="189"/>
                </a:lnTo>
                <a:lnTo>
                  <a:pt x="824" y="166"/>
                </a:lnTo>
                <a:lnTo>
                  <a:pt x="853" y="149"/>
                </a:lnTo>
                <a:lnTo>
                  <a:pt x="878" y="134"/>
                </a:lnTo>
                <a:lnTo>
                  <a:pt x="902" y="120"/>
                </a:lnTo>
                <a:lnTo>
                  <a:pt x="931" y="105"/>
                </a:lnTo>
                <a:lnTo>
                  <a:pt x="963" y="90"/>
                </a:lnTo>
                <a:lnTo>
                  <a:pt x="995" y="78"/>
                </a:lnTo>
                <a:lnTo>
                  <a:pt x="1026" y="65"/>
                </a:lnTo>
                <a:lnTo>
                  <a:pt x="1065" y="53"/>
                </a:lnTo>
                <a:lnTo>
                  <a:pt x="1101" y="44"/>
                </a:lnTo>
                <a:lnTo>
                  <a:pt x="1142" y="36"/>
                </a:lnTo>
                <a:lnTo>
                  <a:pt x="1181" y="29"/>
                </a:lnTo>
                <a:lnTo>
                  <a:pt x="1223" y="21"/>
                </a:lnTo>
                <a:lnTo>
                  <a:pt x="1265" y="16"/>
                </a:lnTo>
                <a:lnTo>
                  <a:pt x="1337" y="4"/>
                </a:lnTo>
              </a:path>
            </a:pathLst>
          </a:custGeom>
          <a:solidFill>
            <a:srgbClr val="FF99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087" name="AutoShape 56"/>
          <p:cNvSpPr>
            <a:spLocks noChangeArrowheads="1"/>
          </p:cNvSpPr>
          <p:nvPr/>
        </p:nvSpPr>
        <p:spPr bwMode="auto">
          <a:xfrm>
            <a:off x="3130550" y="1797050"/>
            <a:ext cx="3111500" cy="1130300"/>
          </a:xfrm>
          <a:prstGeom prst="cube">
            <a:avLst>
              <a:gd name="adj" fmla="val 24995"/>
            </a:avLst>
          </a:prstGeom>
          <a:solidFill>
            <a:srgbClr val="FF3300"/>
          </a:solidFill>
          <a:ln w="12700">
            <a:solidFill>
              <a:srgbClr val="FFFFFF"/>
            </a:solidFill>
            <a:miter lim="800000"/>
            <a:headEnd/>
            <a:tailEnd/>
          </a:ln>
          <a:effectLst>
            <a:outerShdw dist="107763" dir="2700000" algn="ctr" rotWithShape="0">
              <a:schemeClr val="bg2"/>
            </a:outerShdw>
          </a:effec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46088" name="AutoShape 57"/>
          <p:cNvSpPr>
            <a:spLocks noChangeArrowheads="1"/>
          </p:cNvSpPr>
          <p:nvPr/>
        </p:nvSpPr>
        <p:spPr bwMode="auto">
          <a:xfrm>
            <a:off x="5568950" y="3321050"/>
            <a:ext cx="3111500" cy="1130300"/>
          </a:xfrm>
          <a:prstGeom prst="cube">
            <a:avLst>
              <a:gd name="adj" fmla="val 24995"/>
            </a:avLst>
          </a:prstGeom>
          <a:solidFill>
            <a:srgbClr val="FF3300"/>
          </a:solidFill>
          <a:ln w="12700">
            <a:solidFill>
              <a:srgbClr val="FFFFFF"/>
            </a:solidFill>
            <a:miter lim="800000"/>
            <a:headEnd/>
            <a:tailEnd/>
          </a:ln>
          <a:effectLst>
            <a:outerShdw dist="107763" dir="2700000" algn="ctr" rotWithShape="0">
              <a:schemeClr val="bg2"/>
            </a:outerShdw>
          </a:effec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46089" name="AutoShape 58"/>
          <p:cNvSpPr>
            <a:spLocks noChangeArrowheads="1"/>
          </p:cNvSpPr>
          <p:nvPr/>
        </p:nvSpPr>
        <p:spPr bwMode="auto">
          <a:xfrm>
            <a:off x="768350" y="3321050"/>
            <a:ext cx="3111500" cy="1130300"/>
          </a:xfrm>
          <a:prstGeom prst="cube">
            <a:avLst>
              <a:gd name="adj" fmla="val 24995"/>
            </a:avLst>
          </a:prstGeom>
          <a:solidFill>
            <a:srgbClr val="FF3300"/>
          </a:solidFill>
          <a:ln w="12700">
            <a:solidFill>
              <a:srgbClr val="FFFFFF"/>
            </a:solidFill>
            <a:miter lim="800000"/>
            <a:headEnd/>
            <a:tailEnd/>
          </a:ln>
          <a:effectLst>
            <a:outerShdw dist="107763" dir="2700000" algn="ctr" rotWithShape="0">
              <a:schemeClr val="bg2"/>
            </a:outerShdw>
          </a:effec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46090" name="Rectangle 59"/>
          <p:cNvSpPr>
            <a:spLocks noChangeArrowheads="1"/>
          </p:cNvSpPr>
          <p:nvPr/>
        </p:nvSpPr>
        <p:spPr bwMode="auto">
          <a:xfrm>
            <a:off x="757238" y="3652838"/>
            <a:ext cx="2752725" cy="828432"/>
          </a:xfrm>
          <a:prstGeom prst="rect">
            <a:avLst/>
          </a:prstGeom>
          <a:solidFill>
            <a:srgbClr val="FF3300"/>
          </a:solidFill>
          <a:ln>
            <a:noFill/>
          </a:ln>
          <a:effectLst>
            <a:prstShdw prst="shdw17" dist="17961" dir="2700000">
              <a:srgbClr val="991F00"/>
            </a:prstShdw>
          </a:effectLst>
          <a:extLst>
            <a:ext uri="{91240B29-F687-4F45-9708-019B960494DF}">
              <a14:hiddenLine xmlns:a14="http://schemas.microsoft.com/office/drawing/2010/main" w="12700">
                <a:solidFill>
                  <a:srgbClr val="FFFFFF"/>
                </a:solidFill>
                <a:miter lim="800000"/>
                <a:headEnd/>
                <a:tailEnd/>
              </a14:hiddenLine>
            </a:ext>
          </a:extLst>
        </p:spPr>
        <p:txBody>
          <a:bodyPr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a:spcBef>
                <a:spcPct val="50000"/>
              </a:spcBef>
              <a:buClrTx/>
              <a:buSzTx/>
              <a:buFontTx/>
              <a:buNone/>
            </a:pPr>
            <a:r>
              <a:rPr lang="en-US" altLang="en-US" sz="2400" b="1" dirty="0">
                <a:solidFill>
                  <a:srgbClr val="FFFFFF"/>
                </a:solidFill>
                <a:latin typeface="Arial" pitchFamily="34" charset="0"/>
              </a:rPr>
              <a:t>Variation due to </a:t>
            </a:r>
            <a:r>
              <a:rPr lang="en-US" altLang="en-US" sz="2400" b="1" dirty="0" smtClean="0">
                <a:solidFill>
                  <a:srgbClr val="FFFFFF"/>
                </a:solidFill>
                <a:latin typeface="Arial" pitchFamily="34" charset="0"/>
              </a:rPr>
              <a:t>treatment (MS</a:t>
            </a:r>
            <a:r>
              <a:rPr lang="en-US" altLang="en-US" sz="2400" b="1" baseline="-25000" dirty="0" smtClean="0">
                <a:solidFill>
                  <a:srgbClr val="FFFFFF"/>
                </a:solidFill>
                <a:latin typeface="Arial" pitchFamily="34" charset="0"/>
              </a:rPr>
              <a:t>B</a:t>
            </a:r>
            <a:r>
              <a:rPr lang="en-US" altLang="en-US" sz="2400" b="1" dirty="0" smtClean="0">
                <a:solidFill>
                  <a:srgbClr val="FFFFFF"/>
                </a:solidFill>
                <a:latin typeface="Arial" pitchFamily="34" charset="0"/>
              </a:rPr>
              <a:t>)</a:t>
            </a:r>
            <a:endParaRPr lang="en-US" altLang="en-US" sz="2400" b="1" dirty="0">
              <a:solidFill>
                <a:srgbClr val="FFFFFF"/>
              </a:solidFill>
              <a:latin typeface="Arial" pitchFamily="34" charset="0"/>
            </a:endParaRPr>
          </a:p>
        </p:txBody>
      </p:sp>
      <p:sp>
        <p:nvSpPr>
          <p:cNvPr id="46091" name="Rectangle 60"/>
          <p:cNvSpPr>
            <a:spLocks noChangeArrowheads="1"/>
          </p:cNvSpPr>
          <p:nvPr/>
        </p:nvSpPr>
        <p:spPr bwMode="auto">
          <a:xfrm>
            <a:off x="5557838" y="3652838"/>
            <a:ext cx="2905125" cy="819150"/>
          </a:xfrm>
          <a:prstGeom prst="rect">
            <a:avLst/>
          </a:prstGeom>
          <a:solidFill>
            <a:srgbClr val="FF3300"/>
          </a:solidFill>
          <a:ln>
            <a:noFill/>
          </a:ln>
          <a:effectLst>
            <a:prstShdw prst="shdw17" dist="17961" dir="2700000">
              <a:srgbClr val="991F00"/>
            </a:prstShdw>
          </a:effectLst>
          <a:extLst>
            <a:ext uri="{91240B29-F687-4F45-9708-019B960494DF}">
              <a14:hiddenLine xmlns:a14="http://schemas.microsoft.com/office/drawing/2010/main" w="12700">
                <a:solidFill>
                  <a:srgbClr val="FFFFFF"/>
                </a:solidFill>
                <a:miter lim="800000"/>
                <a:headEnd/>
                <a:tailEnd/>
              </a14:hiddenLine>
            </a:ext>
          </a:extLst>
        </p:spPr>
        <p:txBody>
          <a:bodyPr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a:spcBef>
                <a:spcPct val="50000"/>
              </a:spcBef>
              <a:buClrTx/>
              <a:buSzTx/>
              <a:buFontTx/>
              <a:buNone/>
            </a:pPr>
            <a:r>
              <a:rPr lang="en-US" altLang="en-US" sz="2400" b="1">
                <a:solidFill>
                  <a:srgbClr val="FFFFFF"/>
                </a:solidFill>
                <a:latin typeface="Arial" pitchFamily="34" charset="0"/>
              </a:rPr>
              <a:t>Variation due to random sampling</a:t>
            </a:r>
          </a:p>
        </p:txBody>
      </p:sp>
      <p:sp>
        <p:nvSpPr>
          <p:cNvPr id="46092" name="Rectangle 61"/>
          <p:cNvSpPr>
            <a:spLocks noChangeArrowheads="1"/>
          </p:cNvSpPr>
          <p:nvPr/>
        </p:nvSpPr>
        <p:spPr bwMode="auto">
          <a:xfrm>
            <a:off x="3195638" y="2281238"/>
            <a:ext cx="2824162" cy="515937"/>
          </a:xfrm>
          <a:prstGeom prst="rect">
            <a:avLst/>
          </a:prstGeom>
          <a:solidFill>
            <a:srgbClr val="FF3300"/>
          </a:solidFill>
          <a:ln>
            <a:noFill/>
          </a:ln>
          <a:effectLst>
            <a:prstShdw prst="shdw17" dist="17961" dir="2700000">
              <a:srgbClr val="991F00"/>
            </a:prstShdw>
          </a:effectLst>
          <a:extLst>
            <a:ext uri="{91240B29-F687-4F45-9708-019B960494DF}">
              <a14:hiddenLine xmlns:a14="http://schemas.microsoft.com/office/drawing/2010/main" w="12700">
                <a:solidFill>
                  <a:srgbClr val="FFFFFF"/>
                </a:solidFill>
                <a:miter lim="800000"/>
                <a:headEnd/>
                <a:tailEnd/>
              </a14:hiddenLine>
            </a:ext>
          </a:extLst>
        </p:spPr>
        <p:txBody>
          <a:bodyPr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a:spcBef>
                <a:spcPct val="50000"/>
              </a:spcBef>
              <a:buClrTx/>
              <a:buSzTx/>
              <a:buFontTx/>
              <a:buNone/>
            </a:pPr>
            <a:r>
              <a:rPr lang="en-US" altLang="en-US" sz="2800" b="1">
                <a:solidFill>
                  <a:srgbClr val="FFFFFF"/>
                </a:solidFill>
                <a:latin typeface="Arial" pitchFamily="34" charset="0"/>
              </a:rPr>
              <a:t>Total variation</a:t>
            </a:r>
          </a:p>
        </p:txBody>
      </p:sp>
      <p:sp>
        <p:nvSpPr>
          <p:cNvPr id="46094" name="Rectangle 63"/>
          <p:cNvSpPr>
            <a:spLocks noChangeArrowheads="1"/>
          </p:cNvSpPr>
          <p:nvPr/>
        </p:nvSpPr>
        <p:spPr bwMode="auto">
          <a:xfrm>
            <a:off x="173192" y="4755369"/>
            <a:ext cx="4193417" cy="905879"/>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127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7338" indent="-287338"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marL="0" indent="0" eaLnBrk="1" hangingPunct="1">
              <a:lnSpc>
                <a:spcPct val="90000"/>
              </a:lnSpc>
              <a:spcBef>
                <a:spcPct val="10000"/>
              </a:spcBef>
              <a:buFont typeface="Wingdings" pitchFamily="2" charset="2"/>
              <a:buNone/>
            </a:pPr>
            <a:r>
              <a:rPr lang="en-US" altLang="en-US" sz="1600" dirty="0" smtClean="0"/>
              <a:t>Sum of squares due to treatment </a:t>
            </a:r>
            <a:r>
              <a:rPr lang="en-US" altLang="en-US" sz="1600" b="1" dirty="0" smtClean="0"/>
              <a:t>SST</a:t>
            </a:r>
            <a:r>
              <a:rPr lang="en-US" altLang="en-US" sz="1600" dirty="0" smtClean="0"/>
              <a:t> (</a:t>
            </a:r>
            <a:r>
              <a:rPr lang="en-US" altLang="en-US" sz="1600" dirty="0" err="1" smtClean="0"/>
              <a:t>i.e</a:t>
            </a:r>
            <a:r>
              <a:rPr lang="en-US" altLang="en-US" sz="1600" dirty="0" smtClean="0"/>
              <a:t>, between groups)</a:t>
            </a:r>
          </a:p>
          <a:p>
            <a:pPr eaLnBrk="1" hangingPunct="1">
              <a:lnSpc>
                <a:spcPct val="90000"/>
              </a:lnSpc>
              <a:spcBef>
                <a:spcPct val="10000"/>
              </a:spcBef>
              <a:buFont typeface="Wingdings" pitchFamily="2" charset="2"/>
              <a:buNone/>
            </a:pPr>
            <a:endParaRPr lang="en-US" altLang="en-US" sz="1600" dirty="0"/>
          </a:p>
          <a:p>
            <a:pPr eaLnBrk="1" hangingPunct="1">
              <a:lnSpc>
                <a:spcPct val="90000"/>
              </a:lnSpc>
              <a:spcBef>
                <a:spcPct val="10000"/>
              </a:spcBef>
              <a:buFont typeface="Wingdings" pitchFamily="2" charset="2"/>
              <a:buNone/>
            </a:pPr>
            <a:r>
              <a:rPr lang="en-US" altLang="en-US" sz="1600" dirty="0" smtClean="0"/>
              <a:t> </a:t>
            </a:r>
          </a:p>
        </p:txBody>
      </p:sp>
      <p:sp>
        <p:nvSpPr>
          <p:cNvPr id="46095" name="Freeform 64"/>
          <p:cNvSpPr>
            <a:spLocks/>
          </p:cNvSpPr>
          <p:nvPr/>
        </p:nvSpPr>
        <p:spPr bwMode="auto">
          <a:xfrm>
            <a:off x="6030913" y="2270125"/>
            <a:ext cx="1225550" cy="609600"/>
          </a:xfrm>
          <a:custGeom>
            <a:avLst/>
            <a:gdLst>
              <a:gd name="T0" fmla="*/ 0 w 772"/>
              <a:gd name="T1" fmla="*/ 0 h 384"/>
              <a:gd name="T2" fmla="*/ 0 w 772"/>
              <a:gd name="T3" fmla="*/ 2147483647 h 384"/>
              <a:gd name="T4" fmla="*/ 2147483647 w 772"/>
              <a:gd name="T5" fmla="*/ 2147483647 h 384"/>
              <a:gd name="T6" fmla="*/ 2147483647 w 772"/>
              <a:gd name="T7" fmla="*/ 2147483647 h 384"/>
              <a:gd name="T8" fmla="*/ 2147483647 w 772"/>
              <a:gd name="T9" fmla="*/ 2147483647 h 384"/>
              <a:gd name="T10" fmla="*/ 2147483647 w 772"/>
              <a:gd name="T11" fmla="*/ 2147483647 h 384"/>
              <a:gd name="T12" fmla="*/ 2147483647 w 772"/>
              <a:gd name="T13" fmla="*/ 2147483647 h 384"/>
              <a:gd name="T14" fmla="*/ 2147483647 w 772"/>
              <a:gd name="T15" fmla="*/ 2147483647 h 384"/>
              <a:gd name="T16" fmla="*/ 2147483647 w 772"/>
              <a:gd name="T17" fmla="*/ 2147483647 h 384"/>
              <a:gd name="T18" fmla="*/ 2147483647 w 772"/>
              <a:gd name="T19" fmla="*/ 2147483647 h 384"/>
              <a:gd name="T20" fmla="*/ 2147483647 w 772"/>
              <a:gd name="T21" fmla="*/ 2147483647 h 384"/>
              <a:gd name="T22" fmla="*/ 2147483647 w 772"/>
              <a:gd name="T23" fmla="*/ 2147483647 h 384"/>
              <a:gd name="T24" fmla="*/ 2147483647 w 772"/>
              <a:gd name="T25" fmla="*/ 2147483647 h 384"/>
              <a:gd name="T26" fmla="*/ 2147483647 w 772"/>
              <a:gd name="T27" fmla="*/ 2147483647 h 384"/>
              <a:gd name="T28" fmla="*/ 2147483647 w 772"/>
              <a:gd name="T29" fmla="*/ 2147483647 h 384"/>
              <a:gd name="T30" fmla="*/ 2147483647 w 772"/>
              <a:gd name="T31" fmla="*/ 2147483647 h 384"/>
              <a:gd name="T32" fmla="*/ 2147483647 w 772"/>
              <a:gd name="T33" fmla="*/ 2147483647 h 384"/>
              <a:gd name="T34" fmla="*/ 2147483647 w 772"/>
              <a:gd name="T35" fmla="*/ 2147483647 h 384"/>
              <a:gd name="T36" fmla="*/ 2147483647 w 772"/>
              <a:gd name="T37" fmla="*/ 2147483647 h 384"/>
              <a:gd name="T38" fmla="*/ 2147483647 w 772"/>
              <a:gd name="T39" fmla="*/ 2147483647 h 384"/>
              <a:gd name="T40" fmla="*/ 2147483647 w 772"/>
              <a:gd name="T41" fmla="*/ 2147483647 h 384"/>
              <a:gd name="T42" fmla="*/ 2147483647 w 772"/>
              <a:gd name="T43" fmla="*/ 2147483647 h 384"/>
              <a:gd name="T44" fmla="*/ 2147483647 w 772"/>
              <a:gd name="T45" fmla="*/ 2147483647 h 384"/>
              <a:gd name="T46" fmla="*/ 2147483647 w 772"/>
              <a:gd name="T47" fmla="*/ 2147483647 h 384"/>
              <a:gd name="T48" fmla="*/ 2147483647 w 772"/>
              <a:gd name="T49" fmla="*/ 2147483647 h 384"/>
              <a:gd name="T50" fmla="*/ 2147483647 w 772"/>
              <a:gd name="T51" fmla="*/ 2147483647 h 384"/>
              <a:gd name="T52" fmla="*/ 2147483647 w 772"/>
              <a:gd name="T53" fmla="*/ 2147483647 h 384"/>
              <a:gd name="T54" fmla="*/ 2147483647 w 772"/>
              <a:gd name="T55" fmla="*/ 2147483647 h 384"/>
              <a:gd name="T56" fmla="*/ 2147483647 w 772"/>
              <a:gd name="T57" fmla="*/ 2147483647 h 384"/>
              <a:gd name="T58" fmla="*/ 2147483647 w 772"/>
              <a:gd name="T59" fmla="*/ 2147483647 h 384"/>
              <a:gd name="T60" fmla="*/ 2147483647 w 772"/>
              <a:gd name="T61" fmla="*/ 2147483647 h 384"/>
              <a:gd name="T62" fmla="*/ 2147483647 w 772"/>
              <a:gd name="T63" fmla="*/ 2147483647 h 384"/>
              <a:gd name="T64" fmla="*/ 2147483647 w 772"/>
              <a:gd name="T65" fmla="*/ 2147483647 h 384"/>
              <a:gd name="T66" fmla="*/ 2147483647 w 772"/>
              <a:gd name="T67" fmla="*/ 2147483647 h 384"/>
              <a:gd name="T68" fmla="*/ 0 w 772"/>
              <a:gd name="T69" fmla="*/ 0 h 3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72" h="384">
                <a:moveTo>
                  <a:pt x="0" y="0"/>
                </a:moveTo>
                <a:lnTo>
                  <a:pt x="0" y="28"/>
                </a:lnTo>
                <a:lnTo>
                  <a:pt x="56" y="36"/>
                </a:lnTo>
                <a:lnTo>
                  <a:pt x="107" y="46"/>
                </a:lnTo>
                <a:lnTo>
                  <a:pt x="153" y="57"/>
                </a:lnTo>
                <a:lnTo>
                  <a:pt x="200" y="68"/>
                </a:lnTo>
                <a:lnTo>
                  <a:pt x="242" y="80"/>
                </a:lnTo>
                <a:lnTo>
                  <a:pt x="275" y="91"/>
                </a:lnTo>
                <a:lnTo>
                  <a:pt x="307" y="101"/>
                </a:lnTo>
                <a:lnTo>
                  <a:pt x="344" y="114"/>
                </a:lnTo>
                <a:lnTo>
                  <a:pt x="375" y="129"/>
                </a:lnTo>
                <a:lnTo>
                  <a:pt x="411" y="149"/>
                </a:lnTo>
                <a:lnTo>
                  <a:pt x="440" y="165"/>
                </a:lnTo>
                <a:lnTo>
                  <a:pt x="469" y="182"/>
                </a:lnTo>
                <a:lnTo>
                  <a:pt x="497" y="202"/>
                </a:lnTo>
                <a:lnTo>
                  <a:pt x="530" y="225"/>
                </a:lnTo>
                <a:lnTo>
                  <a:pt x="567" y="251"/>
                </a:lnTo>
                <a:lnTo>
                  <a:pt x="588" y="270"/>
                </a:lnTo>
                <a:lnTo>
                  <a:pt x="610" y="290"/>
                </a:lnTo>
                <a:lnTo>
                  <a:pt x="631" y="310"/>
                </a:lnTo>
                <a:lnTo>
                  <a:pt x="651" y="328"/>
                </a:lnTo>
                <a:lnTo>
                  <a:pt x="675" y="359"/>
                </a:lnTo>
                <a:lnTo>
                  <a:pt x="690" y="383"/>
                </a:lnTo>
                <a:lnTo>
                  <a:pt x="771" y="376"/>
                </a:lnTo>
                <a:lnTo>
                  <a:pt x="744" y="334"/>
                </a:lnTo>
                <a:lnTo>
                  <a:pt x="704" y="290"/>
                </a:lnTo>
                <a:lnTo>
                  <a:pt x="663" y="253"/>
                </a:lnTo>
                <a:lnTo>
                  <a:pt x="610" y="213"/>
                </a:lnTo>
                <a:lnTo>
                  <a:pt x="538" y="156"/>
                </a:lnTo>
                <a:lnTo>
                  <a:pt x="457" y="109"/>
                </a:lnTo>
                <a:lnTo>
                  <a:pt x="373" y="68"/>
                </a:lnTo>
                <a:lnTo>
                  <a:pt x="297" y="43"/>
                </a:lnTo>
                <a:lnTo>
                  <a:pt x="203" y="19"/>
                </a:lnTo>
                <a:lnTo>
                  <a:pt x="126" y="10"/>
                </a:lnTo>
                <a:lnTo>
                  <a:pt x="0" y="0"/>
                </a:lnTo>
              </a:path>
            </a:pathLst>
          </a:custGeom>
          <a:solidFill>
            <a:srgbClr val="FF33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096" name="Freeform 65"/>
          <p:cNvSpPr>
            <a:spLocks/>
          </p:cNvSpPr>
          <p:nvPr/>
        </p:nvSpPr>
        <p:spPr bwMode="auto">
          <a:xfrm>
            <a:off x="7524750" y="2768600"/>
            <a:ext cx="630238" cy="433388"/>
          </a:xfrm>
          <a:custGeom>
            <a:avLst/>
            <a:gdLst>
              <a:gd name="T0" fmla="*/ 0 w 397"/>
              <a:gd name="T1" fmla="*/ 2147483647 h 273"/>
              <a:gd name="T2" fmla="*/ 0 w 397"/>
              <a:gd name="T3" fmla="*/ 2147483647 h 273"/>
              <a:gd name="T4" fmla="*/ 2147483647 w 397"/>
              <a:gd name="T5" fmla="*/ 2147483647 h 273"/>
              <a:gd name="T6" fmla="*/ 2147483647 w 397"/>
              <a:gd name="T7" fmla="*/ 2147483647 h 273"/>
              <a:gd name="T8" fmla="*/ 2147483647 w 397"/>
              <a:gd name="T9" fmla="*/ 2147483647 h 273"/>
              <a:gd name="T10" fmla="*/ 2147483647 w 397"/>
              <a:gd name="T11" fmla="*/ 2147483647 h 273"/>
              <a:gd name="T12" fmla="*/ 2147483647 w 397"/>
              <a:gd name="T13" fmla="*/ 2147483647 h 273"/>
              <a:gd name="T14" fmla="*/ 2147483647 w 397"/>
              <a:gd name="T15" fmla="*/ 2147483647 h 273"/>
              <a:gd name="T16" fmla="*/ 2147483647 w 397"/>
              <a:gd name="T17" fmla="*/ 2147483647 h 273"/>
              <a:gd name="T18" fmla="*/ 2147483647 w 397"/>
              <a:gd name="T19" fmla="*/ 2147483647 h 273"/>
              <a:gd name="T20" fmla="*/ 2147483647 w 397"/>
              <a:gd name="T21" fmla="*/ 2147483647 h 273"/>
              <a:gd name="T22" fmla="*/ 2147483647 w 397"/>
              <a:gd name="T23" fmla="*/ 2147483647 h 273"/>
              <a:gd name="T24" fmla="*/ 2147483647 w 397"/>
              <a:gd name="T25" fmla="*/ 2147483647 h 273"/>
              <a:gd name="T26" fmla="*/ 2147483647 w 397"/>
              <a:gd name="T27" fmla="*/ 2147483647 h 273"/>
              <a:gd name="T28" fmla="*/ 2147483647 w 397"/>
              <a:gd name="T29" fmla="*/ 2147483647 h 273"/>
              <a:gd name="T30" fmla="*/ 2147483647 w 397"/>
              <a:gd name="T31" fmla="*/ 2147483647 h 273"/>
              <a:gd name="T32" fmla="*/ 2147483647 w 397"/>
              <a:gd name="T33" fmla="*/ 2147483647 h 273"/>
              <a:gd name="T34" fmla="*/ 2147483647 w 397"/>
              <a:gd name="T35" fmla="*/ 0 h 273"/>
              <a:gd name="T36" fmla="*/ 2147483647 w 397"/>
              <a:gd name="T37" fmla="*/ 2147483647 h 273"/>
              <a:gd name="T38" fmla="*/ 2147483647 w 397"/>
              <a:gd name="T39" fmla="*/ 2147483647 h 273"/>
              <a:gd name="T40" fmla="*/ 2147483647 w 397"/>
              <a:gd name="T41" fmla="*/ 2147483647 h 273"/>
              <a:gd name="T42" fmla="*/ 2147483647 w 397"/>
              <a:gd name="T43" fmla="*/ 2147483647 h 273"/>
              <a:gd name="T44" fmla="*/ 2147483647 w 397"/>
              <a:gd name="T45" fmla="*/ 2147483647 h 273"/>
              <a:gd name="T46" fmla="*/ 2147483647 w 397"/>
              <a:gd name="T47" fmla="*/ 2147483647 h 273"/>
              <a:gd name="T48" fmla="*/ 0 w 397"/>
              <a:gd name="T49" fmla="*/ 2147483647 h 273"/>
              <a:gd name="T50" fmla="*/ 0 w 397"/>
              <a:gd name="T51" fmla="*/ 2147483647 h 273"/>
              <a:gd name="T52" fmla="*/ 0 w 397"/>
              <a:gd name="T53" fmla="*/ 2147483647 h 273"/>
              <a:gd name="T54" fmla="*/ 0 w 397"/>
              <a:gd name="T55" fmla="*/ 2147483647 h 27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97" h="273">
                <a:moveTo>
                  <a:pt x="0" y="210"/>
                </a:moveTo>
                <a:lnTo>
                  <a:pt x="0" y="272"/>
                </a:lnTo>
                <a:lnTo>
                  <a:pt x="16" y="256"/>
                </a:lnTo>
                <a:lnTo>
                  <a:pt x="33" y="240"/>
                </a:lnTo>
                <a:lnTo>
                  <a:pt x="57" y="223"/>
                </a:lnTo>
                <a:lnTo>
                  <a:pt x="86" y="204"/>
                </a:lnTo>
                <a:lnTo>
                  <a:pt x="114" y="183"/>
                </a:lnTo>
                <a:lnTo>
                  <a:pt x="143" y="162"/>
                </a:lnTo>
                <a:lnTo>
                  <a:pt x="169" y="145"/>
                </a:lnTo>
                <a:lnTo>
                  <a:pt x="193" y="130"/>
                </a:lnTo>
                <a:lnTo>
                  <a:pt x="220" y="117"/>
                </a:lnTo>
                <a:lnTo>
                  <a:pt x="247" y="103"/>
                </a:lnTo>
                <a:lnTo>
                  <a:pt x="280" y="88"/>
                </a:lnTo>
                <a:lnTo>
                  <a:pt x="310" y="77"/>
                </a:lnTo>
                <a:lnTo>
                  <a:pt x="340" y="67"/>
                </a:lnTo>
                <a:lnTo>
                  <a:pt x="372" y="56"/>
                </a:lnTo>
                <a:lnTo>
                  <a:pt x="396" y="47"/>
                </a:lnTo>
                <a:lnTo>
                  <a:pt x="396" y="0"/>
                </a:lnTo>
                <a:lnTo>
                  <a:pt x="352" y="9"/>
                </a:lnTo>
                <a:lnTo>
                  <a:pt x="289" y="31"/>
                </a:lnTo>
                <a:lnTo>
                  <a:pt x="208" y="57"/>
                </a:lnTo>
                <a:lnTo>
                  <a:pt x="149" y="86"/>
                </a:lnTo>
                <a:lnTo>
                  <a:pt x="94" y="127"/>
                </a:lnTo>
                <a:lnTo>
                  <a:pt x="40" y="162"/>
                </a:lnTo>
                <a:lnTo>
                  <a:pt x="0" y="196"/>
                </a:lnTo>
                <a:lnTo>
                  <a:pt x="0" y="271"/>
                </a:lnTo>
                <a:lnTo>
                  <a:pt x="0" y="269"/>
                </a:lnTo>
                <a:lnTo>
                  <a:pt x="0" y="210"/>
                </a:lnTo>
              </a:path>
            </a:pathLst>
          </a:custGeom>
          <a:solidFill>
            <a:srgbClr val="FF3300"/>
          </a:solidFill>
          <a:ln>
            <a:noFill/>
          </a:ln>
          <a:effectLst>
            <a:outerShdw dist="107763" dir="2700000" algn="ctr" rotWithShape="0">
              <a:schemeClr val="bg2"/>
            </a:outerShdw>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Lst>
        </p:spPr>
        <p:txBody>
          <a:bodyPr/>
          <a:lstStyle/>
          <a:p>
            <a:endParaRPr lang="en-US"/>
          </a:p>
        </p:txBody>
      </p:sp>
      <p:sp>
        <p:nvSpPr>
          <p:cNvPr id="46097" name="Freeform 66"/>
          <p:cNvSpPr>
            <a:spLocks/>
          </p:cNvSpPr>
          <p:nvPr/>
        </p:nvSpPr>
        <p:spPr bwMode="auto">
          <a:xfrm>
            <a:off x="6757988" y="2933700"/>
            <a:ext cx="754062" cy="266700"/>
          </a:xfrm>
          <a:custGeom>
            <a:avLst/>
            <a:gdLst>
              <a:gd name="T0" fmla="*/ 0 w 475"/>
              <a:gd name="T1" fmla="*/ 0 h 168"/>
              <a:gd name="T2" fmla="*/ 0 w 475"/>
              <a:gd name="T3" fmla="*/ 2147483647 h 168"/>
              <a:gd name="T4" fmla="*/ 2147483647 w 475"/>
              <a:gd name="T5" fmla="*/ 2147483647 h 168"/>
              <a:gd name="T6" fmla="*/ 2147483647 w 475"/>
              <a:gd name="T7" fmla="*/ 2147483647 h 168"/>
              <a:gd name="T8" fmla="*/ 2147483647 w 475"/>
              <a:gd name="T9" fmla="*/ 2147483647 h 168"/>
              <a:gd name="T10" fmla="*/ 2147483647 w 475"/>
              <a:gd name="T11" fmla="*/ 2147483647 h 168"/>
              <a:gd name="T12" fmla="*/ 2147483647 w 475"/>
              <a:gd name="T13" fmla="*/ 2147483647 h 168"/>
              <a:gd name="T14" fmla="*/ 2147483647 w 475"/>
              <a:gd name="T15" fmla="*/ 2147483647 h 168"/>
              <a:gd name="T16" fmla="*/ 2147483647 w 475"/>
              <a:gd name="T17" fmla="*/ 2147483647 h 168"/>
              <a:gd name="T18" fmla="*/ 2147483647 w 475"/>
              <a:gd name="T19" fmla="*/ 2147483647 h 168"/>
              <a:gd name="T20" fmla="*/ 2147483647 w 475"/>
              <a:gd name="T21" fmla="*/ 2147483647 h 168"/>
              <a:gd name="T22" fmla="*/ 2147483647 w 475"/>
              <a:gd name="T23" fmla="*/ 2147483647 h 168"/>
              <a:gd name="T24" fmla="*/ 2147483647 w 475"/>
              <a:gd name="T25" fmla="*/ 2147483647 h 168"/>
              <a:gd name="T26" fmla="*/ 2147483647 w 475"/>
              <a:gd name="T27" fmla="*/ 2147483647 h 168"/>
              <a:gd name="T28" fmla="*/ 2147483647 w 475"/>
              <a:gd name="T29" fmla="*/ 2147483647 h 168"/>
              <a:gd name="T30" fmla="*/ 2147483647 w 475"/>
              <a:gd name="T31" fmla="*/ 2147483647 h 168"/>
              <a:gd name="T32" fmla="*/ 2147483647 w 475"/>
              <a:gd name="T33" fmla="*/ 2147483647 h 168"/>
              <a:gd name="T34" fmla="*/ 2147483647 w 475"/>
              <a:gd name="T35" fmla="*/ 2147483647 h 168"/>
              <a:gd name="T36" fmla="*/ 2147483647 w 475"/>
              <a:gd name="T37" fmla="*/ 2147483647 h 168"/>
              <a:gd name="T38" fmla="*/ 2147483647 w 475"/>
              <a:gd name="T39" fmla="*/ 2147483647 h 168"/>
              <a:gd name="T40" fmla="*/ 2147483647 w 475"/>
              <a:gd name="T41" fmla="*/ 2147483647 h 168"/>
              <a:gd name="T42" fmla="*/ 2147483647 w 475"/>
              <a:gd name="T43" fmla="*/ 2147483647 h 168"/>
              <a:gd name="T44" fmla="*/ 2147483647 w 475"/>
              <a:gd name="T45" fmla="*/ 2147483647 h 168"/>
              <a:gd name="T46" fmla="*/ 2147483647 w 475"/>
              <a:gd name="T47" fmla="*/ 2147483647 h 168"/>
              <a:gd name="T48" fmla="*/ 0 w 475"/>
              <a:gd name="T49" fmla="*/ 0 h 16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75" h="168">
                <a:moveTo>
                  <a:pt x="0" y="0"/>
                </a:moveTo>
                <a:lnTo>
                  <a:pt x="0" y="51"/>
                </a:lnTo>
                <a:lnTo>
                  <a:pt x="31" y="55"/>
                </a:lnTo>
                <a:lnTo>
                  <a:pt x="62" y="60"/>
                </a:lnTo>
                <a:lnTo>
                  <a:pt x="92" y="66"/>
                </a:lnTo>
                <a:lnTo>
                  <a:pt x="123" y="71"/>
                </a:lnTo>
                <a:lnTo>
                  <a:pt x="158" y="78"/>
                </a:lnTo>
                <a:lnTo>
                  <a:pt x="196" y="86"/>
                </a:lnTo>
                <a:lnTo>
                  <a:pt x="245" y="97"/>
                </a:lnTo>
                <a:lnTo>
                  <a:pt x="291" y="106"/>
                </a:lnTo>
                <a:lnTo>
                  <a:pt x="322" y="114"/>
                </a:lnTo>
                <a:lnTo>
                  <a:pt x="359" y="125"/>
                </a:lnTo>
                <a:lnTo>
                  <a:pt x="398" y="138"/>
                </a:lnTo>
                <a:lnTo>
                  <a:pt x="433" y="151"/>
                </a:lnTo>
                <a:lnTo>
                  <a:pt x="459" y="160"/>
                </a:lnTo>
                <a:lnTo>
                  <a:pt x="474" y="167"/>
                </a:lnTo>
                <a:lnTo>
                  <a:pt x="474" y="103"/>
                </a:lnTo>
                <a:lnTo>
                  <a:pt x="444" y="87"/>
                </a:lnTo>
                <a:lnTo>
                  <a:pt x="385" y="65"/>
                </a:lnTo>
                <a:lnTo>
                  <a:pt x="316" y="42"/>
                </a:lnTo>
                <a:lnTo>
                  <a:pt x="253" y="30"/>
                </a:lnTo>
                <a:lnTo>
                  <a:pt x="182" y="15"/>
                </a:lnTo>
                <a:lnTo>
                  <a:pt x="111" y="4"/>
                </a:lnTo>
                <a:lnTo>
                  <a:pt x="60" y="1"/>
                </a:lnTo>
                <a:lnTo>
                  <a:pt x="0" y="0"/>
                </a:lnTo>
              </a:path>
            </a:pathLst>
          </a:custGeom>
          <a:solidFill>
            <a:srgbClr val="FF3300"/>
          </a:solidFill>
          <a:ln>
            <a:noFill/>
          </a:ln>
          <a:effectLst>
            <a:outerShdw dist="107763" dir="2700000" algn="ctr" rotWithShape="0">
              <a:schemeClr val="bg2"/>
            </a:outerShdw>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Lst>
        </p:spPr>
        <p:txBody>
          <a:bodyPr/>
          <a:lstStyle/>
          <a:p>
            <a:endParaRPr lang="en-US"/>
          </a:p>
        </p:txBody>
      </p:sp>
      <p:sp>
        <p:nvSpPr>
          <p:cNvPr id="46098" name="Freeform 67"/>
          <p:cNvSpPr>
            <a:spLocks/>
          </p:cNvSpPr>
          <p:nvPr/>
        </p:nvSpPr>
        <p:spPr bwMode="auto">
          <a:xfrm>
            <a:off x="6029325" y="2266950"/>
            <a:ext cx="2125663" cy="831850"/>
          </a:xfrm>
          <a:custGeom>
            <a:avLst/>
            <a:gdLst>
              <a:gd name="T0" fmla="*/ 2147483647 w 1339"/>
              <a:gd name="T1" fmla="*/ 0 h 524"/>
              <a:gd name="T2" fmla="*/ 2147483647 w 1339"/>
              <a:gd name="T3" fmla="*/ 0 h 524"/>
              <a:gd name="T4" fmla="*/ 2147483647 w 1339"/>
              <a:gd name="T5" fmla="*/ 2147483647 h 524"/>
              <a:gd name="T6" fmla="*/ 2147483647 w 1339"/>
              <a:gd name="T7" fmla="*/ 2147483647 h 524"/>
              <a:gd name="T8" fmla="*/ 2147483647 w 1339"/>
              <a:gd name="T9" fmla="*/ 2147483647 h 524"/>
              <a:gd name="T10" fmla="*/ 2147483647 w 1339"/>
              <a:gd name="T11" fmla="*/ 2147483647 h 524"/>
              <a:gd name="T12" fmla="*/ 2147483647 w 1339"/>
              <a:gd name="T13" fmla="*/ 2147483647 h 524"/>
              <a:gd name="T14" fmla="*/ 2147483647 w 1339"/>
              <a:gd name="T15" fmla="*/ 2147483647 h 524"/>
              <a:gd name="T16" fmla="*/ 2147483647 w 1339"/>
              <a:gd name="T17" fmla="*/ 2147483647 h 524"/>
              <a:gd name="T18" fmla="*/ 2147483647 w 1339"/>
              <a:gd name="T19" fmla="*/ 2147483647 h 524"/>
              <a:gd name="T20" fmla="*/ 2147483647 w 1339"/>
              <a:gd name="T21" fmla="*/ 2147483647 h 524"/>
              <a:gd name="T22" fmla="*/ 2147483647 w 1339"/>
              <a:gd name="T23" fmla="*/ 2147483647 h 524"/>
              <a:gd name="T24" fmla="*/ 2147483647 w 1339"/>
              <a:gd name="T25" fmla="*/ 2147483647 h 524"/>
              <a:gd name="T26" fmla="*/ 2147483647 w 1339"/>
              <a:gd name="T27" fmla="*/ 2147483647 h 524"/>
              <a:gd name="T28" fmla="*/ 2147483647 w 1339"/>
              <a:gd name="T29" fmla="*/ 2147483647 h 524"/>
              <a:gd name="T30" fmla="*/ 2147483647 w 1339"/>
              <a:gd name="T31" fmla="*/ 2147483647 h 524"/>
              <a:gd name="T32" fmla="*/ 2147483647 w 1339"/>
              <a:gd name="T33" fmla="*/ 2147483647 h 524"/>
              <a:gd name="T34" fmla="*/ 2147483647 w 1339"/>
              <a:gd name="T35" fmla="*/ 2147483647 h 524"/>
              <a:gd name="T36" fmla="*/ 2147483647 w 1339"/>
              <a:gd name="T37" fmla="*/ 2147483647 h 524"/>
              <a:gd name="T38" fmla="*/ 2147483647 w 1339"/>
              <a:gd name="T39" fmla="*/ 2147483647 h 524"/>
              <a:gd name="T40" fmla="*/ 2147483647 w 1339"/>
              <a:gd name="T41" fmla="*/ 2147483647 h 524"/>
              <a:gd name="T42" fmla="*/ 2147483647 w 1339"/>
              <a:gd name="T43" fmla="*/ 2147483647 h 524"/>
              <a:gd name="T44" fmla="*/ 2147483647 w 1339"/>
              <a:gd name="T45" fmla="*/ 2147483647 h 524"/>
              <a:gd name="T46" fmla="*/ 2147483647 w 1339"/>
              <a:gd name="T47" fmla="*/ 2147483647 h 524"/>
              <a:gd name="T48" fmla="*/ 2147483647 w 1339"/>
              <a:gd name="T49" fmla="*/ 2147483647 h 524"/>
              <a:gd name="T50" fmla="*/ 2147483647 w 1339"/>
              <a:gd name="T51" fmla="*/ 2147483647 h 524"/>
              <a:gd name="T52" fmla="*/ 2147483647 w 1339"/>
              <a:gd name="T53" fmla="*/ 2147483647 h 524"/>
              <a:gd name="T54" fmla="*/ 2147483647 w 1339"/>
              <a:gd name="T55" fmla="*/ 2147483647 h 524"/>
              <a:gd name="T56" fmla="*/ 2147483647 w 1339"/>
              <a:gd name="T57" fmla="*/ 2147483647 h 524"/>
              <a:gd name="T58" fmla="*/ 2147483647 w 1339"/>
              <a:gd name="T59" fmla="*/ 2147483647 h 524"/>
              <a:gd name="T60" fmla="*/ 2147483647 w 1339"/>
              <a:gd name="T61" fmla="*/ 2147483647 h 524"/>
              <a:gd name="T62" fmla="*/ 2147483647 w 1339"/>
              <a:gd name="T63" fmla="*/ 2147483647 h 524"/>
              <a:gd name="T64" fmla="*/ 2147483647 w 1339"/>
              <a:gd name="T65" fmla="*/ 2147483647 h 524"/>
              <a:gd name="T66" fmla="*/ 2147483647 w 1339"/>
              <a:gd name="T67" fmla="*/ 2147483647 h 524"/>
              <a:gd name="T68" fmla="*/ 2147483647 w 1339"/>
              <a:gd name="T69" fmla="*/ 2147483647 h 524"/>
              <a:gd name="T70" fmla="*/ 2147483647 w 1339"/>
              <a:gd name="T71" fmla="*/ 2147483647 h 524"/>
              <a:gd name="T72" fmla="*/ 2147483647 w 1339"/>
              <a:gd name="T73" fmla="*/ 2147483647 h 524"/>
              <a:gd name="T74" fmla="*/ 2147483647 w 1339"/>
              <a:gd name="T75" fmla="*/ 2147483647 h 524"/>
              <a:gd name="T76" fmla="*/ 2147483647 w 1339"/>
              <a:gd name="T77" fmla="*/ 2147483647 h 524"/>
              <a:gd name="T78" fmla="*/ 2147483647 w 1339"/>
              <a:gd name="T79" fmla="*/ 2147483647 h 524"/>
              <a:gd name="T80" fmla="*/ 2147483647 w 1339"/>
              <a:gd name="T81" fmla="*/ 2147483647 h 5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39" h="524">
                <a:moveTo>
                  <a:pt x="0" y="4"/>
                </a:moveTo>
                <a:lnTo>
                  <a:pt x="73" y="0"/>
                </a:lnTo>
                <a:lnTo>
                  <a:pt x="110" y="0"/>
                </a:lnTo>
                <a:lnTo>
                  <a:pt x="154" y="0"/>
                </a:lnTo>
                <a:lnTo>
                  <a:pt x="196" y="2"/>
                </a:lnTo>
                <a:lnTo>
                  <a:pt x="237" y="4"/>
                </a:lnTo>
                <a:lnTo>
                  <a:pt x="278" y="8"/>
                </a:lnTo>
                <a:lnTo>
                  <a:pt x="314" y="13"/>
                </a:lnTo>
                <a:lnTo>
                  <a:pt x="355" y="19"/>
                </a:lnTo>
                <a:lnTo>
                  <a:pt x="404" y="28"/>
                </a:lnTo>
                <a:lnTo>
                  <a:pt x="448" y="40"/>
                </a:lnTo>
                <a:lnTo>
                  <a:pt x="489" y="50"/>
                </a:lnTo>
                <a:lnTo>
                  <a:pt x="535" y="63"/>
                </a:lnTo>
                <a:lnTo>
                  <a:pt x="580" y="78"/>
                </a:lnTo>
                <a:lnTo>
                  <a:pt x="623" y="93"/>
                </a:lnTo>
                <a:lnTo>
                  <a:pt x="660" y="108"/>
                </a:lnTo>
                <a:lnTo>
                  <a:pt x="701" y="123"/>
                </a:lnTo>
                <a:lnTo>
                  <a:pt x="736" y="138"/>
                </a:lnTo>
                <a:lnTo>
                  <a:pt x="775" y="155"/>
                </a:lnTo>
                <a:lnTo>
                  <a:pt x="814" y="172"/>
                </a:lnTo>
                <a:lnTo>
                  <a:pt x="853" y="193"/>
                </a:lnTo>
                <a:lnTo>
                  <a:pt x="887" y="210"/>
                </a:lnTo>
                <a:lnTo>
                  <a:pt x="924" y="233"/>
                </a:lnTo>
                <a:lnTo>
                  <a:pt x="958" y="254"/>
                </a:lnTo>
                <a:lnTo>
                  <a:pt x="990" y="275"/>
                </a:lnTo>
                <a:lnTo>
                  <a:pt x="1016" y="298"/>
                </a:lnTo>
                <a:lnTo>
                  <a:pt x="1038" y="318"/>
                </a:lnTo>
                <a:lnTo>
                  <a:pt x="1055" y="338"/>
                </a:lnTo>
                <a:lnTo>
                  <a:pt x="1338" y="310"/>
                </a:lnTo>
                <a:lnTo>
                  <a:pt x="1298" y="325"/>
                </a:lnTo>
                <a:lnTo>
                  <a:pt x="1251" y="341"/>
                </a:lnTo>
                <a:lnTo>
                  <a:pt x="1216" y="354"/>
                </a:lnTo>
                <a:lnTo>
                  <a:pt x="1187" y="364"/>
                </a:lnTo>
                <a:lnTo>
                  <a:pt x="1157" y="376"/>
                </a:lnTo>
                <a:lnTo>
                  <a:pt x="1133" y="388"/>
                </a:lnTo>
                <a:lnTo>
                  <a:pt x="1109" y="400"/>
                </a:lnTo>
                <a:lnTo>
                  <a:pt x="1086" y="414"/>
                </a:lnTo>
                <a:lnTo>
                  <a:pt x="1063" y="430"/>
                </a:lnTo>
                <a:lnTo>
                  <a:pt x="1036" y="447"/>
                </a:lnTo>
                <a:lnTo>
                  <a:pt x="1009" y="467"/>
                </a:lnTo>
                <a:lnTo>
                  <a:pt x="985" y="484"/>
                </a:lnTo>
                <a:lnTo>
                  <a:pt x="958" y="505"/>
                </a:lnTo>
                <a:lnTo>
                  <a:pt x="936" y="523"/>
                </a:lnTo>
                <a:lnTo>
                  <a:pt x="915" y="515"/>
                </a:lnTo>
                <a:lnTo>
                  <a:pt x="892" y="505"/>
                </a:lnTo>
                <a:lnTo>
                  <a:pt x="868" y="497"/>
                </a:lnTo>
                <a:lnTo>
                  <a:pt x="841" y="488"/>
                </a:lnTo>
                <a:lnTo>
                  <a:pt x="813" y="479"/>
                </a:lnTo>
                <a:lnTo>
                  <a:pt x="787" y="472"/>
                </a:lnTo>
                <a:lnTo>
                  <a:pt x="761" y="467"/>
                </a:lnTo>
                <a:lnTo>
                  <a:pt x="733" y="460"/>
                </a:lnTo>
                <a:lnTo>
                  <a:pt x="703" y="454"/>
                </a:lnTo>
                <a:lnTo>
                  <a:pt x="672" y="447"/>
                </a:lnTo>
                <a:lnTo>
                  <a:pt x="644" y="442"/>
                </a:lnTo>
                <a:lnTo>
                  <a:pt x="616" y="436"/>
                </a:lnTo>
                <a:lnTo>
                  <a:pt x="586" y="432"/>
                </a:lnTo>
                <a:lnTo>
                  <a:pt x="557" y="427"/>
                </a:lnTo>
                <a:lnTo>
                  <a:pt x="531" y="422"/>
                </a:lnTo>
                <a:lnTo>
                  <a:pt x="499" y="418"/>
                </a:lnTo>
                <a:lnTo>
                  <a:pt x="455" y="414"/>
                </a:lnTo>
                <a:lnTo>
                  <a:pt x="748" y="374"/>
                </a:lnTo>
                <a:lnTo>
                  <a:pt x="729" y="344"/>
                </a:lnTo>
                <a:lnTo>
                  <a:pt x="706" y="321"/>
                </a:lnTo>
                <a:lnTo>
                  <a:pt x="664" y="278"/>
                </a:lnTo>
                <a:lnTo>
                  <a:pt x="640" y="260"/>
                </a:lnTo>
                <a:lnTo>
                  <a:pt x="616" y="241"/>
                </a:lnTo>
                <a:lnTo>
                  <a:pt x="572" y="208"/>
                </a:lnTo>
                <a:lnTo>
                  <a:pt x="545" y="189"/>
                </a:lnTo>
                <a:lnTo>
                  <a:pt x="514" y="166"/>
                </a:lnTo>
                <a:lnTo>
                  <a:pt x="485" y="149"/>
                </a:lnTo>
                <a:lnTo>
                  <a:pt x="460" y="134"/>
                </a:lnTo>
                <a:lnTo>
                  <a:pt x="436" y="119"/>
                </a:lnTo>
                <a:lnTo>
                  <a:pt x="406" y="104"/>
                </a:lnTo>
                <a:lnTo>
                  <a:pt x="374" y="90"/>
                </a:lnTo>
                <a:lnTo>
                  <a:pt x="342" y="78"/>
                </a:lnTo>
                <a:lnTo>
                  <a:pt x="311" y="65"/>
                </a:lnTo>
                <a:lnTo>
                  <a:pt x="273" y="53"/>
                </a:lnTo>
                <a:lnTo>
                  <a:pt x="237" y="44"/>
                </a:lnTo>
                <a:lnTo>
                  <a:pt x="196" y="36"/>
                </a:lnTo>
                <a:lnTo>
                  <a:pt x="156" y="28"/>
                </a:lnTo>
                <a:lnTo>
                  <a:pt x="115" y="21"/>
                </a:lnTo>
                <a:lnTo>
                  <a:pt x="71" y="15"/>
                </a:lnTo>
                <a:lnTo>
                  <a:pt x="0" y="4"/>
                </a:lnTo>
              </a:path>
            </a:pathLst>
          </a:custGeom>
          <a:solidFill>
            <a:srgbClr val="FF99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Rectangle 63"/>
          <p:cNvSpPr>
            <a:spLocks noChangeArrowheads="1"/>
          </p:cNvSpPr>
          <p:nvPr/>
        </p:nvSpPr>
        <p:spPr bwMode="auto">
          <a:xfrm>
            <a:off x="5076056" y="4716375"/>
            <a:ext cx="3960440" cy="944873"/>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127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7338" indent="-287338"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marL="0" indent="0" eaLnBrk="1" hangingPunct="1">
              <a:lnSpc>
                <a:spcPct val="90000"/>
              </a:lnSpc>
              <a:spcBef>
                <a:spcPct val="10000"/>
              </a:spcBef>
              <a:buFont typeface="Wingdings" pitchFamily="2" charset="2"/>
              <a:buNone/>
            </a:pPr>
            <a:r>
              <a:rPr lang="en-US" altLang="en-US" sz="1600" dirty="0" smtClean="0"/>
              <a:t>Sum of squares error </a:t>
            </a:r>
            <a:r>
              <a:rPr lang="en-US" altLang="en-US" sz="1600" b="1" dirty="0" smtClean="0"/>
              <a:t>SSE</a:t>
            </a:r>
            <a:r>
              <a:rPr lang="en-US" altLang="en-US" sz="1600" dirty="0" smtClean="0"/>
              <a:t> (</a:t>
            </a:r>
            <a:r>
              <a:rPr lang="en-US" altLang="en-US" sz="1600" dirty="0" err="1" smtClean="0"/>
              <a:t>i.e</a:t>
            </a:r>
            <a:r>
              <a:rPr lang="en-US" altLang="en-US" sz="1600" dirty="0" smtClean="0"/>
              <a:t>, within groups)</a:t>
            </a:r>
          </a:p>
          <a:p>
            <a:pPr eaLnBrk="1" hangingPunct="1">
              <a:lnSpc>
                <a:spcPct val="90000"/>
              </a:lnSpc>
              <a:spcBef>
                <a:spcPct val="10000"/>
              </a:spcBef>
              <a:buFont typeface="Wingdings" pitchFamily="2" charset="2"/>
              <a:buNone/>
            </a:pPr>
            <a:endParaRPr lang="en-US" altLang="en-US" sz="1600" dirty="0"/>
          </a:p>
          <a:p>
            <a:pPr eaLnBrk="1" hangingPunct="1">
              <a:lnSpc>
                <a:spcPct val="90000"/>
              </a:lnSpc>
              <a:spcBef>
                <a:spcPct val="10000"/>
              </a:spcBef>
              <a:buFont typeface="Wingdings" pitchFamily="2" charset="2"/>
              <a:buNone/>
            </a:pPr>
            <a:r>
              <a:rPr lang="en-US" altLang="en-US" sz="1600" dirty="0" smtClean="0"/>
              <a:t> </a:t>
            </a:r>
          </a:p>
          <a:p>
            <a:pPr eaLnBrk="1" hangingPunct="1">
              <a:lnSpc>
                <a:spcPct val="90000"/>
              </a:lnSpc>
              <a:spcBef>
                <a:spcPct val="10000"/>
              </a:spcBef>
              <a:buFont typeface="Wingdings" pitchFamily="2" charset="2"/>
              <a:buNone/>
            </a:pPr>
            <a:endParaRPr lang="en-US" altLang="en-US" sz="16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ltLang="en-US" dirty="0" smtClean="0">
                <a:latin typeface="Verdana" pitchFamily="34" charset="0"/>
              </a:rPr>
              <a:t>One-Way ANOVA Partitions Total Variation</a:t>
            </a:r>
            <a:endParaRPr lang="en-US"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1475657" y="1268760"/>
                <a:ext cx="4752528" cy="791294"/>
              </a:xfrm>
            </p:spPr>
            <p:txBody>
              <a:bodyPr/>
              <a:lstStyle/>
              <a:p>
                <a:pPr marL="0" indent="0">
                  <a:buNone/>
                </a:pPr>
                <a14:m>
                  <m:oMath xmlns:m="http://schemas.openxmlformats.org/officeDocument/2006/math">
                    <m:sSub>
                      <m:sSubPr>
                        <m:ctrlPr>
                          <a:rPr lang="it-IT" sz="2800" b="0" i="1" smtClean="0">
                            <a:latin typeface="Cambria Math"/>
                          </a:rPr>
                        </m:ctrlPr>
                      </m:sSubPr>
                      <m:e>
                        <m:r>
                          <a:rPr lang="it-IT" sz="2800" b="0" i="1" smtClean="0">
                            <a:latin typeface="Cambria Math"/>
                          </a:rPr>
                          <m:t>𝑆𝑆</m:t>
                        </m:r>
                      </m:e>
                      <m:sub>
                        <m:r>
                          <a:rPr lang="it-IT" sz="2800" b="0" i="1" smtClean="0">
                            <a:latin typeface="Cambria Math"/>
                          </a:rPr>
                          <m:t>𝐸𝑅𝑅𝑂𝑅</m:t>
                        </m:r>
                      </m:sub>
                    </m:sSub>
                  </m:oMath>
                </a14:m>
                <a:r>
                  <a:rPr lang="en-US" sz="2800" dirty="0" smtClean="0"/>
                  <a:t>=</a:t>
                </a:r>
                <a14:m>
                  <m:oMath xmlns:m="http://schemas.openxmlformats.org/officeDocument/2006/math">
                    <m:nary>
                      <m:naryPr>
                        <m:chr m:val="∑"/>
                        <m:ctrlPr>
                          <a:rPr lang="en-US" sz="2800" i="1" dirty="0" smtClean="0">
                            <a:latin typeface="Cambria Math"/>
                          </a:rPr>
                        </m:ctrlPr>
                      </m:naryPr>
                      <m:sub>
                        <m:r>
                          <m:rPr>
                            <m:brk m:alnAt="23"/>
                          </m:rPr>
                          <a:rPr lang="it-IT" sz="2800" b="0" i="1" dirty="0" smtClean="0">
                            <a:latin typeface="Cambria Math"/>
                          </a:rPr>
                          <m:t>𝑗</m:t>
                        </m:r>
                      </m:sub>
                      <m:sup/>
                      <m:e>
                        <m:nary>
                          <m:naryPr>
                            <m:chr m:val="∑"/>
                            <m:supHide m:val="on"/>
                            <m:ctrlPr>
                              <a:rPr lang="en-US" sz="2800" i="1" dirty="0" smtClean="0">
                                <a:latin typeface="Cambria Math"/>
                              </a:rPr>
                            </m:ctrlPr>
                          </m:naryPr>
                          <m:sub>
                            <m:r>
                              <m:rPr>
                                <m:brk m:alnAt="7"/>
                              </m:rPr>
                              <a:rPr lang="it-IT" sz="2800" b="0" i="1" dirty="0" smtClean="0">
                                <a:latin typeface="Cambria Math"/>
                              </a:rPr>
                              <m:t>𝑖</m:t>
                            </m:r>
                          </m:sub>
                          <m:sup/>
                          <m:e>
                            <m:r>
                              <a:rPr lang="it-IT" sz="2800" b="0" i="1" dirty="0" smtClean="0">
                                <a:latin typeface="Cambria Math"/>
                              </a:rPr>
                              <m:t>(</m:t>
                            </m:r>
                            <m:sSub>
                              <m:sSubPr>
                                <m:ctrlPr>
                                  <a:rPr lang="it-IT" sz="2800" b="0" i="1" dirty="0" smtClean="0">
                                    <a:latin typeface="Cambria Math"/>
                                  </a:rPr>
                                </m:ctrlPr>
                              </m:sSubPr>
                              <m:e>
                                <m:r>
                                  <a:rPr lang="it-IT" sz="2800" b="0" i="1" dirty="0" smtClean="0">
                                    <a:latin typeface="Cambria Math"/>
                                  </a:rPr>
                                  <m:t>𝑌</m:t>
                                </m:r>
                              </m:e>
                              <m:sub>
                                <m:r>
                                  <a:rPr lang="it-IT" sz="2800" b="0" i="1" dirty="0" smtClean="0">
                                    <a:latin typeface="Cambria Math"/>
                                  </a:rPr>
                                  <m:t>𝑖𝑗</m:t>
                                </m:r>
                              </m:sub>
                            </m:sSub>
                          </m:e>
                        </m:nary>
                      </m:e>
                    </m:nary>
                  </m:oMath>
                </a14:m>
                <a:r>
                  <a:rPr lang="en-US" sz="2800" dirty="0" smtClean="0"/>
                  <a:t>-</a:t>
                </a:r>
                <a14:m>
                  <m:oMath xmlns:m="http://schemas.openxmlformats.org/officeDocument/2006/math">
                    <m:sSub>
                      <m:sSubPr>
                        <m:ctrlPr>
                          <a:rPr lang="en-US" sz="2800" i="1" dirty="0" smtClean="0">
                            <a:latin typeface="Cambria Math"/>
                          </a:rPr>
                        </m:ctrlPr>
                      </m:sSubPr>
                      <m:e>
                        <m:acc>
                          <m:accPr>
                            <m:chr m:val="̂"/>
                            <m:ctrlPr>
                              <a:rPr lang="en-US" sz="2800" i="1" dirty="0" smtClean="0">
                                <a:latin typeface="Cambria Math"/>
                              </a:rPr>
                            </m:ctrlPr>
                          </m:accPr>
                          <m:e>
                            <m:r>
                              <a:rPr lang="it-IT" sz="2800" b="0" i="1" dirty="0" smtClean="0">
                                <a:latin typeface="Cambria Math"/>
                              </a:rPr>
                              <m:t>𝑌</m:t>
                            </m:r>
                          </m:e>
                        </m:acc>
                      </m:e>
                      <m:sub>
                        <m:r>
                          <a:rPr lang="it-IT" sz="2800" b="0" i="1" dirty="0" smtClean="0">
                            <a:latin typeface="Cambria Math"/>
                          </a:rPr>
                          <m:t>𝑖𝑗</m:t>
                        </m:r>
                      </m:sub>
                    </m:sSub>
                    <m:sSup>
                      <m:sSupPr>
                        <m:ctrlPr>
                          <a:rPr lang="en-US" sz="2800" i="1" dirty="0" smtClean="0">
                            <a:latin typeface="Cambria Math"/>
                          </a:rPr>
                        </m:ctrlPr>
                      </m:sSupPr>
                      <m:e>
                        <m:r>
                          <a:rPr lang="it-IT" sz="2800" b="0" i="1" dirty="0" smtClean="0">
                            <a:latin typeface="Cambria Math"/>
                          </a:rPr>
                          <m:t>)</m:t>
                        </m:r>
                      </m:e>
                      <m:sup>
                        <m:r>
                          <a:rPr lang="it-IT" sz="2800" b="0" i="1" dirty="0" smtClean="0">
                            <a:latin typeface="Cambria Math"/>
                          </a:rPr>
                          <m:t>2</m:t>
                        </m:r>
                      </m:sup>
                    </m:sSup>
                  </m:oMath>
                </a14:m>
                <a:endParaRPr lang="en-US" sz="2800"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1475657" y="1268760"/>
                <a:ext cx="4752528" cy="791294"/>
              </a:xfrm>
              <a:blipFill rotWithShape="1">
                <a:blip r:embed="rId2"/>
                <a:stretch>
                  <a:fillRect t="-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Segnaposto contenuto 2"/>
              <p:cNvSpPr txBox="1">
                <a:spLocks/>
              </p:cNvSpPr>
              <p:nvPr/>
            </p:nvSpPr>
            <p:spPr bwMode="auto">
              <a:xfrm>
                <a:off x="2065084" y="2381216"/>
                <a:ext cx="4327377" cy="79129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99"/>
                  </a:buClr>
                  <a:buSzPct val="70000"/>
                  <a:buFont typeface="Wingdings" pitchFamily="2" charset="2"/>
                  <a:buChar char="¡"/>
                  <a:defRPr sz="2000">
                    <a:solidFill>
                      <a:srgbClr val="003399"/>
                    </a:solidFill>
                    <a:latin typeface="+mn-lt"/>
                    <a:ea typeface="+mn-ea"/>
                    <a:cs typeface="+mn-cs"/>
                  </a:defRPr>
                </a:lvl1pPr>
                <a:lvl2pPr marL="742950" indent="-285750" algn="l" rtl="0" eaLnBrk="0" fontAlgn="base" hangingPunct="0">
                  <a:spcBef>
                    <a:spcPct val="20000"/>
                  </a:spcBef>
                  <a:spcAft>
                    <a:spcPct val="0"/>
                  </a:spcAft>
                  <a:buClr>
                    <a:srgbClr val="003399"/>
                  </a:buClr>
                  <a:buSzPct val="70000"/>
                  <a:buFont typeface="Wingdings" pitchFamily="2" charset="2"/>
                  <a:buChar char="l"/>
                  <a:defRPr sz="2000">
                    <a:solidFill>
                      <a:srgbClr val="003399"/>
                    </a:solidFill>
                    <a:latin typeface="+mn-lt"/>
                  </a:defRPr>
                </a:lvl2pPr>
                <a:lvl3pPr marL="1143000" indent="-228600" algn="l" rtl="0" eaLnBrk="0" fontAlgn="base" hangingPunct="0">
                  <a:spcBef>
                    <a:spcPct val="20000"/>
                  </a:spcBef>
                  <a:spcAft>
                    <a:spcPct val="0"/>
                  </a:spcAft>
                  <a:buClr>
                    <a:srgbClr val="003399"/>
                  </a:buClr>
                  <a:buSzPct val="65000"/>
                  <a:buFont typeface="Wingdings" pitchFamily="2" charset="2"/>
                  <a:buChar char="¡"/>
                  <a:defRPr>
                    <a:solidFill>
                      <a:srgbClr val="003399"/>
                    </a:solidFill>
                    <a:latin typeface="+mn-lt"/>
                  </a:defRPr>
                </a:lvl3pPr>
                <a:lvl4pPr marL="1600200" indent="-228600" algn="l" rtl="0" eaLnBrk="0" fontAlgn="base" hangingPunct="0">
                  <a:spcBef>
                    <a:spcPct val="20000"/>
                  </a:spcBef>
                  <a:spcAft>
                    <a:spcPct val="0"/>
                  </a:spcAft>
                  <a:buClr>
                    <a:srgbClr val="003399"/>
                  </a:buClr>
                  <a:buSzPct val="70000"/>
                  <a:buFont typeface="Wingdings" pitchFamily="2" charset="2"/>
                  <a:buChar char="l"/>
                  <a:defRPr>
                    <a:solidFill>
                      <a:srgbClr val="003399"/>
                    </a:solidFill>
                    <a:latin typeface="+mn-lt"/>
                  </a:defRPr>
                </a:lvl4pPr>
                <a:lvl5pPr marL="2057400" indent="-228600" algn="l" rtl="0" eaLnBrk="0" fontAlgn="base" hangingPunct="0">
                  <a:spcBef>
                    <a:spcPct val="20000"/>
                  </a:spcBef>
                  <a:spcAft>
                    <a:spcPct val="0"/>
                  </a:spcAft>
                  <a:buClr>
                    <a:srgbClr val="003399"/>
                  </a:buClr>
                  <a:buSzPct val="60000"/>
                  <a:buFont typeface="Wingdings" pitchFamily="2" charset="2"/>
                  <a:buChar char="¡"/>
                  <a:defRPr>
                    <a:solidFill>
                      <a:srgbClr val="003399"/>
                    </a:solidFill>
                    <a:latin typeface="+mn-lt"/>
                  </a:defRPr>
                </a:lvl5pPr>
                <a:lvl6pPr marL="2514600" indent="-228600" algn="l" rtl="0" fontAlgn="base">
                  <a:spcBef>
                    <a:spcPct val="20000"/>
                  </a:spcBef>
                  <a:spcAft>
                    <a:spcPct val="0"/>
                  </a:spcAft>
                  <a:buClr>
                    <a:srgbClr val="003399"/>
                  </a:buClr>
                  <a:buSzPct val="60000"/>
                  <a:buFont typeface="Wingdings" pitchFamily="2" charset="2"/>
                  <a:buChar char="¡"/>
                  <a:defRPr>
                    <a:solidFill>
                      <a:srgbClr val="003399"/>
                    </a:solidFill>
                    <a:latin typeface="+mn-lt"/>
                  </a:defRPr>
                </a:lvl6pPr>
                <a:lvl7pPr marL="2971800" indent="-228600" algn="l" rtl="0" fontAlgn="base">
                  <a:spcBef>
                    <a:spcPct val="20000"/>
                  </a:spcBef>
                  <a:spcAft>
                    <a:spcPct val="0"/>
                  </a:spcAft>
                  <a:buClr>
                    <a:srgbClr val="003399"/>
                  </a:buClr>
                  <a:buSzPct val="60000"/>
                  <a:buFont typeface="Wingdings" pitchFamily="2" charset="2"/>
                  <a:buChar char="¡"/>
                  <a:defRPr>
                    <a:solidFill>
                      <a:srgbClr val="003399"/>
                    </a:solidFill>
                    <a:latin typeface="+mn-lt"/>
                  </a:defRPr>
                </a:lvl7pPr>
                <a:lvl8pPr marL="3429000" indent="-228600" algn="l" rtl="0" fontAlgn="base">
                  <a:spcBef>
                    <a:spcPct val="20000"/>
                  </a:spcBef>
                  <a:spcAft>
                    <a:spcPct val="0"/>
                  </a:spcAft>
                  <a:buClr>
                    <a:srgbClr val="003399"/>
                  </a:buClr>
                  <a:buSzPct val="60000"/>
                  <a:buFont typeface="Wingdings" pitchFamily="2" charset="2"/>
                  <a:buChar char="¡"/>
                  <a:defRPr>
                    <a:solidFill>
                      <a:srgbClr val="003399"/>
                    </a:solidFill>
                    <a:latin typeface="+mn-lt"/>
                  </a:defRPr>
                </a:lvl8pPr>
                <a:lvl9pPr marL="3886200" indent="-228600" algn="l" rtl="0" fontAlgn="base">
                  <a:spcBef>
                    <a:spcPct val="20000"/>
                  </a:spcBef>
                  <a:spcAft>
                    <a:spcPct val="0"/>
                  </a:spcAft>
                  <a:buClr>
                    <a:srgbClr val="003399"/>
                  </a:buClr>
                  <a:buSzPct val="60000"/>
                  <a:buFont typeface="Wingdings" pitchFamily="2" charset="2"/>
                  <a:buChar char="¡"/>
                  <a:defRPr>
                    <a:solidFill>
                      <a:srgbClr val="003399"/>
                    </a:solidFill>
                    <a:latin typeface="+mn-lt"/>
                  </a:defRPr>
                </a:lvl9pPr>
              </a:lstStyle>
              <a:p>
                <a:pPr marL="0" indent="0">
                  <a:buNone/>
                </a:pPr>
                <a14:m>
                  <m:oMath xmlns:m="http://schemas.openxmlformats.org/officeDocument/2006/math">
                    <m:sSub>
                      <m:sSubPr>
                        <m:ctrlPr>
                          <a:rPr lang="it-IT" sz="2800" i="1" kern="0" smtClean="0">
                            <a:latin typeface="Cambria Math"/>
                          </a:rPr>
                        </m:ctrlPr>
                      </m:sSubPr>
                      <m:e>
                        <m:r>
                          <a:rPr lang="it-IT" sz="2800" i="1" kern="0" smtClean="0">
                            <a:latin typeface="Cambria Math"/>
                          </a:rPr>
                          <m:t>𝑆𝑆</m:t>
                        </m:r>
                      </m:e>
                      <m:sub>
                        <m:r>
                          <a:rPr lang="it-IT" sz="2800" b="0" i="1" kern="0" smtClean="0">
                            <a:latin typeface="Cambria Math"/>
                          </a:rPr>
                          <m:t>𝑇𝑅𝐸𝐴𝑇</m:t>
                        </m:r>
                      </m:sub>
                    </m:sSub>
                  </m:oMath>
                </a14:m>
                <a:r>
                  <a:rPr lang="en-US" sz="2800" kern="0" dirty="0" smtClean="0"/>
                  <a:t>=</a:t>
                </a:r>
                <a14:m>
                  <m:oMath xmlns:m="http://schemas.openxmlformats.org/officeDocument/2006/math">
                    <m:nary>
                      <m:naryPr>
                        <m:chr m:val="∑"/>
                        <m:ctrlPr>
                          <a:rPr lang="en-US" sz="2800" i="1" kern="0" dirty="0" smtClean="0">
                            <a:latin typeface="Cambria Math"/>
                          </a:rPr>
                        </m:ctrlPr>
                      </m:naryPr>
                      <m:sub>
                        <m:r>
                          <m:rPr>
                            <m:brk m:alnAt="23"/>
                          </m:rPr>
                          <a:rPr lang="it-IT" sz="2800" i="1" kern="0" dirty="0" smtClean="0">
                            <a:latin typeface="Cambria Math"/>
                          </a:rPr>
                          <m:t>𝑗</m:t>
                        </m:r>
                      </m:sub>
                      <m:sup/>
                      <m:e>
                        <m:nary>
                          <m:naryPr>
                            <m:chr m:val="∑"/>
                            <m:supHide m:val="on"/>
                            <m:ctrlPr>
                              <a:rPr lang="en-US" sz="2800" i="1" kern="0" dirty="0" smtClean="0">
                                <a:latin typeface="Cambria Math"/>
                              </a:rPr>
                            </m:ctrlPr>
                          </m:naryPr>
                          <m:sub>
                            <m:r>
                              <m:rPr>
                                <m:brk m:alnAt="7"/>
                              </m:rPr>
                              <a:rPr lang="it-IT" sz="2800" i="1" kern="0" dirty="0" smtClean="0">
                                <a:latin typeface="Cambria Math"/>
                              </a:rPr>
                              <m:t>𝑖</m:t>
                            </m:r>
                          </m:sub>
                          <m:sup/>
                          <m:e>
                            <m:r>
                              <a:rPr lang="it-IT" sz="2800" i="1" kern="0" dirty="0" smtClean="0">
                                <a:latin typeface="Cambria Math"/>
                              </a:rPr>
                              <m:t>(</m:t>
                            </m:r>
                          </m:e>
                        </m:nary>
                      </m:e>
                    </m:nary>
                    <m:sSub>
                      <m:sSubPr>
                        <m:ctrlPr>
                          <a:rPr lang="en-US" sz="2800" i="1" kern="0" dirty="0" smtClean="0">
                            <a:latin typeface="Cambria Math"/>
                          </a:rPr>
                        </m:ctrlPr>
                      </m:sSubPr>
                      <m:e>
                        <m:acc>
                          <m:accPr>
                            <m:chr m:val="̂"/>
                            <m:ctrlPr>
                              <a:rPr lang="en-US" sz="2800" i="1" kern="0" dirty="0" smtClean="0">
                                <a:latin typeface="Cambria Math"/>
                              </a:rPr>
                            </m:ctrlPr>
                          </m:accPr>
                          <m:e>
                            <m:r>
                              <a:rPr lang="it-IT" sz="2800" i="1" kern="0" dirty="0" smtClean="0">
                                <a:latin typeface="Cambria Math"/>
                              </a:rPr>
                              <m:t>𝑌</m:t>
                            </m:r>
                          </m:e>
                        </m:acc>
                      </m:e>
                      <m:sub>
                        <m:r>
                          <a:rPr lang="it-IT" sz="2800" i="1" kern="0" dirty="0" smtClean="0">
                            <a:latin typeface="Cambria Math"/>
                          </a:rPr>
                          <m:t>𝑖𝑗</m:t>
                        </m:r>
                      </m:sub>
                    </m:sSub>
                    <m:sSup>
                      <m:sSupPr>
                        <m:ctrlPr>
                          <a:rPr lang="en-US" sz="2800" i="1" kern="0" dirty="0" smtClean="0">
                            <a:latin typeface="Cambria Math"/>
                          </a:rPr>
                        </m:ctrlPr>
                      </m:sSupPr>
                      <m:e>
                        <m:r>
                          <a:rPr lang="it-IT" sz="2800" b="0" i="1" kern="0" dirty="0" smtClean="0">
                            <a:latin typeface="Cambria Math"/>
                          </a:rPr>
                          <m:t>−</m:t>
                        </m:r>
                        <m:acc>
                          <m:accPr>
                            <m:chr m:val="̅"/>
                            <m:ctrlPr>
                              <a:rPr lang="it-IT" sz="2800" b="0" i="1" kern="0" dirty="0" smtClean="0">
                                <a:latin typeface="Cambria Math"/>
                              </a:rPr>
                            </m:ctrlPr>
                          </m:accPr>
                          <m:e>
                            <m:r>
                              <a:rPr lang="it-IT" sz="2800" b="0" i="1" kern="0" dirty="0" smtClean="0">
                                <a:latin typeface="Cambria Math"/>
                              </a:rPr>
                              <m:t>𝑌</m:t>
                            </m:r>
                          </m:e>
                        </m:acc>
                        <m:r>
                          <a:rPr lang="it-IT" sz="2800" i="1" kern="0" dirty="0" smtClean="0">
                            <a:latin typeface="Cambria Math"/>
                          </a:rPr>
                          <m:t>)</m:t>
                        </m:r>
                      </m:e>
                      <m:sup>
                        <m:r>
                          <a:rPr lang="it-IT" sz="2800" i="1" kern="0" dirty="0" smtClean="0">
                            <a:latin typeface="Cambria Math"/>
                          </a:rPr>
                          <m:t>2</m:t>
                        </m:r>
                      </m:sup>
                    </m:sSup>
                  </m:oMath>
                </a14:m>
                <a:endParaRPr lang="en-US" sz="2800" kern="0" dirty="0"/>
              </a:p>
            </p:txBody>
          </p:sp>
        </mc:Choice>
        <mc:Fallback xmlns="">
          <p:sp>
            <p:nvSpPr>
              <p:cNvPr id="4" name="Segnaposto contenuto 2"/>
              <p:cNvSpPr txBox="1">
                <a:spLocks noRot="1" noChangeAspect="1" noMove="1" noResize="1" noEditPoints="1" noAdjustHandles="1" noChangeArrowheads="1" noChangeShapeType="1" noTextEdit="1"/>
              </p:cNvSpPr>
              <p:nvPr/>
            </p:nvSpPr>
            <p:spPr bwMode="auto">
              <a:xfrm>
                <a:off x="2065084" y="2381216"/>
                <a:ext cx="4327377" cy="791294"/>
              </a:xfrm>
              <a:prstGeom prst="rect">
                <a:avLst/>
              </a:prstGeom>
              <a:blipFill rotWithShape="1">
                <a:blip r:embed="rId3"/>
                <a:stretch>
                  <a:fillRect t="-232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Segnaposto contenuto 2"/>
              <p:cNvSpPr txBox="1">
                <a:spLocks/>
              </p:cNvSpPr>
              <p:nvPr/>
            </p:nvSpPr>
            <p:spPr bwMode="auto">
              <a:xfrm>
                <a:off x="1545189" y="3548464"/>
                <a:ext cx="4754106" cy="79129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99"/>
                  </a:buClr>
                  <a:buSzPct val="70000"/>
                  <a:buFont typeface="Wingdings" pitchFamily="2" charset="2"/>
                  <a:buChar char="¡"/>
                  <a:defRPr sz="2000">
                    <a:solidFill>
                      <a:srgbClr val="003399"/>
                    </a:solidFill>
                    <a:latin typeface="+mn-lt"/>
                    <a:ea typeface="+mn-ea"/>
                    <a:cs typeface="+mn-cs"/>
                  </a:defRPr>
                </a:lvl1pPr>
                <a:lvl2pPr marL="742950" indent="-285750" algn="l" rtl="0" eaLnBrk="0" fontAlgn="base" hangingPunct="0">
                  <a:spcBef>
                    <a:spcPct val="20000"/>
                  </a:spcBef>
                  <a:spcAft>
                    <a:spcPct val="0"/>
                  </a:spcAft>
                  <a:buClr>
                    <a:srgbClr val="003399"/>
                  </a:buClr>
                  <a:buSzPct val="70000"/>
                  <a:buFont typeface="Wingdings" pitchFamily="2" charset="2"/>
                  <a:buChar char="l"/>
                  <a:defRPr sz="2000">
                    <a:solidFill>
                      <a:srgbClr val="003399"/>
                    </a:solidFill>
                    <a:latin typeface="+mn-lt"/>
                  </a:defRPr>
                </a:lvl2pPr>
                <a:lvl3pPr marL="1143000" indent="-228600" algn="l" rtl="0" eaLnBrk="0" fontAlgn="base" hangingPunct="0">
                  <a:spcBef>
                    <a:spcPct val="20000"/>
                  </a:spcBef>
                  <a:spcAft>
                    <a:spcPct val="0"/>
                  </a:spcAft>
                  <a:buClr>
                    <a:srgbClr val="003399"/>
                  </a:buClr>
                  <a:buSzPct val="65000"/>
                  <a:buFont typeface="Wingdings" pitchFamily="2" charset="2"/>
                  <a:buChar char="¡"/>
                  <a:defRPr>
                    <a:solidFill>
                      <a:srgbClr val="003399"/>
                    </a:solidFill>
                    <a:latin typeface="+mn-lt"/>
                  </a:defRPr>
                </a:lvl3pPr>
                <a:lvl4pPr marL="1600200" indent="-228600" algn="l" rtl="0" eaLnBrk="0" fontAlgn="base" hangingPunct="0">
                  <a:spcBef>
                    <a:spcPct val="20000"/>
                  </a:spcBef>
                  <a:spcAft>
                    <a:spcPct val="0"/>
                  </a:spcAft>
                  <a:buClr>
                    <a:srgbClr val="003399"/>
                  </a:buClr>
                  <a:buSzPct val="70000"/>
                  <a:buFont typeface="Wingdings" pitchFamily="2" charset="2"/>
                  <a:buChar char="l"/>
                  <a:defRPr>
                    <a:solidFill>
                      <a:srgbClr val="003399"/>
                    </a:solidFill>
                    <a:latin typeface="+mn-lt"/>
                  </a:defRPr>
                </a:lvl4pPr>
                <a:lvl5pPr marL="2057400" indent="-228600" algn="l" rtl="0" eaLnBrk="0" fontAlgn="base" hangingPunct="0">
                  <a:spcBef>
                    <a:spcPct val="20000"/>
                  </a:spcBef>
                  <a:spcAft>
                    <a:spcPct val="0"/>
                  </a:spcAft>
                  <a:buClr>
                    <a:srgbClr val="003399"/>
                  </a:buClr>
                  <a:buSzPct val="60000"/>
                  <a:buFont typeface="Wingdings" pitchFamily="2" charset="2"/>
                  <a:buChar char="¡"/>
                  <a:defRPr>
                    <a:solidFill>
                      <a:srgbClr val="003399"/>
                    </a:solidFill>
                    <a:latin typeface="+mn-lt"/>
                  </a:defRPr>
                </a:lvl5pPr>
                <a:lvl6pPr marL="2514600" indent="-228600" algn="l" rtl="0" fontAlgn="base">
                  <a:spcBef>
                    <a:spcPct val="20000"/>
                  </a:spcBef>
                  <a:spcAft>
                    <a:spcPct val="0"/>
                  </a:spcAft>
                  <a:buClr>
                    <a:srgbClr val="003399"/>
                  </a:buClr>
                  <a:buSzPct val="60000"/>
                  <a:buFont typeface="Wingdings" pitchFamily="2" charset="2"/>
                  <a:buChar char="¡"/>
                  <a:defRPr>
                    <a:solidFill>
                      <a:srgbClr val="003399"/>
                    </a:solidFill>
                    <a:latin typeface="+mn-lt"/>
                  </a:defRPr>
                </a:lvl6pPr>
                <a:lvl7pPr marL="2971800" indent="-228600" algn="l" rtl="0" fontAlgn="base">
                  <a:spcBef>
                    <a:spcPct val="20000"/>
                  </a:spcBef>
                  <a:spcAft>
                    <a:spcPct val="0"/>
                  </a:spcAft>
                  <a:buClr>
                    <a:srgbClr val="003399"/>
                  </a:buClr>
                  <a:buSzPct val="60000"/>
                  <a:buFont typeface="Wingdings" pitchFamily="2" charset="2"/>
                  <a:buChar char="¡"/>
                  <a:defRPr>
                    <a:solidFill>
                      <a:srgbClr val="003399"/>
                    </a:solidFill>
                    <a:latin typeface="+mn-lt"/>
                  </a:defRPr>
                </a:lvl7pPr>
                <a:lvl8pPr marL="3429000" indent="-228600" algn="l" rtl="0" fontAlgn="base">
                  <a:spcBef>
                    <a:spcPct val="20000"/>
                  </a:spcBef>
                  <a:spcAft>
                    <a:spcPct val="0"/>
                  </a:spcAft>
                  <a:buClr>
                    <a:srgbClr val="003399"/>
                  </a:buClr>
                  <a:buSzPct val="60000"/>
                  <a:buFont typeface="Wingdings" pitchFamily="2" charset="2"/>
                  <a:buChar char="¡"/>
                  <a:defRPr>
                    <a:solidFill>
                      <a:srgbClr val="003399"/>
                    </a:solidFill>
                    <a:latin typeface="+mn-lt"/>
                  </a:defRPr>
                </a:lvl8pPr>
                <a:lvl9pPr marL="3886200" indent="-228600" algn="l" rtl="0" fontAlgn="base">
                  <a:spcBef>
                    <a:spcPct val="20000"/>
                  </a:spcBef>
                  <a:spcAft>
                    <a:spcPct val="0"/>
                  </a:spcAft>
                  <a:buClr>
                    <a:srgbClr val="003399"/>
                  </a:buClr>
                  <a:buSzPct val="60000"/>
                  <a:buFont typeface="Wingdings" pitchFamily="2" charset="2"/>
                  <a:buChar char="¡"/>
                  <a:defRPr>
                    <a:solidFill>
                      <a:srgbClr val="003399"/>
                    </a:solidFill>
                    <a:latin typeface="+mn-lt"/>
                  </a:defRPr>
                </a:lvl9pPr>
              </a:lstStyle>
              <a:p>
                <a:pPr marL="0" indent="0">
                  <a:buNone/>
                </a:pPr>
                <a14:m>
                  <m:oMath xmlns:m="http://schemas.openxmlformats.org/officeDocument/2006/math">
                    <m:sSub>
                      <m:sSubPr>
                        <m:ctrlPr>
                          <a:rPr lang="it-IT" sz="2800" i="1" kern="0" smtClean="0">
                            <a:latin typeface="Cambria Math"/>
                          </a:rPr>
                        </m:ctrlPr>
                      </m:sSubPr>
                      <m:e>
                        <m:r>
                          <a:rPr lang="it-IT" sz="2800" i="1" kern="0" smtClean="0">
                            <a:latin typeface="Cambria Math"/>
                          </a:rPr>
                          <m:t>𝑆𝑆</m:t>
                        </m:r>
                      </m:e>
                      <m:sub>
                        <m:r>
                          <a:rPr lang="it-IT" sz="2800" b="0" i="1" kern="0" smtClean="0">
                            <a:latin typeface="Cambria Math"/>
                          </a:rPr>
                          <m:t>𝑇𝑂𝑇𝐴𝐿</m:t>
                        </m:r>
                      </m:sub>
                    </m:sSub>
                  </m:oMath>
                </a14:m>
                <a:r>
                  <a:rPr lang="en-US" sz="2800" kern="0" dirty="0" smtClean="0"/>
                  <a:t>=</a:t>
                </a:r>
                <a14:m>
                  <m:oMath xmlns:m="http://schemas.openxmlformats.org/officeDocument/2006/math">
                    <m:nary>
                      <m:naryPr>
                        <m:chr m:val="∑"/>
                        <m:ctrlPr>
                          <a:rPr lang="en-US" sz="2800" i="1" kern="0" dirty="0" smtClean="0">
                            <a:latin typeface="Cambria Math"/>
                          </a:rPr>
                        </m:ctrlPr>
                      </m:naryPr>
                      <m:sub>
                        <m:r>
                          <m:rPr>
                            <m:brk m:alnAt="23"/>
                          </m:rPr>
                          <a:rPr lang="it-IT" sz="2800" i="1" kern="0" dirty="0" smtClean="0">
                            <a:latin typeface="Cambria Math"/>
                          </a:rPr>
                          <m:t>𝑗</m:t>
                        </m:r>
                      </m:sub>
                      <m:sup/>
                      <m:e>
                        <m:nary>
                          <m:naryPr>
                            <m:chr m:val="∑"/>
                            <m:supHide m:val="on"/>
                            <m:ctrlPr>
                              <a:rPr lang="en-US" sz="2800" i="1" kern="0" dirty="0" smtClean="0">
                                <a:latin typeface="Cambria Math"/>
                              </a:rPr>
                            </m:ctrlPr>
                          </m:naryPr>
                          <m:sub>
                            <m:r>
                              <m:rPr>
                                <m:brk m:alnAt="7"/>
                              </m:rPr>
                              <a:rPr lang="it-IT" sz="2800" i="1" kern="0" dirty="0" smtClean="0">
                                <a:latin typeface="Cambria Math"/>
                              </a:rPr>
                              <m:t>𝑖</m:t>
                            </m:r>
                          </m:sub>
                          <m:sup/>
                          <m:e>
                            <m:r>
                              <a:rPr lang="it-IT" sz="2800" i="1" kern="0" dirty="0" smtClean="0">
                                <a:latin typeface="Cambria Math"/>
                              </a:rPr>
                              <m:t>(</m:t>
                            </m:r>
                            <m:sSub>
                              <m:sSubPr>
                                <m:ctrlPr>
                                  <a:rPr lang="it-IT" sz="2800" i="1" kern="0" dirty="0" smtClean="0">
                                    <a:latin typeface="Cambria Math"/>
                                  </a:rPr>
                                </m:ctrlPr>
                              </m:sSubPr>
                              <m:e>
                                <m:r>
                                  <a:rPr lang="it-IT" sz="2800" b="0" i="1" kern="0" dirty="0" smtClean="0">
                                    <a:latin typeface="Cambria Math"/>
                                  </a:rPr>
                                  <m:t>𝑌</m:t>
                                </m:r>
                              </m:e>
                              <m:sub>
                                <m:r>
                                  <a:rPr lang="it-IT" sz="2800" b="0" i="1" kern="0" dirty="0" smtClean="0">
                                    <a:latin typeface="Cambria Math"/>
                                  </a:rPr>
                                  <m:t>𝑖𝑗</m:t>
                                </m:r>
                              </m:sub>
                            </m:sSub>
                          </m:e>
                        </m:nary>
                      </m:e>
                    </m:nary>
                    <m:sSup>
                      <m:sSupPr>
                        <m:ctrlPr>
                          <a:rPr lang="en-US" sz="2800" i="1" kern="0" dirty="0" smtClean="0">
                            <a:latin typeface="Cambria Math"/>
                          </a:rPr>
                        </m:ctrlPr>
                      </m:sSupPr>
                      <m:e>
                        <m:r>
                          <a:rPr lang="it-IT" sz="2800" b="0" i="1" kern="0" dirty="0" smtClean="0">
                            <a:latin typeface="Cambria Math"/>
                          </a:rPr>
                          <m:t>−</m:t>
                        </m:r>
                        <m:acc>
                          <m:accPr>
                            <m:chr m:val="̅"/>
                            <m:ctrlPr>
                              <a:rPr lang="it-IT" sz="2800" b="0" i="1" kern="0" dirty="0" smtClean="0">
                                <a:latin typeface="Cambria Math"/>
                              </a:rPr>
                            </m:ctrlPr>
                          </m:accPr>
                          <m:e>
                            <m:r>
                              <a:rPr lang="it-IT" sz="2800" b="0" i="1" kern="0" dirty="0" smtClean="0">
                                <a:latin typeface="Cambria Math"/>
                              </a:rPr>
                              <m:t>𝑌</m:t>
                            </m:r>
                          </m:e>
                        </m:acc>
                        <m:r>
                          <a:rPr lang="it-IT" sz="2800" i="1" kern="0" dirty="0" smtClean="0">
                            <a:latin typeface="Cambria Math"/>
                          </a:rPr>
                          <m:t>)</m:t>
                        </m:r>
                      </m:e>
                      <m:sup>
                        <m:r>
                          <a:rPr lang="it-IT" sz="2800" i="1" kern="0" dirty="0" smtClean="0">
                            <a:latin typeface="Cambria Math"/>
                          </a:rPr>
                          <m:t>2</m:t>
                        </m:r>
                      </m:sup>
                    </m:sSup>
                  </m:oMath>
                </a14:m>
                <a:endParaRPr lang="en-US" sz="2800" kern="0" dirty="0"/>
              </a:p>
            </p:txBody>
          </p:sp>
        </mc:Choice>
        <mc:Fallback xmlns="">
          <p:sp>
            <p:nvSpPr>
              <p:cNvPr id="5" name="Segnaposto contenuto 2"/>
              <p:cNvSpPr txBox="1">
                <a:spLocks noRot="1" noChangeAspect="1" noMove="1" noResize="1" noEditPoints="1" noAdjustHandles="1" noChangeArrowheads="1" noChangeShapeType="1" noTextEdit="1"/>
              </p:cNvSpPr>
              <p:nvPr/>
            </p:nvSpPr>
            <p:spPr bwMode="auto">
              <a:xfrm>
                <a:off x="1545189" y="3548464"/>
                <a:ext cx="4754106" cy="791294"/>
              </a:xfrm>
              <a:prstGeom prst="rect">
                <a:avLst/>
              </a:prstGeom>
              <a:blipFill rotWithShape="1">
                <a:blip r:embed="rId4"/>
                <a:stretch>
                  <a:fillRect t="-23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 name="Rettangolo 5"/>
          <p:cNvSpPr/>
          <p:nvPr/>
        </p:nvSpPr>
        <p:spPr bwMode="auto">
          <a:xfrm>
            <a:off x="4684212" y="1268760"/>
            <a:ext cx="432048" cy="720080"/>
          </a:xfrm>
          <a:prstGeom prst="rect">
            <a:avLst/>
          </a:prstGeom>
          <a:noFill/>
          <a:ln w="2857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sp>
        <p:nvSpPr>
          <p:cNvPr id="7" name="Rettangolo 6"/>
          <p:cNvSpPr/>
          <p:nvPr/>
        </p:nvSpPr>
        <p:spPr bwMode="auto">
          <a:xfrm>
            <a:off x="4733249" y="2438888"/>
            <a:ext cx="432048" cy="720080"/>
          </a:xfrm>
          <a:prstGeom prst="rect">
            <a:avLst/>
          </a:prstGeom>
          <a:noFill/>
          <a:ln w="2857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sp>
        <p:nvSpPr>
          <p:cNvPr id="8" name="Rettangolo 7"/>
          <p:cNvSpPr/>
          <p:nvPr/>
        </p:nvSpPr>
        <p:spPr bwMode="auto">
          <a:xfrm>
            <a:off x="5404292" y="2444741"/>
            <a:ext cx="432048" cy="720080"/>
          </a:xfrm>
          <a:prstGeom prst="rect">
            <a:avLst/>
          </a:prstGeom>
          <a:noFill/>
          <a:ln w="2857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sp>
        <p:nvSpPr>
          <p:cNvPr id="9" name="Rettangolo 8"/>
          <p:cNvSpPr/>
          <p:nvPr/>
        </p:nvSpPr>
        <p:spPr bwMode="auto">
          <a:xfrm>
            <a:off x="4788906" y="3588469"/>
            <a:ext cx="432048" cy="720080"/>
          </a:xfrm>
          <a:prstGeom prst="rect">
            <a:avLst/>
          </a:prstGeom>
          <a:noFill/>
          <a:ln w="2857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sp>
        <p:nvSpPr>
          <p:cNvPr id="10" name="Rettangolo 9"/>
          <p:cNvSpPr/>
          <p:nvPr/>
        </p:nvSpPr>
        <p:spPr bwMode="auto">
          <a:xfrm>
            <a:off x="4067944" y="1276262"/>
            <a:ext cx="432048" cy="720080"/>
          </a:xfrm>
          <a:prstGeom prst="rect">
            <a:avLst/>
          </a:prstGeom>
          <a:noFill/>
          <a:ln w="2857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sp>
        <p:nvSpPr>
          <p:cNvPr id="11" name="Rettangolo 10"/>
          <p:cNvSpPr/>
          <p:nvPr/>
        </p:nvSpPr>
        <p:spPr bwMode="auto">
          <a:xfrm>
            <a:off x="4139952" y="3597767"/>
            <a:ext cx="432048" cy="720080"/>
          </a:xfrm>
          <a:prstGeom prst="rect">
            <a:avLst/>
          </a:prstGeom>
          <a:noFill/>
          <a:ln w="2857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mc:AlternateContent xmlns:mc="http://schemas.openxmlformats.org/markup-compatibility/2006" xmlns:a14="http://schemas.microsoft.com/office/drawing/2010/main">
        <mc:Choice Requires="a14">
          <p:sp>
            <p:nvSpPr>
              <p:cNvPr id="12" name="CasellaDiTesto 11"/>
              <p:cNvSpPr txBox="1"/>
              <p:nvPr/>
            </p:nvSpPr>
            <p:spPr>
              <a:xfrm>
                <a:off x="1426603" y="2493345"/>
                <a:ext cx="50405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3399"/>
                          </a:solidFill>
                          <a:latin typeface="Cambria Math"/>
                          <a:ea typeface="Cambria Math"/>
                        </a:rPr>
                        <m:t>+</m:t>
                      </m:r>
                    </m:oMath>
                  </m:oMathPara>
                </a14:m>
                <a:endParaRPr lang="en-US" sz="2800" dirty="0">
                  <a:solidFill>
                    <a:srgbClr val="003399"/>
                  </a:solidFill>
                </a:endParaRPr>
              </a:p>
            </p:txBody>
          </p:sp>
        </mc:Choice>
        <mc:Fallback xmlns="">
          <p:sp>
            <p:nvSpPr>
              <p:cNvPr id="12" name="CasellaDiTesto 11"/>
              <p:cNvSpPr txBox="1">
                <a:spLocks noRot="1" noChangeAspect="1" noMove="1" noResize="1" noEditPoints="1" noAdjustHandles="1" noChangeArrowheads="1" noChangeShapeType="1" noTextEdit="1"/>
              </p:cNvSpPr>
              <p:nvPr/>
            </p:nvSpPr>
            <p:spPr>
              <a:xfrm>
                <a:off x="1426603" y="2493345"/>
                <a:ext cx="504056" cy="523220"/>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20923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smtClean="0"/>
              <a:t>References </a:t>
            </a:r>
          </a:p>
        </p:txBody>
      </p:sp>
      <p:sp>
        <p:nvSpPr>
          <p:cNvPr id="8195" name="Rectangle 3"/>
          <p:cNvSpPr>
            <a:spLocks noGrp="1" noChangeArrowheads="1"/>
          </p:cNvSpPr>
          <p:nvPr>
            <p:ph type="body" idx="1"/>
          </p:nvPr>
        </p:nvSpPr>
        <p:spPr>
          <a:xfrm>
            <a:off x="971550" y="1125538"/>
            <a:ext cx="7351713" cy="2879725"/>
          </a:xfrm>
        </p:spPr>
        <p:txBody>
          <a:bodyPr/>
          <a:lstStyle/>
          <a:p>
            <a:pPr marL="0" indent="0" algn="just" eaLnBrk="1" hangingPunct="1">
              <a:spcAft>
                <a:spcPct val="30000"/>
              </a:spcAft>
              <a:buNone/>
              <a:defRPr/>
            </a:pPr>
            <a:r>
              <a:rPr lang="en-US" altLang="en-US" sz="1900" dirty="0" smtClean="0"/>
              <a:t>R users:</a:t>
            </a:r>
          </a:p>
          <a:p>
            <a:pPr>
              <a:defRPr/>
            </a:pPr>
            <a:r>
              <a:rPr lang="en-GB" sz="1900" dirty="0"/>
              <a:t>Crawley, M. J. (2012). The R book. John Wiley &amp; Sons.</a:t>
            </a:r>
            <a:endParaRPr lang="it-IT" sz="1900" dirty="0"/>
          </a:p>
          <a:p>
            <a:pPr>
              <a:defRPr/>
            </a:pPr>
            <a:r>
              <a:rPr lang="en-GB" sz="1900" dirty="0" err="1"/>
              <a:t>Kabacoff</a:t>
            </a:r>
            <a:r>
              <a:rPr lang="en-GB" sz="1900" dirty="0"/>
              <a:t>, R. I. (2010). R in Action. Manning.</a:t>
            </a:r>
            <a:endParaRPr lang="it-IT" sz="1900" dirty="0"/>
          </a:p>
          <a:p>
            <a:pPr marL="0" indent="0" algn="just" eaLnBrk="1" hangingPunct="1">
              <a:spcAft>
                <a:spcPct val="30000"/>
              </a:spcAft>
              <a:buFont typeface="Wingdings" pitchFamily="2" charset="2"/>
              <a:buNone/>
              <a:defRPr/>
            </a:pPr>
            <a:endParaRPr lang="en-US" altLang="en-US" sz="1900" dirty="0" smtClean="0"/>
          </a:p>
          <a:p>
            <a:pPr marL="0" indent="0" algn="just" eaLnBrk="1" hangingPunct="1">
              <a:spcAft>
                <a:spcPct val="30000"/>
              </a:spcAft>
              <a:buFont typeface="Wingdings" pitchFamily="2" charset="2"/>
              <a:buNone/>
              <a:defRPr/>
            </a:pPr>
            <a:endParaRPr lang="en-US" altLang="en-US" sz="1900" dirty="0"/>
          </a:p>
          <a:p>
            <a:pPr marL="0" indent="0" algn="just" eaLnBrk="1" hangingPunct="1">
              <a:spcAft>
                <a:spcPct val="30000"/>
              </a:spcAft>
              <a:buFont typeface="Wingdings" pitchFamily="2" charset="2"/>
              <a:buNone/>
              <a:defRPr/>
            </a:pPr>
            <a:r>
              <a:rPr lang="en-US" altLang="en-US" sz="1900" dirty="0" smtClean="0"/>
              <a:t>SAS users:</a:t>
            </a:r>
          </a:p>
          <a:p>
            <a:pPr algn="just" eaLnBrk="1" hangingPunct="1">
              <a:spcAft>
                <a:spcPct val="30000"/>
              </a:spcAft>
              <a:defRPr/>
            </a:pPr>
            <a:r>
              <a:rPr lang="en-US" altLang="en-US" sz="1900" dirty="0" smtClean="0"/>
              <a:t>Text: Applied Linear Statistical Models, (4</a:t>
            </a:r>
            <a:r>
              <a:rPr lang="en-US" altLang="en-US" sz="1900" baseline="30000" dirty="0" smtClean="0"/>
              <a:t>th</a:t>
            </a:r>
            <a:r>
              <a:rPr lang="en-US" altLang="en-US" sz="1900" dirty="0" smtClean="0"/>
              <a:t> ed.) by </a:t>
            </a:r>
            <a:r>
              <a:rPr lang="en-US" altLang="en-US" sz="1900" dirty="0" err="1" smtClean="0"/>
              <a:t>Neter</a:t>
            </a:r>
            <a:r>
              <a:rPr lang="en-US" altLang="en-US" sz="1900" dirty="0" smtClean="0"/>
              <a:t>, </a:t>
            </a:r>
            <a:r>
              <a:rPr lang="en-US" altLang="en-US" sz="1900" dirty="0" err="1" smtClean="0"/>
              <a:t>Kutner</a:t>
            </a:r>
            <a:r>
              <a:rPr lang="en-US" altLang="en-US" sz="1900" dirty="0" smtClean="0"/>
              <a:t>, </a:t>
            </a:r>
            <a:r>
              <a:rPr lang="en-US" altLang="en-US" sz="1900" dirty="0" err="1" smtClean="0"/>
              <a:t>Nachtsheim</a:t>
            </a:r>
            <a:r>
              <a:rPr lang="en-US" altLang="en-US" sz="1900" dirty="0" smtClean="0"/>
              <a:t> and Wasserman</a:t>
            </a:r>
          </a:p>
          <a:p>
            <a:pPr algn="just" eaLnBrk="1" hangingPunct="1">
              <a:spcAft>
                <a:spcPct val="30000"/>
              </a:spcAft>
              <a:defRPr/>
            </a:pPr>
            <a:r>
              <a:rPr lang="en-US" altLang="en-US" sz="1900" dirty="0" smtClean="0"/>
              <a:t>SAS System for Regression (2</a:t>
            </a:r>
            <a:r>
              <a:rPr lang="en-US" altLang="en-US" sz="1900" baseline="30000" dirty="0" smtClean="0"/>
              <a:t>nd</a:t>
            </a:r>
            <a:r>
              <a:rPr lang="en-US" altLang="en-US" sz="1900" dirty="0" smtClean="0"/>
              <a:t> ed.) by Freund and Little</a:t>
            </a:r>
          </a:p>
          <a:p>
            <a:pPr algn="just" eaLnBrk="1" hangingPunct="1">
              <a:spcAft>
                <a:spcPct val="30000"/>
              </a:spcAft>
              <a:defRPr/>
            </a:pPr>
            <a:r>
              <a:rPr lang="en-US" altLang="en-US" sz="1900" dirty="0" smtClean="0"/>
              <a:t>SAS/STAT User’s Guide Vol. 1 and 2</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r>
              <a:rPr lang="en-GB" dirty="0">
                <a:latin typeface="Verdana" pitchFamily="34" charset="0"/>
              </a:rPr>
              <a:t>Within group </a:t>
            </a:r>
            <a:r>
              <a:rPr lang="en-GB" dirty="0" smtClean="0">
                <a:latin typeface="Verdana" pitchFamily="34" charset="0"/>
              </a:rPr>
              <a:t>variation </a:t>
            </a:r>
            <a:endParaRPr lang="en-US" dirty="0">
              <a:latin typeface="Verdana" pitchFamily="34" charset="0"/>
            </a:endParaRPr>
          </a:p>
        </p:txBody>
      </p:sp>
      <p:sp>
        <p:nvSpPr>
          <p:cNvPr id="4" name="Content Placeholder 1"/>
          <p:cNvSpPr>
            <a:spLocks noGrp="1"/>
          </p:cNvSpPr>
          <p:nvPr>
            <p:ph idx="1"/>
          </p:nvPr>
        </p:nvSpPr>
        <p:spPr>
          <a:xfrm>
            <a:off x="683568" y="1124744"/>
            <a:ext cx="8064896" cy="4882547"/>
          </a:xfrm>
        </p:spPr>
        <p:txBody>
          <a:bodyPr/>
          <a:lstStyle/>
          <a:p>
            <a:pPr marL="109728" indent="0">
              <a:buNone/>
            </a:pPr>
            <a:r>
              <a:rPr lang="en-GB" dirty="0" smtClean="0"/>
              <a:t>Residual =difference between an individual and their group mean</a:t>
            </a:r>
          </a:p>
        </p:txBody>
      </p:sp>
      <p:grpSp>
        <p:nvGrpSpPr>
          <p:cNvPr id="5" name="Group 3"/>
          <p:cNvGrpSpPr/>
          <p:nvPr/>
        </p:nvGrpSpPr>
        <p:grpSpPr>
          <a:xfrm>
            <a:off x="1828800" y="2438401"/>
            <a:ext cx="4708634" cy="3733800"/>
            <a:chOff x="1482794" y="2276872"/>
            <a:chExt cx="5806088" cy="4620862"/>
          </a:xfrm>
        </p:grpSpPr>
        <p:pic>
          <p:nvPicPr>
            <p:cNvPr id="6"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13" r="2449" b="2343"/>
            <a:stretch/>
          </p:blipFill>
          <p:spPr bwMode="auto">
            <a:xfrm>
              <a:off x="1482794" y="2276872"/>
              <a:ext cx="5618168" cy="462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4"/>
            <p:cNvCxnSpPr/>
            <p:nvPr/>
          </p:nvCxnSpPr>
          <p:spPr>
            <a:xfrm>
              <a:off x="1933154" y="4437112"/>
              <a:ext cx="64807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6"/>
            <p:cNvCxnSpPr/>
            <p:nvPr/>
          </p:nvCxnSpPr>
          <p:spPr>
            <a:xfrm>
              <a:off x="4361304" y="4576544"/>
              <a:ext cx="50405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7"/>
            <p:cNvCxnSpPr/>
            <p:nvPr/>
          </p:nvCxnSpPr>
          <p:spPr>
            <a:xfrm>
              <a:off x="6568802" y="4005064"/>
              <a:ext cx="72008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0" name="Left Arrow Callout 11"/>
          <p:cNvSpPr/>
          <p:nvPr/>
        </p:nvSpPr>
        <p:spPr>
          <a:xfrm>
            <a:off x="6705600" y="3276600"/>
            <a:ext cx="2159619" cy="1008112"/>
          </a:xfrm>
          <a:prstGeom prst="leftArrowCallout">
            <a:avLst>
              <a:gd name="adj1" fmla="val 25000"/>
              <a:gd name="adj2" fmla="val 25000"/>
              <a:gd name="adj3" fmla="val 25000"/>
              <a:gd name="adj4" fmla="val 78385"/>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solidFill>
                  <a:srgbClr val="003399"/>
                </a:solidFill>
              </a:rPr>
              <a:t>Mean weight lost on diet 3 = 5.15kg</a:t>
            </a:r>
            <a:endParaRPr lang="en-GB" sz="1800" dirty="0">
              <a:solidFill>
                <a:srgbClr val="003399"/>
              </a:solidFill>
            </a:endParaRPr>
          </a:p>
        </p:txBody>
      </p:sp>
      <p:sp>
        <p:nvSpPr>
          <p:cNvPr id="11" name="Rectangular Callout 9"/>
          <p:cNvSpPr/>
          <p:nvPr/>
        </p:nvSpPr>
        <p:spPr>
          <a:xfrm>
            <a:off x="6876256" y="1752600"/>
            <a:ext cx="2093069" cy="1114008"/>
          </a:xfrm>
          <a:prstGeom prst="wedgeRectCallout">
            <a:avLst>
              <a:gd name="adj1" fmla="val -73847"/>
              <a:gd name="adj2" fmla="val 46837"/>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solidFill>
                  <a:srgbClr val="003399"/>
                </a:solidFill>
              </a:rPr>
              <a:t>Person lost 9.2kg kg so residual =9.2 – 5.15 = 4.05</a:t>
            </a:r>
            <a:endParaRPr lang="en-GB" sz="1800" dirty="0">
              <a:solidFill>
                <a:srgbClr val="003399"/>
              </a:solidFill>
            </a:endParaRPr>
          </a:p>
        </p:txBody>
      </p:sp>
      <mc:AlternateContent xmlns:mc="http://schemas.openxmlformats.org/markup-compatibility/2006" xmlns:a14="http://schemas.microsoft.com/office/drawing/2010/main">
        <mc:Choice Requires="a14">
          <p:sp>
            <p:nvSpPr>
              <p:cNvPr id="13" name="Segnaposto contenuto 2"/>
              <p:cNvSpPr txBox="1">
                <a:spLocks/>
              </p:cNvSpPr>
              <p:nvPr/>
            </p:nvSpPr>
            <p:spPr bwMode="auto">
              <a:xfrm>
                <a:off x="2441281" y="1644017"/>
                <a:ext cx="3915072" cy="79129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99"/>
                  </a:buClr>
                  <a:buSzPct val="70000"/>
                  <a:buFont typeface="Wingdings" pitchFamily="2" charset="2"/>
                  <a:buChar char="¡"/>
                  <a:defRPr sz="2000">
                    <a:solidFill>
                      <a:srgbClr val="003399"/>
                    </a:solidFill>
                    <a:latin typeface="+mn-lt"/>
                    <a:ea typeface="+mn-ea"/>
                    <a:cs typeface="+mn-cs"/>
                  </a:defRPr>
                </a:lvl1pPr>
                <a:lvl2pPr marL="742950" indent="-285750" algn="l" rtl="0" eaLnBrk="0" fontAlgn="base" hangingPunct="0">
                  <a:spcBef>
                    <a:spcPct val="20000"/>
                  </a:spcBef>
                  <a:spcAft>
                    <a:spcPct val="0"/>
                  </a:spcAft>
                  <a:buClr>
                    <a:srgbClr val="003399"/>
                  </a:buClr>
                  <a:buSzPct val="70000"/>
                  <a:buFont typeface="Wingdings" pitchFamily="2" charset="2"/>
                  <a:buChar char="l"/>
                  <a:defRPr sz="2000">
                    <a:solidFill>
                      <a:srgbClr val="003399"/>
                    </a:solidFill>
                    <a:latin typeface="+mn-lt"/>
                  </a:defRPr>
                </a:lvl2pPr>
                <a:lvl3pPr marL="1143000" indent="-228600" algn="l" rtl="0" eaLnBrk="0" fontAlgn="base" hangingPunct="0">
                  <a:spcBef>
                    <a:spcPct val="20000"/>
                  </a:spcBef>
                  <a:spcAft>
                    <a:spcPct val="0"/>
                  </a:spcAft>
                  <a:buClr>
                    <a:srgbClr val="003399"/>
                  </a:buClr>
                  <a:buSzPct val="65000"/>
                  <a:buFont typeface="Wingdings" pitchFamily="2" charset="2"/>
                  <a:buChar char="¡"/>
                  <a:defRPr>
                    <a:solidFill>
                      <a:srgbClr val="003399"/>
                    </a:solidFill>
                    <a:latin typeface="+mn-lt"/>
                  </a:defRPr>
                </a:lvl3pPr>
                <a:lvl4pPr marL="1600200" indent="-228600" algn="l" rtl="0" eaLnBrk="0" fontAlgn="base" hangingPunct="0">
                  <a:spcBef>
                    <a:spcPct val="20000"/>
                  </a:spcBef>
                  <a:spcAft>
                    <a:spcPct val="0"/>
                  </a:spcAft>
                  <a:buClr>
                    <a:srgbClr val="003399"/>
                  </a:buClr>
                  <a:buSzPct val="70000"/>
                  <a:buFont typeface="Wingdings" pitchFamily="2" charset="2"/>
                  <a:buChar char="l"/>
                  <a:defRPr>
                    <a:solidFill>
                      <a:srgbClr val="003399"/>
                    </a:solidFill>
                    <a:latin typeface="+mn-lt"/>
                  </a:defRPr>
                </a:lvl4pPr>
                <a:lvl5pPr marL="2057400" indent="-228600" algn="l" rtl="0" eaLnBrk="0" fontAlgn="base" hangingPunct="0">
                  <a:spcBef>
                    <a:spcPct val="20000"/>
                  </a:spcBef>
                  <a:spcAft>
                    <a:spcPct val="0"/>
                  </a:spcAft>
                  <a:buClr>
                    <a:srgbClr val="003399"/>
                  </a:buClr>
                  <a:buSzPct val="60000"/>
                  <a:buFont typeface="Wingdings" pitchFamily="2" charset="2"/>
                  <a:buChar char="¡"/>
                  <a:defRPr>
                    <a:solidFill>
                      <a:srgbClr val="003399"/>
                    </a:solidFill>
                    <a:latin typeface="+mn-lt"/>
                  </a:defRPr>
                </a:lvl5pPr>
                <a:lvl6pPr marL="2514600" indent="-228600" algn="l" rtl="0" fontAlgn="base">
                  <a:spcBef>
                    <a:spcPct val="20000"/>
                  </a:spcBef>
                  <a:spcAft>
                    <a:spcPct val="0"/>
                  </a:spcAft>
                  <a:buClr>
                    <a:srgbClr val="003399"/>
                  </a:buClr>
                  <a:buSzPct val="60000"/>
                  <a:buFont typeface="Wingdings" pitchFamily="2" charset="2"/>
                  <a:buChar char="¡"/>
                  <a:defRPr>
                    <a:solidFill>
                      <a:srgbClr val="003399"/>
                    </a:solidFill>
                    <a:latin typeface="+mn-lt"/>
                  </a:defRPr>
                </a:lvl6pPr>
                <a:lvl7pPr marL="2971800" indent="-228600" algn="l" rtl="0" fontAlgn="base">
                  <a:spcBef>
                    <a:spcPct val="20000"/>
                  </a:spcBef>
                  <a:spcAft>
                    <a:spcPct val="0"/>
                  </a:spcAft>
                  <a:buClr>
                    <a:srgbClr val="003399"/>
                  </a:buClr>
                  <a:buSzPct val="60000"/>
                  <a:buFont typeface="Wingdings" pitchFamily="2" charset="2"/>
                  <a:buChar char="¡"/>
                  <a:defRPr>
                    <a:solidFill>
                      <a:srgbClr val="003399"/>
                    </a:solidFill>
                    <a:latin typeface="+mn-lt"/>
                  </a:defRPr>
                </a:lvl7pPr>
                <a:lvl8pPr marL="3429000" indent="-228600" algn="l" rtl="0" fontAlgn="base">
                  <a:spcBef>
                    <a:spcPct val="20000"/>
                  </a:spcBef>
                  <a:spcAft>
                    <a:spcPct val="0"/>
                  </a:spcAft>
                  <a:buClr>
                    <a:srgbClr val="003399"/>
                  </a:buClr>
                  <a:buSzPct val="60000"/>
                  <a:buFont typeface="Wingdings" pitchFamily="2" charset="2"/>
                  <a:buChar char="¡"/>
                  <a:defRPr>
                    <a:solidFill>
                      <a:srgbClr val="003399"/>
                    </a:solidFill>
                    <a:latin typeface="+mn-lt"/>
                  </a:defRPr>
                </a:lvl8pPr>
                <a:lvl9pPr marL="3886200" indent="-228600" algn="l" rtl="0" fontAlgn="base">
                  <a:spcBef>
                    <a:spcPct val="20000"/>
                  </a:spcBef>
                  <a:spcAft>
                    <a:spcPct val="0"/>
                  </a:spcAft>
                  <a:buClr>
                    <a:srgbClr val="003399"/>
                  </a:buClr>
                  <a:buSzPct val="60000"/>
                  <a:buFont typeface="Wingdings" pitchFamily="2" charset="2"/>
                  <a:buChar char="¡"/>
                  <a:defRPr>
                    <a:solidFill>
                      <a:srgbClr val="003399"/>
                    </a:solidFill>
                    <a:latin typeface="+mn-lt"/>
                  </a:defRPr>
                </a:lvl9pPr>
              </a:lstStyle>
              <a:p>
                <a:pPr marL="0" indent="0">
                  <a:buFont typeface="Wingdings" pitchFamily="2" charset="2"/>
                  <a:buNone/>
                </a:pPr>
                <a14:m>
                  <m:oMath xmlns:m="http://schemas.openxmlformats.org/officeDocument/2006/math">
                    <m:sSub>
                      <m:sSubPr>
                        <m:ctrlPr>
                          <a:rPr lang="it-IT" sz="2200" i="1" kern="0" smtClean="0">
                            <a:latin typeface="Cambria Math"/>
                          </a:rPr>
                        </m:ctrlPr>
                      </m:sSubPr>
                      <m:e>
                        <m:r>
                          <a:rPr lang="it-IT" sz="2200" i="1" kern="0" smtClean="0">
                            <a:latin typeface="Cambria Math"/>
                          </a:rPr>
                          <m:t>𝑆𝑆</m:t>
                        </m:r>
                      </m:e>
                      <m:sub>
                        <m:r>
                          <a:rPr lang="it-IT" sz="2200" i="1" kern="0" smtClean="0">
                            <a:latin typeface="Cambria Math"/>
                          </a:rPr>
                          <m:t>𝐸𝑅𝑅𝑂𝑅</m:t>
                        </m:r>
                      </m:sub>
                    </m:sSub>
                  </m:oMath>
                </a14:m>
                <a:r>
                  <a:rPr lang="en-US" sz="2200" kern="0" dirty="0" smtClean="0"/>
                  <a:t>=</a:t>
                </a:r>
                <a14:m>
                  <m:oMath xmlns:m="http://schemas.openxmlformats.org/officeDocument/2006/math">
                    <m:nary>
                      <m:naryPr>
                        <m:chr m:val="∑"/>
                        <m:ctrlPr>
                          <a:rPr lang="en-US" sz="2200" i="1" kern="0" dirty="0" smtClean="0">
                            <a:latin typeface="Cambria Math"/>
                          </a:rPr>
                        </m:ctrlPr>
                      </m:naryPr>
                      <m:sub>
                        <m:r>
                          <m:rPr>
                            <m:brk m:alnAt="23"/>
                          </m:rPr>
                          <a:rPr lang="it-IT" sz="2200" i="1" kern="0" dirty="0" smtClean="0">
                            <a:latin typeface="Cambria Math"/>
                          </a:rPr>
                          <m:t>𝑗</m:t>
                        </m:r>
                      </m:sub>
                      <m:sup/>
                      <m:e>
                        <m:nary>
                          <m:naryPr>
                            <m:chr m:val="∑"/>
                            <m:supHide m:val="on"/>
                            <m:ctrlPr>
                              <a:rPr lang="en-US" sz="2200" i="1" kern="0" dirty="0" smtClean="0">
                                <a:latin typeface="Cambria Math"/>
                              </a:rPr>
                            </m:ctrlPr>
                          </m:naryPr>
                          <m:sub>
                            <m:r>
                              <m:rPr>
                                <m:brk m:alnAt="7"/>
                              </m:rPr>
                              <a:rPr lang="it-IT" sz="2200" i="1" kern="0" dirty="0" smtClean="0">
                                <a:latin typeface="Cambria Math"/>
                              </a:rPr>
                              <m:t>𝑖</m:t>
                            </m:r>
                          </m:sub>
                          <m:sup/>
                          <m:e>
                            <m:r>
                              <a:rPr lang="it-IT" sz="2200" i="1" kern="0" dirty="0" smtClean="0">
                                <a:latin typeface="Cambria Math"/>
                              </a:rPr>
                              <m:t>(</m:t>
                            </m:r>
                            <m:sSub>
                              <m:sSubPr>
                                <m:ctrlPr>
                                  <a:rPr lang="it-IT" sz="2200" i="1" kern="0" dirty="0" smtClean="0">
                                    <a:latin typeface="Cambria Math"/>
                                  </a:rPr>
                                </m:ctrlPr>
                              </m:sSubPr>
                              <m:e>
                                <m:r>
                                  <a:rPr lang="it-IT" sz="2200" i="1" kern="0" dirty="0" smtClean="0">
                                    <a:latin typeface="Cambria Math"/>
                                  </a:rPr>
                                  <m:t>𝑌</m:t>
                                </m:r>
                              </m:e>
                              <m:sub>
                                <m:r>
                                  <a:rPr lang="it-IT" sz="2200" i="1" kern="0" dirty="0" smtClean="0">
                                    <a:latin typeface="Cambria Math"/>
                                  </a:rPr>
                                  <m:t>𝑖𝑗</m:t>
                                </m:r>
                              </m:sub>
                            </m:sSub>
                          </m:e>
                        </m:nary>
                      </m:e>
                    </m:nary>
                  </m:oMath>
                </a14:m>
                <a:r>
                  <a:rPr lang="en-US" sz="2200" kern="0" dirty="0" smtClean="0"/>
                  <a:t>-</a:t>
                </a:r>
                <a14:m>
                  <m:oMath xmlns:m="http://schemas.openxmlformats.org/officeDocument/2006/math">
                    <m:sSub>
                      <m:sSubPr>
                        <m:ctrlPr>
                          <a:rPr lang="en-US" sz="2200" i="1" kern="0" dirty="0" smtClean="0">
                            <a:latin typeface="Cambria Math"/>
                          </a:rPr>
                        </m:ctrlPr>
                      </m:sSubPr>
                      <m:e>
                        <m:acc>
                          <m:accPr>
                            <m:chr m:val="̂"/>
                            <m:ctrlPr>
                              <a:rPr lang="en-US" sz="2200" i="1" kern="0" dirty="0" smtClean="0">
                                <a:latin typeface="Cambria Math"/>
                              </a:rPr>
                            </m:ctrlPr>
                          </m:accPr>
                          <m:e>
                            <m:r>
                              <a:rPr lang="it-IT" sz="2200" i="1" kern="0" dirty="0" smtClean="0">
                                <a:latin typeface="Cambria Math"/>
                              </a:rPr>
                              <m:t>𝑌</m:t>
                            </m:r>
                          </m:e>
                        </m:acc>
                      </m:e>
                      <m:sub>
                        <m:r>
                          <a:rPr lang="it-IT" sz="2200" i="1" kern="0" dirty="0" smtClean="0">
                            <a:latin typeface="Cambria Math"/>
                          </a:rPr>
                          <m:t>𝑖𝑗</m:t>
                        </m:r>
                      </m:sub>
                    </m:sSub>
                    <m:sSup>
                      <m:sSupPr>
                        <m:ctrlPr>
                          <a:rPr lang="en-US" sz="2200" i="1" kern="0" dirty="0" smtClean="0">
                            <a:latin typeface="Cambria Math"/>
                          </a:rPr>
                        </m:ctrlPr>
                      </m:sSupPr>
                      <m:e>
                        <m:r>
                          <a:rPr lang="it-IT" sz="2200" i="1" kern="0" dirty="0" smtClean="0">
                            <a:latin typeface="Cambria Math"/>
                          </a:rPr>
                          <m:t>)</m:t>
                        </m:r>
                      </m:e>
                      <m:sup>
                        <m:r>
                          <a:rPr lang="it-IT" sz="2200" i="1" kern="0" dirty="0" smtClean="0">
                            <a:latin typeface="Cambria Math"/>
                          </a:rPr>
                          <m:t>2</m:t>
                        </m:r>
                      </m:sup>
                    </m:sSup>
                  </m:oMath>
                </a14:m>
                <a:endParaRPr lang="en-US" sz="2200" kern="0" dirty="0"/>
              </a:p>
            </p:txBody>
          </p:sp>
        </mc:Choice>
        <mc:Fallback xmlns="">
          <p:sp>
            <p:nvSpPr>
              <p:cNvPr id="13" name="Segnaposto contenuto 2"/>
              <p:cNvSpPr txBox="1">
                <a:spLocks noRot="1" noChangeAspect="1" noMove="1" noResize="1" noEditPoints="1" noAdjustHandles="1" noChangeArrowheads="1" noChangeShapeType="1" noTextEdit="1"/>
              </p:cNvSpPr>
              <p:nvPr/>
            </p:nvSpPr>
            <p:spPr bwMode="auto">
              <a:xfrm>
                <a:off x="2441281" y="1644017"/>
                <a:ext cx="3915072" cy="791294"/>
              </a:xfrm>
              <a:prstGeom prst="rect">
                <a:avLst/>
              </a:prstGeom>
              <a:blipFill rotWithShape="1">
                <a:blip r:embed="rId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cxnSp>
        <p:nvCxnSpPr>
          <p:cNvPr id="15" name="Connettore 1 14"/>
          <p:cNvCxnSpPr/>
          <p:nvPr/>
        </p:nvCxnSpPr>
        <p:spPr bwMode="auto">
          <a:xfrm>
            <a:off x="5953462" y="3834834"/>
            <a:ext cx="583972" cy="0"/>
          </a:xfrm>
          <a:prstGeom prst="line">
            <a:avLst/>
          </a:prstGeom>
          <a:solidFill>
            <a:schemeClr val="accent1"/>
          </a:solidFill>
          <a:ln w="571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ttangolo 15"/>
          <p:cNvSpPr/>
          <p:nvPr/>
        </p:nvSpPr>
        <p:spPr bwMode="auto">
          <a:xfrm>
            <a:off x="4988147" y="1744649"/>
            <a:ext cx="288032" cy="395647"/>
          </a:xfrm>
          <a:prstGeom prst="rect">
            <a:avLst/>
          </a:prstGeom>
          <a:noFill/>
          <a:ln w="2857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sp>
        <p:nvSpPr>
          <p:cNvPr id="17" name="Rettangolo 16"/>
          <p:cNvSpPr/>
          <p:nvPr/>
        </p:nvSpPr>
        <p:spPr bwMode="auto">
          <a:xfrm>
            <a:off x="4549089" y="1752600"/>
            <a:ext cx="310943" cy="395647"/>
          </a:xfrm>
          <a:prstGeom prst="rect">
            <a:avLst/>
          </a:prstGeom>
          <a:noFill/>
          <a:ln w="28575" cap="flat" cmpd="sng" algn="ctr">
            <a:solidFill>
              <a:srgbClr val="FFC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235687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6" grpId="0" animBg="1"/>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Between group variation</a:t>
            </a:r>
            <a:endParaRPr lang="en-US" dirty="0"/>
          </a:p>
        </p:txBody>
      </p:sp>
      <p:sp>
        <p:nvSpPr>
          <p:cNvPr id="5" name="Content Placeholder 1"/>
          <p:cNvSpPr>
            <a:spLocks noGrp="1"/>
          </p:cNvSpPr>
          <p:nvPr>
            <p:ph idx="1"/>
          </p:nvPr>
        </p:nvSpPr>
        <p:spPr>
          <a:xfrm>
            <a:off x="904429" y="1118794"/>
            <a:ext cx="8064896" cy="4738531"/>
          </a:xfrm>
        </p:spPr>
        <p:txBody>
          <a:bodyPr/>
          <a:lstStyle/>
          <a:p>
            <a:pPr marL="109728" indent="0">
              <a:buNone/>
            </a:pPr>
            <a:r>
              <a:rPr lang="en-GB" dirty="0" smtClean="0"/>
              <a:t>Differences between each group mean and the overall mean</a:t>
            </a:r>
            <a:endParaRPr lang="en-GB" dirty="0"/>
          </a:p>
        </p:txBody>
      </p:sp>
      <p:sp>
        <p:nvSpPr>
          <p:cNvPr id="6" name="Left Arrow Callout 10"/>
          <p:cNvSpPr/>
          <p:nvPr/>
        </p:nvSpPr>
        <p:spPr>
          <a:xfrm>
            <a:off x="6722833" y="3674150"/>
            <a:ext cx="1656184" cy="1008112"/>
          </a:xfrm>
          <a:prstGeom prst="leftArrowCallou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3399"/>
                </a:solidFill>
              </a:rPr>
              <a:t>Overall mean = 3.85</a:t>
            </a:r>
            <a:endParaRPr lang="en-GB" dirty="0">
              <a:solidFill>
                <a:srgbClr val="003399"/>
              </a:solidFill>
            </a:endParaRPr>
          </a:p>
        </p:txBody>
      </p:sp>
      <p:pic>
        <p:nvPicPr>
          <p:cNvPr id="8"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258"/>
          <a:stretch/>
        </p:blipFill>
        <p:spPr bwMode="auto">
          <a:xfrm>
            <a:off x="1412898" y="2278316"/>
            <a:ext cx="5276800" cy="4175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ular Callout 12"/>
          <p:cNvSpPr/>
          <p:nvPr/>
        </p:nvSpPr>
        <p:spPr>
          <a:xfrm>
            <a:off x="6876256" y="1988840"/>
            <a:ext cx="2093069" cy="1033615"/>
          </a:xfrm>
          <a:prstGeom prst="wedgeRectCallout">
            <a:avLst>
              <a:gd name="adj1" fmla="val -90339"/>
              <a:gd name="adj2" fmla="val 107455"/>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smtClean="0">
                <a:solidFill>
                  <a:schemeClr val="tx1"/>
                </a:solidFill>
              </a:rPr>
              <a:t>Diet 3 difference =5.15 – 3.85 = 1.3 </a:t>
            </a:r>
            <a:endParaRPr lang="en-GB" sz="1800" dirty="0">
              <a:solidFill>
                <a:schemeClr val="tx1"/>
              </a:solidFill>
            </a:endParaRPr>
          </a:p>
        </p:txBody>
      </p:sp>
      <p:cxnSp>
        <p:nvCxnSpPr>
          <p:cNvPr id="9" name="Straight Connector 5"/>
          <p:cNvCxnSpPr/>
          <p:nvPr/>
        </p:nvCxnSpPr>
        <p:spPr>
          <a:xfrm>
            <a:off x="4287743" y="4191648"/>
            <a:ext cx="0" cy="427856"/>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867400" y="3515964"/>
            <a:ext cx="0" cy="64388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1"/>
          <p:cNvCxnSpPr/>
          <p:nvPr/>
        </p:nvCxnSpPr>
        <p:spPr>
          <a:xfrm>
            <a:off x="2743200" y="4183697"/>
            <a:ext cx="0" cy="28384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Segnaposto contenuto 2"/>
              <p:cNvSpPr txBox="1">
                <a:spLocks/>
              </p:cNvSpPr>
              <p:nvPr/>
            </p:nvSpPr>
            <p:spPr bwMode="auto">
              <a:xfrm>
                <a:off x="2667562" y="1487022"/>
                <a:ext cx="3704637" cy="79129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99"/>
                  </a:buClr>
                  <a:buSzPct val="70000"/>
                  <a:buFont typeface="Wingdings" pitchFamily="2" charset="2"/>
                  <a:buChar char="¡"/>
                  <a:defRPr sz="2000">
                    <a:solidFill>
                      <a:srgbClr val="003399"/>
                    </a:solidFill>
                    <a:latin typeface="+mn-lt"/>
                    <a:ea typeface="+mn-ea"/>
                    <a:cs typeface="+mn-cs"/>
                  </a:defRPr>
                </a:lvl1pPr>
                <a:lvl2pPr marL="742950" indent="-285750" algn="l" rtl="0" eaLnBrk="0" fontAlgn="base" hangingPunct="0">
                  <a:spcBef>
                    <a:spcPct val="20000"/>
                  </a:spcBef>
                  <a:spcAft>
                    <a:spcPct val="0"/>
                  </a:spcAft>
                  <a:buClr>
                    <a:srgbClr val="003399"/>
                  </a:buClr>
                  <a:buSzPct val="70000"/>
                  <a:buFont typeface="Wingdings" pitchFamily="2" charset="2"/>
                  <a:buChar char="l"/>
                  <a:defRPr sz="2000">
                    <a:solidFill>
                      <a:srgbClr val="003399"/>
                    </a:solidFill>
                    <a:latin typeface="+mn-lt"/>
                  </a:defRPr>
                </a:lvl2pPr>
                <a:lvl3pPr marL="1143000" indent="-228600" algn="l" rtl="0" eaLnBrk="0" fontAlgn="base" hangingPunct="0">
                  <a:spcBef>
                    <a:spcPct val="20000"/>
                  </a:spcBef>
                  <a:spcAft>
                    <a:spcPct val="0"/>
                  </a:spcAft>
                  <a:buClr>
                    <a:srgbClr val="003399"/>
                  </a:buClr>
                  <a:buSzPct val="65000"/>
                  <a:buFont typeface="Wingdings" pitchFamily="2" charset="2"/>
                  <a:buChar char="¡"/>
                  <a:defRPr>
                    <a:solidFill>
                      <a:srgbClr val="003399"/>
                    </a:solidFill>
                    <a:latin typeface="+mn-lt"/>
                  </a:defRPr>
                </a:lvl3pPr>
                <a:lvl4pPr marL="1600200" indent="-228600" algn="l" rtl="0" eaLnBrk="0" fontAlgn="base" hangingPunct="0">
                  <a:spcBef>
                    <a:spcPct val="20000"/>
                  </a:spcBef>
                  <a:spcAft>
                    <a:spcPct val="0"/>
                  </a:spcAft>
                  <a:buClr>
                    <a:srgbClr val="003399"/>
                  </a:buClr>
                  <a:buSzPct val="70000"/>
                  <a:buFont typeface="Wingdings" pitchFamily="2" charset="2"/>
                  <a:buChar char="l"/>
                  <a:defRPr>
                    <a:solidFill>
                      <a:srgbClr val="003399"/>
                    </a:solidFill>
                    <a:latin typeface="+mn-lt"/>
                  </a:defRPr>
                </a:lvl4pPr>
                <a:lvl5pPr marL="2057400" indent="-228600" algn="l" rtl="0" eaLnBrk="0" fontAlgn="base" hangingPunct="0">
                  <a:spcBef>
                    <a:spcPct val="20000"/>
                  </a:spcBef>
                  <a:spcAft>
                    <a:spcPct val="0"/>
                  </a:spcAft>
                  <a:buClr>
                    <a:srgbClr val="003399"/>
                  </a:buClr>
                  <a:buSzPct val="60000"/>
                  <a:buFont typeface="Wingdings" pitchFamily="2" charset="2"/>
                  <a:buChar char="¡"/>
                  <a:defRPr>
                    <a:solidFill>
                      <a:srgbClr val="003399"/>
                    </a:solidFill>
                    <a:latin typeface="+mn-lt"/>
                  </a:defRPr>
                </a:lvl5pPr>
                <a:lvl6pPr marL="2514600" indent="-228600" algn="l" rtl="0" fontAlgn="base">
                  <a:spcBef>
                    <a:spcPct val="20000"/>
                  </a:spcBef>
                  <a:spcAft>
                    <a:spcPct val="0"/>
                  </a:spcAft>
                  <a:buClr>
                    <a:srgbClr val="003399"/>
                  </a:buClr>
                  <a:buSzPct val="60000"/>
                  <a:buFont typeface="Wingdings" pitchFamily="2" charset="2"/>
                  <a:buChar char="¡"/>
                  <a:defRPr>
                    <a:solidFill>
                      <a:srgbClr val="003399"/>
                    </a:solidFill>
                    <a:latin typeface="+mn-lt"/>
                  </a:defRPr>
                </a:lvl6pPr>
                <a:lvl7pPr marL="2971800" indent="-228600" algn="l" rtl="0" fontAlgn="base">
                  <a:spcBef>
                    <a:spcPct val="20000"/>
                  </a:spcBef>
                  <a:spcAft>
                    <a:spcPct val="0"/>
                  </a:spcAft>
                  <a:buClr>
                    <a:srgbClr val="003399"/>
                  </a:buClr>
                  <a:buSzPct val="60000"/>
                  <a:buFont typeface="Wingdings" pitchFamily="2" charset="2"/>
                  <a:buChar char="¡"/>
                  <a:defRPr>
                    <a:solidFill>
                      <a:srgbClr val="003399"/>
                    </a:solidFill>
                    <a:latin typeface="+mn-lt"/>
                  </a:defRPr>
                </a:lvl7pPr>
                <a:lvl8pPr marL="3429000" indent="-228600" algn="l" rtl="0" fontAlgn="base">
                  <a:spcBef>
                    <a:spcPct val="20000"/>
                  </a:spcBef>
                  <a:spcAft>
                    <a:spcPct val="0"/>
                  </a:spcAft>
                  <a:buClr>
                    <a:srgbClr val="003399"/>
                  </a:buClr>
                  <a:buSzPct val="60000"/>
                  <a:buFont typeface="Wingdings" pitchFamily="2" charset="2"/>
                  <a:buChar char="¡"/>
                  <a:defRPr>
                    <a:solidFill>
                      <a:srgbClr val="003399"/>
                    </a:solidFill>
                    <a:latin typeface="+mn-lt"/>
                  </a:defRPr>
                </a:lvl8pPr>
                <a:lvl9pPr marL="3886200" indent="-228600" algn="l" rtl="0" fontAlgn="base">
                  <a:spcBef>
                    <a:spcPct val="20000"/>
                  </a:spcBef>
                  <a:spcAft>
                    <a:spcPct val="0"/>
                  </a:spcAft>
                  <a:buClr>
                    <a:srgbClr val="003399"/>
                  </a:buClr>
                  <a:buSzPct val="60000"/>
                  <a:buFont typeface="Wingdings" pitchFamily="2" charset="2"/>
                  <a:buChar char="¡"/>
                  <a:defRPr>
                    <a:solidFill>
                      <a:srgbClr val="003399"/>
                    </a:solidFill>
                    <a:latin typeface="+mn-lt"/>
                  </a:defRPr>
                </a:lvl9pPr>
              </a:lstStyle>
              <a:p>
                <a:pPr marL="0" indent="0">
                  <a:buNone/>
                </a:pPr>
                <a14:m>
                  <m:oMath xmlns:m="http://schemas.openxmlformats.org/officeDocument/2006/math">
                    <m:sSub>
                      <m:sSubPr>
                        <m:ctrlPr>
                          <a:rPr lang="it-IT" sz="2200" i="1" kern="0" smtClean="0">
                            <a:latin typeface="Cambria Math"/>
                          </a:rPr>
                        </m:ctrlPr>
                      </m:sSubPr>
                      <m:e>
                        <m:r>
                          <a:rPr lang="it-IT" sz="2200" i="1" kern="0" smtClean="0">
                            <a:latin typeface="Cambria Math"/>
                          </a:rPr>
                          <m:t>𝑆𝑆</m:t>
                        </m:r>
                      </m:e>
                      <m:sub>
                        <m:r>
                          <a:rPr lang="it-IT" sz="2200" b="0" i="1" kern="0" smtClean="0">
                            <a:latin typeface="Cambria Math"/>
                          </a:rPr>
                          <m:t>𝑇𝑅𝐸𝐴𝑇</m:t>
                        </m:r>
                      </m:sub>
                    </m:sSub>
                  </m:oMath>
                </a14:m>
                <a:r>
                  <a:rPr lang="en-US" sz="2200" kern="0" dirty="0" smtClean="0"/>
                  <a:t>=</a:t>
                </a:r>
                <a14:m>
                  <m:oMath xmlns:m="http://schemas.openxmlformats.org/officeDocument/2006/math">
                    <m:nary>
                      <m:naryPr>
                        <m:chr m:val="∑"/>
                        <m:ctrlPr>
                          <a:rPr lang="en-US" sz="2200" i="1" kern="0" dirty="0" smtClean="0">
                            <a:latin typeface="Cambria Math"/>
                          </a:rPr>
                        </m:ctrlPr>
                      </m:naryPr>
                      <m:sub>
                        <m:r>
                          <m:rPr>
                            <m:brk m:alnAt="23"/>
                          </m:rPr>
                          <a:rPr lang="it-IT" sz="2200" i="1" kern="0" dirty="0" smtClean="0">
                            <a:latin typeface="Cambria Math"/>
                          </a:rPr>
                          <m:t>𝑗</m:t>
                        </m:r>
                      </m:sub>
                      <m:sup/>
                      <m:e>
                        <m:nary>
                          <m:naryPr>
                            <m:chr m:val="∑"/>
                            <m:supHide m:val="on"/>
                            <m:ctrlPr>
                              <a:rPr lang="en-US" sz="2200" i="1" kern="0" dirty="0" smtClean="0">
                                <a:latin typeface="Cambria Math"/>
                              </a:rPr>
                            </m:ctrlPr>
                          </m:naryPr>
                          <m:sub>
                            <m:r>
                              <m:rPr>
                                <m:brk m:alnAt="7"/>
                              </m:rPr>
                              <a:rPr lang="it-IT" sz="2200" i="1" kern="0" dirty="0" smtClean="0">
                                <a:latin typeface="Cambria Math"/>
                              </a:rPr>
                              <m:t>𝑖</m:t>
                            </m:r>
                          </m:sub>
                          <m:sup/>
                          <m:e>
                            <m:r>
                              <a:rPr lang="it-IT" sz="2200" i="1" kern="0" dirty="0" smtClean="0">
                                <a:latin typeface="Cambria Math"/>
                              </a:rPr>
                              <m:t>(</m:t>
                            </m:r>
                          </m:e>
                        </m:nary>
                      </m:e>
                    </m:nary>
                    <m:sSub>
                      <m:sSubPr>
                        <m:ctrlPr>
                          <a:rPr lang="en-US" sz="2200" i="1" kern="0" dirty="0" smtClean="0">
                            <a:latin typeface="Cambria Math"/>
                          </a:rPr>
                        </m:ctrlPr>
                      </m:sSubPr>
                      <m:e>
                        <m:acc>
                          <m:accPr>
                            <m:chr m:val="̂"/>
                            <m:ctrlPr>
                              <a:rPr lang="en-US" sz="2200" i="1" kern="0" dirty="0" smtClean="0">
                                <a:latin typeface="Cambria Math"/>
                              </a:rPr>
                            </m:ctrlPr>
                          </m:accPr>
                          <m:e>
                            <m:r>
                              <a:rPr lang="it-IT" sz="2200" i="1" kern="0" dirty="0" smtClean="0">
                                <a:latin typeface="Cambria Math"/>
                              </a:rPr>
                              <m:t>𝑌</m:t>
                            </m:r>
                          </m:e>
                        </m:acc>
                      </m:e>
                      <m:sub>
                        <m:r>
                          <a:rPr lang="it-IT" sz="2200" i="1" kern="0" dirty="0" smtClean="0">
                            <a:latin typeface="Cambria Math"/>
                          </a:rPr>
                          <m:t>𝑖𝑗</m:t>
                        </m:r>
                      </m:sub>
                    </m:sSub>
                    <m:sSup>
                      <m:sSupPr>
                        <m:ctrlPr>
                          <a:rPr lang="en-US" sz="2200" i="1" kern="0" dirty="0" smtClean="0">
                            <a:latin typeface="Cambria Math"/>
                          </a:rPr>
                        </m:ctrlPr>
                      </m:sSupPr>
                      <m:e>
                        <m:r>
                          <a:rPr lang="it-IT" sz="2200" b="0" i="1" kern="0" dirty="0" smtClean="0">
                            <a:latin typeface="Cambria Math"/>
                          </a:rPr>
                          <m:t>−</m:t>
                        </m:r>
                        <m:acc>
                          <m:accPr>
                            <m:chr m:val="̅"/>
                            <m:ctrlPr>
                              <a:rPr lang="it-IT" sz="2200" b="0" i="1" kern="0" dirty="0" smtClean="0">
                                <a:latin typeface="Cambria Math"/>
                              </a:rPr>
                            </m:ctrlPr>
                          </m:accPr>
                          <m:e>
                            <m:r>
                              <a:rPr lang="it-IT" sz="2200" b="0" i="1" kern="0" dirty="0" smtClean="0">
                                <a:latin typeface="Cambria Math"/>
                              </a:rPr>
                              <m:t>𝑌</m:t>
                            </m:r>
                          </m:e>
                        </m:acc>
                        <m:r>
                          <a:rPr lang="it-IT" sz="2200" i="1" kern="0" dirty="0" smtClean="0">
                            <a:latin typeface="Cambria Math"/>
                          </a:rPr>
                          <m:t>)</m:t>
                        </m:r>
                      </m:e>
                      <m:sup>
                        <m:r>
                          <a:rPr lang="it-IT" sz="2200" i="1" kern="0" dirty="0" smtClean="0">
                            <a:latin typeface="Cambria Math"/>
                          </a:rPr>
                          <m:t>2</m:t>
                        </m:r>
                      </m:sup>
                    </m:sSup>
                  </m:oMath>
                </a14:m>
                <a:endParaRPr lang="en-US" sz="2200" kern="0" dirty="0"/>
              </a:p>
            </p:txBody>
          </p:sp>
        </mc:Choice>
        <mc:Fallback xmlns="">
          <p:sp>
            <p:nvSpPr>
              <p:cNvPr id="12" name="Segnaposto contenuto 2"/>
              <p:cNvSpPr txBox="1">
                <a:spLocks noRot="1" noChangeAspect="1" noMove="1" noResize="1" noEditPoints="1" noAdjustHandles="1" noChangeArrowheads="1" noChangeShapeType="1" noTextEdit="1"/>
              </p:cNvSpPr>
              <p:nvPr/>
            </p:nvSpPr>
            <p:spPr bwMode="auto">
              <a:xfrm>
                <a:off x="2667562" y="1487022"/>
                <a:ext cx="3704637" cy="791294"/>
              </a:xfrm>
              <a:prstGeom prst="rect">
                <a:avLst/>
              </a:prstGeom>
              <a:blipFill rotWithShape="1">
                <a:blip r:embed="rId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3" name="Rettangolo 12"/>
          <p:cNvSpPr/>
          <p:nvPr/>
        </p:nvSpPr>
        <p:spPr bwMode="auto">
          <a:xfrm>
            <a:off x="4813224" y="1553825"/>
            <a:ext cx="334839" cy="395647"/>
          </a:xfrm>
          <a:prstGeom prst="rect">
            <a:avLst/>
          </a:prstGeom>
          <a:noFill/>
          <a:ln w="2857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sp>
        <p:nvSpPr>
          <p:cNvPr id="14" name="Rettangolo 13"/>
          <p:cNvSpPr/>
          <p:nvPr/>
        </p:nvSpPr>
        <p:spPr bwMode="auto">
          <a:xfrm>
            <a:off x="5323884" y="1553825"/>
            <a:ext cx="288032" cy="395647"/>
          </a:xfrm>
          <a:prstGeom prst="rect">
            <a:avLst/>
          </a:prstGeom>
          <a:noFill/>
          <a:ln w="2857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354801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827088" y="115888"/>
            <a:ext cx="8316912" cy="709612"/>
          </a:xfrm>
        </p:spPr>
        <p:txBody>
          <a:bodyPr/>
          <a:lstStyle/>
          <a:p>
            <a:pPr eaLnBrk="1" hangingPunct="1"/>
            <a:r>
              <a:rPr lang="en-US" altLang="en-US" dirty="0" smtClean="0">
                <a:latin typeface="Verdana" pitchFamily="34" charset="0"/>
              </a:rPr>
              <a:t>One-Way ANOVA F-Test</a:t>
            </a:r>
          </a:p>
        </p:txBody>
      </p:sp>
      <p:sp>
        <p:nvSpPr>
          <p:cNvPr id="50179" name="Rectangle 3"/>
          <p:cNvSpPr>
            <a:spLocks noGrp="1" noChangeArrowheads="1"/>
          </p:cNvSpPr>
          <p:nvPr>
            <p:ph type="body" idx="1"/>
          </p:nvPr>
        </p:nvSpPr>
        <p:spPr>
          <a:xfrm>
            <a:off x="1089025" y="2041525"/>
            <a:ext cx="7175500" cy="3722688"/>
          </a:xfrm>
        </p:spPr>
        <p:txBody>
          <a:bodyPr/>
          <a:lstStyle/>
          <a:p>
            <a:pPr eaLnBrk="1" hangingPunct="1">
              <a:spcAft>
                <a:spcPct val="30000"/>
              </a:spcAft>
            </a:pPr>
            <a:r>
              <a:rPr lang="en-US" altLang="en-US" dirty="0" smtClean="0"/>
              <a:t>1.	Test Statistic</a:t>
            </a:r>
          </a:p>
          <a:p>
            <a:pPr lvl="1" eaLnBrk="1" hangingPunct="1">
              <a:spcAft>
                <a:spcPct val="30000"/>
              </a:spcAft>
              <a:buFont typeface="Wingdings" panose="05000000000000000000" pitchFamily="2" charset="2"/>
              <a:buChar char="Ø"/>
            </a:pPr>
            <a:r>
              <a:rPr lang="en-US" altLang="en-US" i="1" dirty="0" smtClean="0"/>
              <a:t>F</a:t>
            </a:r>
            <a:r>
              <a:rPr lang="en-US" altLang="en-US" dirty="0" smtClean="0"/>
              <a:t> = </a:t>
            </a:r>
            <a:r>
              <a:rPr lang="en-US" altLang="en-US" i="1" dirty="0" smtClean="0"/>
              <a:t>MST</a:t>
            </a:r>
            <a:r>
              <a:rPr lang="en-US" altLang="en-US" dirty="0" smtClean="0"/>
              <a:t> / </a:t>
            </a:r>
            <a:r>
              <a:rPr lang="en-US" altLang="en-US" i="1" dirty="0" smtClean="0"/>
              <a:t>MSE</a:t>
            </a:r>
            <a:br>
              <a:rPr lang="en-US" altLang="en-US" i="1" dirty="0" smtClean="0"/>
            </a:br>
            <a:endParaRPr lang="en-US" altLang="en-US" dirty="0" smtClean="0"/>
          </a:p>
          <a:p>
            <a:pPr lvl="2" eaLnBrk="1" hangingPunct="1">
              <a:spcAft>
                <a:spcPct val="30000"/>
              </a:spcAft>
            </a:pPr>
            <a:r>
              <a:rPr lang="en-US" altLang="en-US" i="1" dirty="0" smtClean="0"/>
              <a:t>MST</a:t>
            </a:r>
            <a:r>
              <a:rPr lang="en-US" altLang="en-US" dirty="0" smtClean="0"/>
              <a:t>  Is Mean Square for Treatment</a:t>
            </a:r>
          </a:p>
          <a:p>
            <a:pPr lvl="2" eaLnBrk="1" hangingPunct="1">
              <a:spcAft>
                <a:spcPct val="30000"/>
              </a:spcAft>
            </a:pPr>
            <a:r>
              <a:rPr lang="en-US" altLang="en-US" i="1" dirty="0" smtClean="0"/>
              <a:t>MSE</a:t>
            </a:r>
            <a:r>
              <a:rPr lang="en-US" altLang="en-US" dirty="0" smtClean="0"/>
              <a:t> Is Mean Square for Error</a:t>
            </a:r>
          </a:p>
          <a:p>
            <a:pPr eaLnBrk="1" hangingPunct="1">
              <a:spcAft>
                <a:spcPct val="30000"/>
              </a:spcAft>
            </a:pPr>
            <a:r>
              <a:rPr lang="en-US" altLang="en-US" dirty="0" smtClean="0"/>
              <a:t>2.	Degrees of Freedom</a:t>
            </a:r>
          </a:p>
          <a:p>
            <a:pPr lvl="1" eaLnBrk="1" hangingPunct="1">
              <a:spcAft>
                <a:spcPct val="30000"/>
              </a:spcAft>
              <a:buFont typeface="Wingdings" panose="05000000000000000000" pitchFamily="2" charset="2"/>
              <a:buChar char="Ø"/>
            </a:pPr>
            <a:r>
              <a:rPr lang="en-US" altLang="en-US" i="1" dirty="0" smtClean="0"/>
              <a:t>df</a:t>
            </a:r>
            <a:r>
              <a:rPr lang="en-US" altLang="en-US" i="1" baseline="-25000" dirty="0" smtClean="0"/>
              <a:t>1</a:t>
            </a:r>
            <a:r>
              <a:rPr lang="en-US" altLang="en-US" i="1" dirty="0" smtClean="0"/>
              <a:t> = p -1</a:t>
            </a:r>
            <a:endParaRPr lang="en-US" altLang="en-US" dirty="0" smtClean="0"/>
          </a:p>
          <a:p>
            <a:pPr lvl="1" eaLnBrk="1" hangingPunct="1">
              <a:spcAft>
                <a:spcPct val="30000"/>
              </a:spcAft>
              <a:buFont typeface="Wingdings" panose="05000000000000000000" pitchFamily="2" charset="2"/>
              <a:buChar char="Ø"/>
            </a:pPr>
            <a:r>
              <a:rPr lang="en-US" altLang="en-US" i="1" dirty="0" smtClean="0"/>
              <a:t>df</a:t>
            </a:r>
            <a:r>
              <a:rPr lang="en-US" altLang="en-US" i="1" baseline="-25000" dirty="0" smtClean="0"/>
              <a:t>2</a:t>
            </a:r>
            <a:r>
              <a:rPr lang="en-US" altLang="en-US" dirty="0" smtClean="0"/>
              <a:t>= </a:t>
            </a:r>
            <a:r>
              <a:rPr lang="en-US" altLang="en-US" i="1" dirty="0" smtClean="0"/>
              <a:t>n</a:t>
            </a:r>
            <a:r>
              <a:rPr lang="en-US" altLang="en-US" dirty="0" smtClean="0"/>
              <a:t> - </a:t>
            </a:r>
            <a:r>
              <a:rPr lang="en-US" altLang="en-US" i="1" dirty="0" smtClean="0"/>
              <a:t>p</a:t>
            </a:r>
            <a:endParaRPr lang="en-US" altLang="en-US" dirty="0" smtClean="0"/>
          </a:p>
          <a:p>
            <a:pPr lvl="2" eaLnBrk="1" hangingPunct="1">
              <a:spcAft>
                <a:spcPct val="30000"/>
              </a:spcAft>
            </a:pPr>
            <a:r>
              <a:rPr lang="en-US" altLang="en-US" i="1" dirty="0" smtClean="0"/>
              <a:t>p</a:t>
            </a:r>
            <a:r>
              <a:rPr lang="en-US" altLang="en-US" dirty="0" smtClean="0"/>
              <a:t> = # Populations, Groups</a:t>
            </a:r>
          </a:p>
          <a:p>
            <a:pPr lvl="2" eaLnBrk="1" hangingPunct="1">
              <a:spcAft>
                <a:spcPct val="30000"/>
              </a:spcAft>
            </a:pPr>
            <a:r>
              <a:rPr lang="en-US" altLang="en-US" i="1" dirty="0" smtClean="0"/>
              <a:t>n</a:t>
            </a:r>
            <a:r>
              <a:rPr lang="en-US" altLang="en-US" dirty="0" smtClean="0"/>
              <a:t> = Total Sample Size</a:t>
            </a:r>
          </a:p>
          <a:p>
            <a:pPr eaLnBrk="1" hangingPunct="1">
              <a:spcAft>
                <a:spcPct val="30000"/>
              </a:spcAft>
            </a:pPr>
            <a:endParaRPr lang="en-US" altLang="en-US" dirty="0" smtClean="0"/>
          </a:p>
        </p:txBody>
      </p:sp>
      <p:graphicFrame>
        <p:nvGraphicFramePr>
          <p:cNvPr id="50180" name="Object 4"/>
          <p:cNvGraphicFramePr>
            <a:graphicFrameLocks noChangeAspect="1"/>
          </p:cNvGraphicFramePr>
          <p:nvPr>
            <p:extLst>
              <p:ext uri="{D42A27DB-BD31-4B8C-83A1-F6EECF244321}">
                <p14:modId xmlns:p14="http://schemas.microsoft.com/office/powerpoint/2010/main" val="734129078"/>
              </p:ext>
            </p:extLst>
          </p:nvPr>
        </p:nvGraphicFramePr>
        <p:xfrm>
          <a:off x="4086225" y="2025968"/>
          <a:ext cx="2895600" cy="1309687"/>
        </p:xfrm>
        <a:graphic>
          <a:graphicData uri="http://schemas.openxmlformats.org/presentationml/2006/ole">
            <mc:AlternateContent xmlns:mc="http://schemas.openxmlformats.org/markup-compatibility/2006">
              <mc:Choice xmlns:v="urn:schemas-microsoft-com:vml" Requires="v">
                <p:oleObj spid="_x0000_s50229" name="Equation" r:id="rId3" imgW="927100" imgH="419100" progId="Equation.3">
                  <p:embed/>
                </p:oleObj>
              </mc:Choice>
              <mc:Fallback>
                <p:oleObj name="Equation" r:id="rId3" imgW="927100" imgH="4191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225" y="2025968"/>
                        <a:ext cx="2895600" cy="13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en-US" smtClean="0">
                <a:latin typeface="Verdana" pitchFamily="34" charset="0"/>
              </a:rPr>
              <a:t>One-Way ANOVA - Summary Table</a:t>
            </a:r>
          </a:p>
        </p:txBody>
      </p:sp>
      <p:sp>
        <p:nvSpPr>
          <p:cNvPr id="51203" name="Rectangle 4"/>
          <p:cNvSpPr>
            <a:spLocks noChangeArrowheads="1"/>
          </p:cNvSpPr>
          <p:nvPr/>
        </p:nvSpPr>
        <p:spPr bwMode="auto">
          <a:xfrm>
            <a:off x="2413000" y="2062163"/>
            <a:ext cx="17463" cy="1200150"/>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04" name="Rectangle 5"/>
          <p:cNvSpPr>
            <a:spLocks noChangeArrowheads="1"/>
          </p:cNvSpPr>
          <p:nvPr/>
        </p:nvSpPr>
        <p:spPr bwMode="auto">
          <a:xfrm>
            <a:off x="3929063" y="2062163"/>
            <a:ext cx="17462" cy="1200150"/>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05" name="Rectangle 6"/>
          <p:cNvSpPr>
            <a:spLocks noChangeArrowheads="1"/>
          </p:cNvSpPr>
          <p:nvPr/>
        </p:nvSpPr>
        <p:spPr bwMode="auto">
          <a:xfrm>
            <a:off x="5708650" y="2062163"/>
            <a:ext cx="17463" cy="1200150"/>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06" name="Rectangle 7"/>
          <p:cNvSpPr>
            <a:spLocks noChangeArrowheads="1"/>
          </p:cNvSpPr>
          <p:nvPr/>
        </p:nvSpPr>
        <p:spPr bwMode="auto">
          <a:xfrm>
            <a:off x="7613650" y="2062163"/>
            <a:ext cx="17463" cy="1200150"/>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07" name="Rectangle 8"/>
          <p:cNvSpPr>
            <a:spLocks noChangeArrowheads="1"/>
          </p:cNvSpPr>
          <p:nvPr/>
        </p:nvSpPr>
        <p:spPr bwMode="auto">
          <a:xfrm>
            <a:off x="706438" y="2101850"/>
            <a:ext cx="153193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b="1" dirty="0"/>
              <a:t>Source of</a:t>
            </a:r>
          </a:p>
        </p:txBody>
      </p:sp>
      <p:sp>
        <p:nvSpPr>
          <p:cNvPr id="51208" name="Rectangle 9"/>
          <p:cNvSpPr>
            <a:spLocks noChangeArrowheads="1"/>
          </p:cNvSpPr>
          <p:nvPr/>
        </p:nvSpPr>
        <p:spPr bwMode="auto">
          <a:xfrm>
            <a:off x="760413" y="2479675"/>
            <a:ext cx="14874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b="1" dirty="0"/>
              <a:t>Variation</a:t>
            </a:r>
          </a:p>
        </p:txBody>
      </p:sp>
      <p:sp>
        <p:nvSpPr>
          <p:cNvPr id="51209" name="Rectangle 10"/>
          <p:cNvSpPr>
            <a:spLocks noChangeArrowheads="1"/>
          </p:cNvSpPr>
          <p:nvPr/>
        </p:nvSpPr>
        <p:spPr bwMode="auto">
          <a:xfrm>
            <a:off x="2474913" y="2101850"/>
            <a:ext cx="1352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b="1"/>
              <a:t>Degrees</a:t>
            </a:r>
          </a:p>
        </p:txBody>
      </p:sp>
      <p:sp>
        <p:nvSpPr>
          <p:cNvPr id="51210" name="Rectangle 11"/>
          <p:cNvSpPr>
            <a:spLocks noChangeArrowheads="1"/>
          </p:cNvSpPr>
          <p:nvPr/>
        </p:nvSpPr>
        <p:spPr bwMode="auto">
          <a:xfrm>
            <a:off x="2960688" y="2479675"/>
            <a:ext cx="4635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b="1"/>
              <a:t>of</a:t>
            </a:r>
          </a:p>
        </p:txBody>
      </p:sp>
      <p:sp>
        <p:nvSpPr>
          <p:cNvPr id="51211" name="Rectangle 12"/>
          <p:cNvSpPr>
            <a:spLocks noChangeArrowheads="1"/>
          </p:cNvSpPr>
          <p:nvPr/>
        </p:nvSpPr>
        <p:spPr bwMode="auto">
          <a:xfrm>
            <a:off x="2438400" y="2857500"/>
            <a:ext cx="1430338"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b="1"/>
              <a:t>Freedom</a:t>
            </a:r>
          </a:p>
        </p:txBody>
      </p:sp>
      <p:sp>
        <p:nvSpPr>
          <p:cNvPr id="51212" name="Rectangle 13"/>
          <p:cNvSpPr>
            <a:spLocks noChangeArrowheads="1"/>
          </p:cNvSpPr>
          <p:nvPr/>
        </p:nvSpPr>
        <p:spPr bwMode="auto">
          <a:xfrm>
            <a:off x="4222750" y="2101850"/>
            <a:ext cx="11811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b="1"/>
              <a:t>Sum of</a:t>
            </a:r>
          </a:p>
        </p:txBody>
      </p:sp>
      <p:sp>
        <p:nvSpPr>
          <p:cNvPr id="51213" name="Rectangle 14"/>
          <p:cNvSpPr>
            <a:spLocks noChangeArrowheads="1"/>
          </p:cNvSpPr>
          <p:nvPr/>
        </p:nvSpPr>
        <p:spPr bwMode="auto">
          <a:xfrm>
            <a:off x="4130675" y="2479675"/>
            <a:ext cx="1336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b="1"/>
              <a:t>Squares</a:t>
            </a:r>
          </a:p>
        </p:txBody>
      </p:sp>
      <p:sp>
        <p:nvSpPr>
          <p:cNvPr id="51214" name="Rectangle 15"/>
          <p:cNvSpPr>
            <a:spLocks noChangeArrowheads="1"/>
          </p:cNvSpPr>
          <p:nvPr/>
        </p:nvSpPr>
        <p:spPr bwMode="auto">
          <a:xfrm>
            <a:off x="6172200" y="2101850"/>
            <a:ext cx="941388"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b="1"/>
              <a:t>Mean</a:t>
            </a:r>
          </a:p>
        </p:txBody>
      </p:sp>
      <p:sp>
        <p:nvSpPr>
          <p:cNvPr id="51215" name="Rectangle 16"/>
          <p:cNvSpPr>
            <a:spLocks noChangeArrowheads="1"/>
          </p:cNvSpPr>
          <p:nvPr/>
        </p:nvSpPr>
        <p:spPr bwMode="auto">
          <a:xfrm>
            <a:off x="6053138" y="2479675"/>
            <a:ext cx="11858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b="1"/>
              <a:t>Square</a:t>
            </a:r>
          </a:p>
        </p:txBody>
      </p:sp>
      <p:sp>
        <p:nvSpPr>
          <p:cNvPr id="51216" name="Rectangle 17"/>
          <p:cNvSpPr>
            <a:spLocks noChangeArrowheads="1"/>
          </p:cNvSpPr>
          <p:nvPr/>
        </p:nvSpPr>
        <p:spPr bwMode="auto">
          <a:xfrm>
            <a:off x="5824538" y="2857500"/>
            <a:ext cx="17033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b="1"/>
              <a:t>(Variance)</a:t>
            </a:r>
          </a:p>
        </p:txBody>
      </p:sp>
      <p:sp>
        <p:nvSpPr>
          <p:cNvPr id="51217" name="Rectangle 18"/>
          <p:cNvSpPr>
            <a:spLocks noChangeArrowheads="1"/>
          </p:cNvSpPr>
          <p:nvPr/>
        </p:nvSpPr>
        <p:spPr bwMode="auto">
          <a:xfrm>
            <a:off x="7927975" y="2101850"/>
            <a:ext cx="34945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b="1" dirty="0">
                <a:solidFill>
                  <a:srgbClr val="0000FF"/>
                </a:solidFill>
              </a:rPr>
              <a:t>F</a:t>
            </a:r>
          </a:p>
        </p:txBody>
      </p:sp>
      <p:sp>
        <p:nvSpPr>
          <p:cNvPr id="51218" name="Rectangle 19"/>
          <p:cNvSpPr>
            <a:spLocks noChangeArrowheads="1"/>
          </p:cNvSpPr>
          <p:nvPr/>
        </p:nvSpPr>
        <p:spPr bwMode="auto">
          <a:xfrm>
            <a:off x="788988" y="3271838"/>
            <a:ext cx="1614487" cy="17462"/>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19" name="Rectangle 20"/>
          <p:cNvSpPr>
            <a:spLocks noChangeArrowheads="1"/>
          </p:cNvSpPr>
          <p:nvPr/>
        </p:nvSpPr>
        <p:spPr bwMode="auto">
          <a:xfrm>
            <a:off x="788988" y="3298825"/>
            <a:ext cx="1614487"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20" name="Rectangle 21"/>
          <p:cNvSpPr>
            <a:spLocks noChangeArrowheads="1"/>
          </p:cNvSpPr>
          <p:nvPr/>
        </p:nvSpPr>
        <p:spPr bwMode="auto">
          <a:xfrm>
            <a:off x="2413000" y="3271838"/>
            <a:ext cx="46038" cy="17462"/>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21" name="Rectangle 22"/>
          <p:cNvSpPr>
            <a:spLocks noChangeArrowheads="1"/>
          </p:cNvSpPr>
          <p:nvPr/>
        </p:nvSpPr>
        <p:spPr bwMode="auto">
          <a:xfrm>
            <a:off x="2413000" y="3298825"/>
            <a:ext cx="46038"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22" name="Rectangle 23"/>
          <p:cNvSpPr>
            <a:spLocks noChangeArrowheads="1"/>
          </p:cNvSpPr>
          <p:nvPr/>
        </p:nvSpPr>
        <p:spPr bwMode="auto">
          <a:xfrm>
            <a:off x="2468563" y="3271838"/>
            <a:ext cx="1450975" cy="17462"/>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23" name="Rectangle 24"/>
          <p:cNvSpPr>
            <a:spLocks noChangeArrowheads="1"/>
          </p:cNvSpPr>
          <p:nvPr/>
        </p:nvSpPr>
        <p:spPr bwMode="auto">
          <a:xfrm>
            <a:off x="2468563" y="3298825"/>
            <a:ext cx="1450975"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24" name="Rectangle 25"/>
          <p:cNvSpPr>
            <a:spLocks noChangeArrowheads="1"/>
          </p:cNvSpPr>
          <p:nvPr/>
        </p:nvSpPr>
        <p:spPr bwMode="auto">
          <a:xfrm>
            <a:off x="3929063" y="3271838"/>
            <a:ext cx="46037" cy="17462"/>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25" name="Rectangle 26"/>
          <p:cNvSpPr>
            <a:spLocks noChangeArrowheads="1"/>
          </p:cNvSpPr>
          <p:nvPr/>
        </p:nvSpPr>
        <p:spPr bwMode="auto">
          <a:xfrm>
            <a:off x="3929063" y="3298825"/>
            <a:ext cx="46037"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26" name="Rectangle 27"/>
          <p:cNvSpPr>
            <a:spLocks noChangeArrowheads="1"/>
          </p:cNvSpPr>
          <p:nvPr/>
        </p:nvSpPr>
        <p:spPr bwMode="auto">
          <a:xfrm>
            <a:off x="3983038" y="3271838"/>
            <a:ext cx="1716087" cy="17462"/>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27" name="Rectangle 28"/>
          <p:cNvSpPr>
            <a:spLocks noChangeArrowheads="1"/>
          </p:cNvSpPr>
          <p:nvPr/>
        </p:nvSpPr>
        <p:spPr bwMode="auto">
          <a:xfrm>
            <a:off x="3983038" y="3298825"/>
            <a:ext cx="1716087"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28" name="Rectangle 29"/>
          <p:cNvSpPr>
            <a:spLocks noChangeArrowheads="1"/>
          </p:cNvSpPr>
          <p:nvPr/>
        </p:nvSpPr>
        <p:spPr bwMode="auto">
          <a:xfrm>
            <a:off x="5708650" y="3271838"/>
            <a:ext cx="46038" cy="17462"/>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29" name="Rectangle 30"/>
          <p:cNvSpPr>
            <a:spLocks noChangeArrowheads="1"/>
          </p:cNvSpPr>
          <p:nvPr/>
        </p:nvSpPr>
        <p:spPr bwMode="auto">
          <a:xfrm>
            <a:off x="5708650" y="3298825"/>
            <a:ext cx="46038"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30" name="Rectangle 31"/>
          <p:cNvSpPr>
            <a:spLocks noChangeArrowheads="1"/>
          </p:cNvSpPr>
          <p:nvPr/>
        </p:nvSpPr>
        <p:spPr bwMode="auto">
          <a:xfrm>
            <a:off x="5762625" y="3271838"/>
            <a:ext cx="1839913" cy="17462"/>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31" name="Rectangle 32"/>
          <p:cNvSpPr>
            <a:spLocks noChangeArrowheads="1"/>
          </p:cNvSpPr>
          <p:nvPr/>
        </p:nvSpPr>
        <p:spPr bwMode="auto">
          <a:xfrm>
            <a:off x="5762625" y="3298825"/>
            <a:ext cx="1839913"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32" name="Rectangle 33"/>
          <p:cNvSpPr>
            <a:spLocks noChangeArrowheads="1"/>
          </p:cNvSpPr>
          <p:nvPr/>
        </p:nvSpPr>
        <p:spPr bwMode="auto">
          <a:xfrm>
            <a:off x="7613650" y="3271838"/>
            <a:ext cx="46038" cy="17462"/>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33" name="Rectangle 34"/>
          <p:cNvSpPr>
            <a:spLocks noChangeArrowheads="1"/>
          </p:cNvSpPr>
          <p:nvPr/>
        </p:nvSpPr>
        <p:spPr bwMode="auto">
          <a:xfrm>
            <a:off x="7613650" y="3298825"/>
            <a:ext cx="46038"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34" name="Rectangle 35"/>
          <p:cNvSpPr>
            <a:spLocks noChangeArrowheads="1"/>
          </p:cNvSpPr>
          <p:nvPr/>
        </p:nvSpPr>
        <p:spPr bwMode="auto">
          <a:xfrm>
            <a:off x="7667625" y="3271838"/>
            <a:ext cx="928688" cy="17462"/>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35" name="Rectangle 36"/>
          <p:cNvSpPr>
            <a:spLocks noChangeArrowheads="1"/>
          </p:cNvSpPr>
          <p:nvPr/>
        </p:nvSpPr>
        <p:spPr bwMode="auto">
          <a:xfrm>
            <a:off x="7667625" y="3298825"/>
            <a:ext cx="928688"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36" name="Rectangle 37"/>
          <p:cNvSpPr>
            <a:spLocks noChangeArrowheads="1"/>
          </p:cNvSpPr>
          <p:nvPr/>
        </p:nvSpPr>
        <p:spPr bwMode="auto">
          <a:xfrm>
            <a:off x="2413000" y="3327400"/>
            <a:ext cx="17463" cy="8223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37" name="Rectangle 38"/>
          <p:cNvSpPr>
            <a:spLocks noChangeArrowheads="1"/>
          </p:cNvSpPr>
          <p:nvPr/>
        </p:nvSpPr>
        <p:spPr bwMode="auto">
          <a:xfrm>
            <a:off x="3929063" y="3327400"/>
            <a:ext cx="17462" cy="8223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38" name="Rectangle 39"/>
          <p:cNvSpPr>
            <a:spLocks noChangeArrowheads="1"/>
          </p:cNvSpPr>
          <p:nvPr/>
        </p:nvSpPr>
        <p:spPr bwMode="auto">
          <a:xfrm>
            <a:off x="5708650" y="3327400"/>
            <a:ext cx="17463" cy="8223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39" name="Rectangle 40"/>
          <p:cNvSpPr>
            <a:spLocks noChangeArrowheads="1"/>
          </p:cNvSpPr>
          <p:nvPr/>
        </p:nvSpPr>
        <p:spPr bwMode="auto">
          <a:xfrm>
            <a:off x="7613650" y="3327400"/>
            <a:ext cx="17463" cy="8223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40" name="Rectangle 41"/>
          <p:cNvSpPr>
            <a:spLocks noChangeArrowheads="1"/>
          </p:cNvSpPr>
          <p:nvPr/>
        </p:nvSpPr>
        <p:spPr bwMode="auto">
          <a:xfrm>
            <a:off x="615950" y="3365500"/>
            <a:ext cx="1508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Treatment</a:t>
            </a:r>
          </a:p>
        </p:txBody>
      </p:sp>
      <p:sp>
        <p:nvSpPr>
          <p:cNvPr id="51241" name="Rectangle 42"/>
          <p:cNvSpPr>
            <a:spLocks noChangeArrowheads="1"/>
          </p:cNvSpPr>
          <p:nvPr/>
        </p:nvSpPr>
        <p:spPr bwMode="auto">
          <a:xfrm>
            <a:off x="2728913" y="3365500"/>
            <a:ext cx="79533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p - 1</a:t>
            </a:r>
          </a:p>
        </p:txBody>
      </p:sp>
      <p:sp>
        <p:nvSpPr>
          <p:cNvPr id="51242" name="Rectangle 43"/>
          <p:cNvSpPr>
            <a:spLocks noChangeArrowheads="1"/>
          </p:cNvSpPr>
          <p:nvPr/>
        </p:nvSpPr>
        <p:spPr bwMode="auto">
          <a:xfrm>
            <a:off x="4427538" y="3365500"/>
            <a:ext cx="6842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SST</a:t>
            </a:r>
          </a:p>
        </p:txBody>
      </p:sp>
      <p:sp>
        <p:nvSpPr>
          <p:cNvPr id="51243" name="Rectangle 44"/>
          <p:cNvSpPr>
            <a:spLocks noChangeArrowheads="1"/>
          </p:cNvSpPr>
          <p:nvPr/>
        </p:nvSpPr>
        <p:spPr bwMode="auto">
          <a:xfrm>
            <a:off x="6070600" y="3365500"/>
            <a:ext cx="10223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MST =</a:t>
            </a:r>
          </a:p>
        </p:txBody>
      </p:sp>
      <p:sp>
        <p:nvSpPr>
          <p:cNvPr id="51244" name="Rectangle 45"/>
          <p:cNvSpPr>
            <a:spLocks noChangeArrowheads="1"/>
          </p:cNvSpPr>
          <p:nvPr/>
        </p:nvSpPr>
        <p:spPr bwMode="auto">
          <a:xfrm>
            <a:off x="5754688" y="3743325"/>
            <a:ext cx="164623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SST/(p - 1)</a:t>
            </a:r>
          </a:p>
        </p:txBody>
      </p:sp>
      <p:sp>
        <p:nvSpPr>
          <p:cNvPr id="51245" name="Rectangle 46"/>
          <p:cNvSpPr>
            <a:spLocks noChangeArrowheads="1"/>
          </p:cNvSpPr>
          <p:nvPr/>
        </p:nvSpPr>
        <p:spPr bwMode="auto">
          <a:xfrm>
            <a:off x="7715250" y="3332480"/>
            <a:ext cx="7325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dirty="0">
                <a:solidFill>
                  <a:srgbClr val="0000FF"/>
                </a:solidFill>
              </a:rPr>
              <a:t>MST</a:t>
            </a:r>
          </a:p>
        </p:txBody>
      </p:sp>
      <p:sp>
        <p:nvSpPr>
          <p:cNvPr id="51246" name="Rectangle 47"/>
          <p:cNvSpPr>
            <a:spLocks noChangeArrowheads="1"/>
          </p:cNvSpPr>
          <p:nvPr/>
        </p:nvSpPr>
        <p:spPr bwMode="auto">
          <a:xfrm>
            <a:off x="7762875" y="3744913"/>
            <a:ext cx="700088" cy="14287"/>
          </a:xfrm>
          <a:prstGeom prst="rect">
            <a:avLst/>
          </a:prstGeom>
          <a:solidFill>
            <a:srgbClr val="D989B8"/>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rgbClr val="0000FF"/>
              </a:solidFill>
              <a:latin typeface="Arial" pitchFamily="34" charset="0"/>
            </a:endParaRPr>
          </a:p>
        </p:txBody>
      </p:sp>
      <p:sp>
        <p:nvSpPr>
          <p:cNvPr id="51247" name="Rectangle 48"/>
          <p:cNvSpPr>
            <a:spLocks noChangeArrowheads="1"/>
          </p:cNvSpPr>
          <p:nvPr/>
        </p:nvSpPr>
        <p:spPr bwMode="auto">
          <a:xfrm>
            <a:off x="7705725" y="3787757"/>
            <a:ext cx="73578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dirty="0">
                <a:solidFill>
                  <a:srgbClr val="0000FF"/>
                </a:solidFill>
              </a:rPr>
              <a:t>MSE</a:t>
            </a:r>
          </a:p>
        </p:txBody>
      </p:sp>
      <p:sp>
        <p:nvSpPr>
          <p:cNvPr id="51248" name="Rectangle 49"/>
          <p:cNvSpPr>
            <a:spLocks noChangeArrowheads="1"/>
          </p:cNvSpPr>
          <p:nvPr/>
        </p:nvSpPr>
        <p:spPr bwMode="auto">
          <a:xfrm>
            <a:off x="2413000" y="4159250"/>
            <a:ext cx="17463" cy="9747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49" name="Rectangle 50"/>
          <p:cNvSpPr>
            <a:spLocks noChangeArrowheads="1"/>
          </p:cNvSpPr>
          <p:nvPr/>
        </p:nvSpPr>
        <p:spPr bwMode="auto">
          <a:xfrm>
            <a:off x="3929063" y="4159250"/>
            <a:ext cx="17462" cy="9747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50" name="Rectangle 51"/>
          <p:cNvSpPr>
            <a:spLocks noChangeArrowheads="1"/>
          </p:cNvSpPr>
          <p:nvPr/>
        </p:nvSpPr>
        <p:spPr bwMode="auto">
          <a:xfrm>
            <a:off x="5708650" y="4159250"/>
            <a:ext cx="17463" cy="9747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51" name="Rectangle 52"/>
          <p:cNvSpPr>
            <a:spLocks noChangeArrowheads="1"/>
          </p:cNvSpPr>
          <p:nvPr/>
        </p:nvSpPr>
        <p:spPr bwMode="auto">
          <a:xfrm>
            <a:off x="7613650" y="4159250"/>
            <a:ext cx="17463" cy="9747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52" name="Rectangle 53"/>
          <p:cNvSpPr>
            <a:spLocks noChangeArrowheads="1"/>
          </p:cNvSpPr>
          <p:nvPr/>
        </p:nvSpPr>
        <p:spPr bwMode="auto">
          <a:xfrm>
            <a:off x="615950" y="4275138"/>
            <a:ext cx="8191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Error</a:t>
            </a:r>
          </a:p>
        </p:txBody>
      </p:sp>
      <p:sp>
        <p:nvSpPr>
          <p:cNvPr id="51253" name="Rectangle 54"/>
          <p:cNvSpPr>
            <a:spLocks noChangeArrowheads="1"/>
          </p:cNvSpPr>
          <p:nvPr/>
        </p:nvSpPr>
        <p:spPr bwMode="auto">
          <a:xfrm>
            <a:off x="2728913" y="4275138"/>
            <a:ext cx="7937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n - p</a:t>
            </a:r>
          </a:p>
        </p:txBody>
      </p:sp>
      <p:sp>
        <p:nvSpPr>
          <p:cNvPr id="51254" name="Rectangle 55"/>
          <p:cNvSpPr>
            <a:spLocks noChangeArrowheads="1"/>
          </p:cNvSpPr>
          <p:nvPr/>
        </p:nvSpPr>
        <p:spPr bwMode="auto">
          <a:xfrm>
            <a:off x="4418013" y="4275138"/>
            <a:ext cx="6873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SSE</a:t>
            </a:r>
          </a:p>
        </p:txBody>
      </p:sp>
      <p:sp>
        <p:nvSpPr>
          <p:cNvPr id="51255" name="Rectangle 56"/>
          <p:cNvSpPr>
            <a:spLocks noChangeArrowheads="1"/>
          </p:cNvSpPr>
          <p:nvPr/>
        </p:nvSpPr>
        <p:spPr bwMode="auto">
          <a:xfrm>
            <a:off x="6061075" y="4275138"/>
            <a:ext cx="1025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MSE =</a:t>
            </a:r>
          </a:p>
        </p:txBody>
      </p:sp>
      <p:sp>
        <p:nvSpPr>
          <p:cNvPr id="51256" name="Rectangle 57"/>
          <p:cNvSpPr>
            <a:spLocks noChangeArrowheads="1"/>
          </p:cNvSpPr>
          <p:nvPr/>
        </p:nvSpPr>
        <p:spPr bwMode="auto">
          <a:xfrm>
            <a:off x="5745163" y="4652963"/>
            <a:ext cx="16478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SSE/(n - p)</a:t>
            </a:r>
          </a:p>
        </p:txBody>
      </p:sp>
      <p:sp>
        <p:nvSpPr>
          <p:cNvPr id="51257" name="Rectangle 58"/>
          <p:cNvSpPr>
            <a:spLocks noChangeArrowheads="1"/>
          </p:cNvSpPr>
          <p:nvPr/>
        </p:nvSpPr>
        <p:spPr bwMode="auto">
          <a:xfrm>
            <a:off x="788988" y="5143500"/>
            <a:ext cx="1614487"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58" name="Rectangle 59"/>
          <p:cNvSpPr>
            <a:spLocks noChangeArrowheads="1"/>
          </p:cNvSpPr>
          <p:nvPr/>
        </p:nvSpPr>
        <p:spPr bwMode="auto">
          <a:xfrm>
            <a:off x="2413000" y="5143500"/>
            <a:ext cx="17463"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59" name="Rectangle 60"/>
          <p:cNvSpPr>
            <a:spLocks noChangeArrowheads="1"/>
          </p:cNvSpPr>
          <p:nvPr/>
        </p:nvSpPr>
        <p:spPr bwMode="auto">
          <a:xfrm>
            <a:off x="2441575" y="5143500"/>
            <a:ext cx="1477963"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60" name="Rectangle 61"/>
          <p:cNvSpPr>
            <a:spLocks noChangeArrowheads="1"/>
          </p:cNvSpPr>
          <p:nvPr/>
        </p:nvSpPr>
        <p:spPr bwMode="auto">
          <a:xfrm>
            <a:off x="3929063" y="5143500"/>
            <a:ext cx="17462"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61" name="Rectangle 62"/>
          <p:cNvSpPr>
            <a:spLocks noChangeArrowheads="1"/>
          </p:cNvSpPr>
          <p:nvPr/>
        </p:nvSpPr>
        <p:spPr bwMode="auto">
          <a:xfrm>
            <a:off x="3956050" y="5143500"/>
            <a:ext cx="1743075"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62" name="Rectangle 63"/>
          <p:cNvSpPr>
            <a:spLocks noChangeArrowheads="1"/>
          </p:cNvSpPr>
          <p:nvPr/>
        </p:nvSpPr>
        <p:spPr bwMode="auto">
          <a:xfrm>
            <a:off x="5708650" y="5143500"/>
            <a:ext cx="17463"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63" name="Rectangle 64"/>
          <p:cNvSpPr>
            <a:spLocks noChangeArrowheads="1"/>
          </p:cNvSpPr>
          <p:nvPr/>
        </p:nvSpPr>
        <p:spPr bwMode="auto">
          <a:xfrm>
            <a:off x="5735638" y="5143500"/>
            <a:ext cx="1868487"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64" name="Rectangle 65"/>
          <p:cNvSpPr>
            <a:spLocks noChangeArrowheads="1"/>
          </p:cNvSpPr>
          <p:nvPr/>
        </p:nvSpPr>
        <p:spPr bwMode="auto">
          <a:xfrm>
            <a:off x="7613650" y="5143500"/>
            <a:ext cx="17463"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65" name="Rectangle 66"/>
          <p:cNvSpPr>
            <a:spLocks noChangeArrowheads="1"/>
          </p:cNvSpPr>
          <p:nvPr/>
        </p:nvSpPr>
        <p:spPr bwMode="auto">
          <a:xfrm>
            <a:off x="7640638" y="5143500"/>
            <a:ext cx="957262"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66" name="Rectangle 67"/>
          <p:cNvSpPr>
            <a:spLocks noChangeArrowheads="1"/>
          </p:cNvSpPr>
          <p:nvPr/>
        </p:nvSpPr>
        <p:spPr bwMode="auto">
          <a:xfrm>
            <a:off x="2413000" y="5170488"/>
            <a:ext cx="17463" cy="8223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67" name="Rectangle 68"/>
          <p:cNvSpPr>
            <a:spLocks noChangeArrowheads="1"/>
          </p:cNvSpPr>
          <p:nvPr/>
        </p:nvSpPr>
        <p:spPr bwMode="auto">
          <a:xfrm>
            <a:off x="3929063" y="5170488"/>
            <a:ext cx="17462" cy="8223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68" name="Rectangle 69"/>
          <p:cNvSpPr>
            <a:spLocks noChangeArrowheads="1"/>
          </p:cNvSpPr>
          <p:nvPr/>
        </p:nvSpPr>
        <p:spPr bwMode="auto">
          <a:xfrm>
            <a:off x="5708650" y="5170488"/>
            <a:ext cx="17463" cy="8223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69" name="Rectangle 70"/>
          <p:cNvSpPr>
            <a:spLocks noChangeArrowheads="1"/>
          </p:cNvSpPr>
          <p:nvPr/>
        </p:nvSpPr>
        <p:spPr bwMode="auto">
          <a:xfrm>
            <a:off x="7613650" y="5170488"/>
            <a:ext cx="17463" cy="8223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1270" name="Rectangle 71"/>
          <p:cNvSpPr>
            <a:spLocks noChangeArrowheads="1"/>
          </p:cNvSpPr>
          <p:nvPr/>
        </p:nvSpPr>
        <p:spPr bwMode="auto">
          <a:xfrm>
            <a:off x="615950" y="5210175"/>
            <a:ext cx="814388"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Total</a:t>
            </a:r>
          </a:p>
        </p:txBody>
      </p:sp>
      <p:sp>
        <p:nvSpPr>
          <p:cNvPr id="51271" name="Rectangle 72"/>
          <p:cNvSpPr>
            <a:spLocks noChangeArrowheads="1"/>
          </p:cNvSpPr>
          <p:nvPr/>
        </p:nvSpPr>
        <p:spPr bwMode="auto">
          <a:xfrm>
            <a:off x="2728913" y="5210175"/>
            <a:ext cx="796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n - 1</a:t>
            </a:r>
          </a:p>
        </p:txBody>
      </p:sp>
      <p:sp>
        <p:nvSpPr>
          <p:cNvPr id="51272" name="Rectangle 73"/>
          <p:cNvSpPr>
            <a:spLocks noChangeArrowheads="1"/>
          </p:cNvSpPr>
          <p:nvPr/>
        </p:nvSpPr>
        <p:spPr bwMode="auto">
          <a:xfrm>
            <a:off x="3908425" y="5210175"/>
            <a:ext cx="16891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SS(Total) =</a:t>
            </a:r>
          </a:p>
        </p:txBody>
      </p:sp>
      <p:sp>
        <p:nvSpPr>
          <p:cNvPr id="51273" name="Rectangle 74"/>
          <p:cNvSpPr>
            <a:spLocks noChangeArrowheads="1"/>
          </p:cNvSpPr>
          <p:nvPr/>
        </p:nvSpPr>
        <p:spPr bwMode="auto">
          <a:xfrm>
            <a:off x="4000500" y="5588000"/>
            <a:ext cx="1398588"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SST+SSE</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en-US" dirty="0" smtClean="0">
                <a:latin typeface="Verdana" pitchFamily="34" charset="0"/>
              </a:rPr>
              <a:t>ANOVA – the sampling distribution for F</a:t>
            </a:r>
          </a:p>
        </p:txBody>
      </p:sp>
      <p:sp>
        <p:nvSpPr>
          <p:cNvPr id="52227" name="Rectangle 3"/>
          <p:cNvSpPr>
            <a:spLocks noGrp="1" noChangeArrowheads="1"/>
          </p:cNvSpPr>
          <p:nvPr>
            <p:ph type="body" idx="1"/>
          </p:nvPr>
        </p:nvSpPr>
        <p:spPr>
          <a:xfrm>
            <a:off x="539552" y="1196752"/>
            <a:ext cx="8208912" cy="4252912"/>
          </a:xfrm>
        </p:spPr>
        <p:txBody>
          <a:bodyPr/>
          <a:lstStyle/>
          <a:p>
            <a:pPr algn="just" eaLnBrk="1" hangingPunct="1">
              <a:lnSpc>
                <a:spcPct val="150000"/>
              </a:lnSpc>
              <a:spcAft>
                <a:spcPct val="30000"/>
              </a:spcAft>
            </a:pPr>
            <a:r>
              <a:rPr lang="en-US" altLang="en-US" sz="1800" dirty="0" smtClean="0"/>
              <a:t>The sampling distribution for the test statistic F is an F (</a:t>
            </a:r>
            <a:r>
              <a:rPr lang="en-US" altLang="en-US" sz="1800" dirty="0" err="1" smtClean="0"/>
              <a:t>Snedecor</a:t>
            </a:r>
            <a:r>
              <a:rPr lang="en-US" altLang="en-US" sz="1800" dirty="0" smtClean="0"/>
              <a:t>) distribution with k-1 degrees of freedom (</a:t>
            </a:r>
            <a:r>
              <a:rPr lang="en-US" altLang="en-US" sz="1800" dirty="0" err="1" smtClean="0"/>
              <a:t>df</a:t>
            </a:r>
            <a:r>
              <a:rPr lang="en-US" altLang="en-US" sz="1800" baseline="-25000" dirty="0" err="1" smtClean="0"/>
              <a:t>N</a:t>
            </a:r>
            <a:r>
              <a:rPr lang="en-US" altLang="en-US" sz="1800" dirty="0" smtClean="0"/>
              <a:t>) for the numerator (</a:t>
            </a:r>
            <a:r>
              <a:rPr lang="en-US" altLang="en-US" sz="1800" dirty="0" err="1" smtClean="0"/>
              <a:t>df</a:t>
            </a:r>
            <a:r>
              <a:rPr lang="en-US" altLang="en-US" sz="1800" baseline="-25000" dirty="0" err="1" smtClean="0"/>
              <a:t>N</a:t>
            </a:r>
            <a:r>
              <a:rPr lang="en-US" altLang="en-US" sz="1800" dirty="0" smtClean="0"/>
              <a:t>) and N-k degrees of freedom for the denominator (</a:t>
            </a:r>
            <a:r>
              <a:rPr lang="en-US" altLang="en-US" sz="1800" dirty="0" err="1" smtClean="0"/>
              <a:t>df</a:t>
            </a:r>
            <a:r>
              <a:rPr lang="en-US" altLang="en-US" sz="1800" baseline="-25000" dirty="0" err="1" smtClean="0"/>
              <a:t>D</a:t>
            </a:r>
            <a:r>
              <a:rPr lang="en-US" altLang="en-US" sz="1800" dirty="0" smtClean="0"/>
              <a:t>)</a:t>
            </a:r>
          </a:p>
          <a:p>
            <a:pPr algn="just" eaLnBrk="1" hangingPunct="1">
              <a:lnSpc>
                <a:spcPct val="150000"/>
              </a:lnSpc>
              <a:spcAft>
                <a:spcPct val="30000"/>
              </a:spcAft>
            </a:pPr>
            <a:r>
              <a:rPr lang="en-US" altLang="en-US" sz="1800" dirty="0" smtClean="0"/>
              <a:t>The F distribution :</a:t>
            </a:r>
          </a:p>
          <a:p>
            <a:pPr lvl="1" algn="just" eaLnBrk="1" hangingPunct="1">
              <a:lnSpc>
                <a:spcPct val="150000"/>
              </a:lnSpc>
              <a:spcAft>
                <a:spcPct val="30000"/>
              </a:spcAft>
              <a:buFont typeface="Wingdings" panose="05000000000000000000" pitchFamily="2" charset="2"/>
              <a:buChar char="Ø"/>
            </a:pPr>
            <a:r>
              <a:rPr lang="en-US" altLang="en-US" sz="1800" dirty="0" smtClean="0"/>
              <a:t>is a family of curve each of which determined by the </a:t>
            </a:r>
            <a:r>
              <a:rPr lang="en-US" altLang="en-US" sz="1800" dirty="0" err="1" smtClean="0"/>
              <a:t>df</a:t>
            </a:r>
            <a:r>
              <a:rPr lang="en-US" altLang="en-US" sz="1800" dirty="0" smtClean="0"/>
              <a:t> of the numerator and by the </a:t>
            </a:r>
            <a:r>
              <a:rPr lang="en-US" altLang="en-US" sz="1800" dirty="0" err="1" smtClean="0"/>
              <a:t>df</a:t>
            </a:r>
            <a:r>
              <a:rPr lang="en-US" altLang="en-US" sz="1800" dirty="0" smtClean="0"/>
              <a:t> of the denominator</a:t>
            </a:r>
          </a:p>
          <a:p>
            <a:pPr lvl="1" algn="just" eaLnBrk="1" hangingPunct="1">
              <a:lnSpc>
                <a:spcPct val="150000"/>
              </a:lnSpc>
              <a:spcAft>
                <a:spcPct val="30000"/>
              </a:spcAft>
              <a:buFont typeface="Wingdings" panose="05000000000000000000" pitchFamily="2" charset="2"/>
              <a:buChar char="Ø"/>
            </a:pPr>
            <a:r>
              <a:rPr lang="en-US" altLang="en-US" sz="1800" dirty="0" smtClean="0"/>
              <a:t>is positively skewed</a:t>
            </a:r>
          </a:p>
          <a:p>
            <a:pPr lvl="1" algn="just" eaLnBrk="1" hangingPunct="1">
              <a:lnSpc>
                <a:spcPct val="150000"/>
              </a:lnSpc>
              <a:spcAft>
                <a:spcPct val="30000"/>
              </a:spcAft>
              <a:buFont typeface="Wingdings" panose="05000000000000000000" pitchFamily="2" charset="2"/>
              <a:buChar char="Ø"/>
            </a:pPr>
            <a:r>
              <a:rPr lang="en-US" altLang="en-US" sz="1800" dirty="0" smtClean="0"/>
              <a:t>has a total area under the curve equal to 1</a:t>
            </a:r>
          </a:p>
          <a:p>
            <a:pPr lvl="1" algn="just" eaLnBrk="1" hangingPunct="1">
              <a:lnSpc>
                <a:spcPct val="150000"/>
              </a:lnSpc>
              <a:spcAft>
                <a:spcPct val="30000"/>
              </a:spcAft>
              <a:buFont typeface="Wingdings" panose="05000000000000000000" pitchFamily="2" charset="2"/>
              <a:buChar char="Ø"/>
            </a:pPr>
            <a:r>
              <a:rPr lang="en-US" altLang="en-US" sz="1800" dirty="0" smtClean="0"/>
              <a:t>F-values are greater than or equal to zero</a:t>
            </a:r>
          </a:p>
          <a:p>
            <a:pPr lvl="1" algn="just" eaLnBrk="1" hangingPunct="1">
              <a:lnSpc>
                <a:spcPct val="150000"/>
              </a:lnSpc>
              <a:spcAft>
                <a:spcPct val="30000"/>
              </a:spcAft>
              <a:buFont typeface="Wingdings" panose="05000000000000000000" pitchFamily="2" charset="2"/>
              <a:buChar char="Ø"/>
            </a:pPr>
            <a:r>
              <a:rPr lang="en-US" altLang="en-US" sz="1800" dirty="0" smtClean="0"/>
              <a:t>Its mean value is approximately equal to 1</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ltLang="en-US" dirty="0" smtClean="0">
                <a:latin typeface="Verdana" pitchFamily="34" charset="0"/>
              </a:rPr>
              <a:t>ANOVA – the sampling distribution for F</a:t>
            </a:r>
            <a:endParaRPr lang="en-US" dirty="0"/>
          </a:p>
        </p:txBody>
      </p:sp>
      <p:pic>
        <p:nvPicPr>
          <p:cNvPr id="131076" name="Picture 4" descr="Risultati immagini per F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7" y="1268760"/>
            <a:ext cx="8325393" cy="4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052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ANOVA – reject region</a:t>
            </a:r>
            <a:endParaRPr lang="en-US" dirty="0"/>
          </a:p>
        </p:txBody>
      </p:sp>
      <p:sp>
        <p:nvSpPr>
          <p:cNvPr id="3" name="Segnaposto contenuto 2"/>
          <p:cNvSpPr>
            <a:spLocks noGrp="1"/>
          </p:cNvSpPr>
          <p:nvPr>
            <p:ph idx="1"/>
          </p:nvPr>
        </p:nvSpPr>
        <p:spPr>
          <a:xfrm>
            <a:off x="971550" y="1125539"/>
            <a:ext cx="7351713" cy="503262"/>
          </a:xfrm>
        </p:spPr>
        <p:txBody>
          <a:bodyPr/>
          <a:lstStyle/>
          <a:p>
            <a:pPr marL="0" indent="0">
              <a:buNone/>
            </a:pPr>
            <a:r>
              <a:rPr lang="en-US" dirty="0" smtClean="0"/>
              <a:t>Example : an F distribution with </a:t>
            </a:r>
            <a:r>
              <a:rPr lang="en-US" dirty="0" err="1" smtClean="0"/>
              <a:t>df</a:t>
            </a:r>
            <a:r>
              <a:rPr lang="en-US" baseline="-25000" dirty="0" err="1" smtClean="0"/>
              <a:t>N</a:t>
            </a:r>
            <a:r>
              <a:rPr lang="en-US" dirty="0" smtClean="0"/>
              <a:t>=15, </a:t>
            </a:r>
            <a:r>
              <a:rPr lang="en-US" dirty="0" err="1" smtClean="0"/>
              <a:t>df</a:t>
            </a:r>
            <a:r>
              <a:rPr lang="en-US" baseline="-25000" dirty="0" err="1" smtClean="0"/>
              <a:t>d</a:t>
            </a:r>
            <a:r>
              <a:rPr lang="en-US" dirty="0" smtClean="0"/>
              <a:t> =21</a:t>
            </a:r>
            <a:endParaRPr lang="en-US" dirty="0"/>
          </a:p>
        </p:txBody>
      </p:sp>
      <p:pic>
        <p:nvPicPr>
          <p:cNvPr id="132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132856"/>
            <a:ext cx="8064896" cy="3693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spTree>
    <p:extLst>
      <p:ext uri="{BB962C8B-B14F-4D97-AF65-F5344CB8AC3E}">
        <p14:creationId xmlns:p14="http://schemas.microsoft.com/office/powerpoint/2010/main" val="28567137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en-US" sz="2300" smtClean="0">
                <a:latin typeface="Verdana" pitchFamily="34" charset="0"/>
              </a:rPr>
              <a:t>One-Way ANOVA F-Test Example</a:t>
            </a:r>
          </a:p>
        </p:txBody>
      </p:sp>
      <p:sp>
        <p:nvSpPr>
          <p:cNvPr id="54275" name="Rectangle 4"/>
          <p:cNvSpPr>
            <a:spLocks noGrp="1" noChangeArrowheads="1"/>
          </p:cNvSpPr>
          <p:nvPr>
            <p:ph type="body" sz="half" idx="1"/>
          </p:nvPr>
        </p:nvSpPr>
        <p:spPr>
          <a:xfrm>
            <a:off x="468313" y="1887855"/>
            <a:ext cx="4492625" cy="3313113"/>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just" eaLnBrk="1" hangingPunct="1">
              <a:lnSpc>
                <a:spcPct val="150000"/>
              </a:lnSpc>
              <a:spcAft>
                <a:spcPts val="1200"/>
              </a:spcAft>
            </a:pPr>
            <a:r>
              <a:rPr lang="en-US" altLang="en-US" sz="1800" dirty="0" smtClean="0"/>
              <a:t>As a PhD student in animal and food science you want to see if 3 food supplements have different mean milk yields.  You assign 15 cows, 5 per food supplement (CRD)</a:t>
            </a:r>
          </a:p>
          <a:p>
            <a:pPr algn="just" eaLnBrk="1" hangingPunct="1">
              <a:lnSpc>
                <a:spcPct val="150000"/>
              </a:lnSpc>
              <a:spcAft>
                <a:spcPts val="1200"/>
              </a:spcAft>
            </a:pPr>
            <a:r>
              <a:rPr lang="en-US" altLang="en-US" sz="1800" dirty="0" smtClean="0"/>
              <a:t>Question: At the .05 level, is there a difference in mean yields?</a:t>
            </a:r>
          </a:p>
        </p:txBody>
      </p:sp>
      <p:pic>
        <p:nvPicPr>
          <p:cNvPr id="54278" name="Picture 6" descr="Risultati immagini per mucche immagini divertent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4535924"/>
            <a:ext cx="2243938" cy="20998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ella 1"/>
          <p:cNvGraphicFramePr>
            <a:graphicFrameLocks noGrp="1"/>
          </p:cNvGraphicFramePr>
          <p:nvPr>
            <p:extLst>
              <p:ext uri="{D42A27DB-BD31-4B8C-83A1-F6EECF244321}">
                <p14:modId xmlns:p14="http://schemas.microsoft.com/office/powerpoint/2010/main" val="3978388605"/>
              </p:ext>
            </p:extLst>
          </p:nvPr>
        </p:nvGraphicFramePr>
        <p:xfrm>
          <a:off x="5275729" y="1989289"/>
          <a:ext cx="3672408" cy="2160240"/>
        </p:xfrm>
        <a:graphic>
          <a:graphicData uri="http://schemas.openxmlformats.org/drawingml/2006/table">
            <a:tbl>
              <a:tblPr>
                <a:tableStyleId>{5C22544A-7EE6-4342-B048-85BDC9FD1C3A}</a:tableStyleId>
              </a:tblPr>
              <a:tblGrid>
                <a:gridCol w="1113127"/>
                <a:gridCol w="1204367"/>
                <a:gridCol w="1354914"/>
              </a:tblGrid>
              <a:tr h="360040">
                <a:tc>
                  <a:txBody>
                    <a:bodyPr/>
                    <a:lstStyle/>
                    <a:p>
                      <a:pPr algn="l" fontAlgn="b"/>
                      <a:r>
                        <a:rPr lang="it-IT" sz="1800" u="none" strike="noStrike" dirty="0">
                          <a:solidFill>
                            <a:srgbClr val="003399"/>
                          </a:solidFill>
                          <a:effectLst/>
                        </a:rPr>
                        <a:t>Food1</a:t>
                      </a:r>
                      <a:endParaRPr lang="it-IT" sz="1800" b="0" i="0" u="none" strike="noStrike" dirty="0">
                        <a:solidFill>
                          <a:srgbClr val="003399"/>
                        </a:solidFill>
                        <a:effectLst/>
                        <a:latin typeface="Calibri"/>
                      </a:endParaRPr>
                    </a:p>
                  </a:txBody>
                  <a:tcPr marL="9525" marR="9525" marT="9525" marB="0" anchor="b"/>
                </a:tc>
                <a:tc>
                  <a:txBody>
                    <a:bodyPr/>
                    <a:lstStyle/>
                    <a:p>
                      <a:pPr algn="l" fontAlgn="b"/>
                      <a:r>
                        <a:rPr lang="it-IT" sz="1800" u="none" strike="noStrike">
                          <a:solidFill>
                            <a:srgbClr val="003399"/>
                          </a:solidFill>
                          <a:effectLst/>
                        </a:rPr>
                        <a:t>Food2  </a:t>
                      </a:r>
                      <a:endParaRPr lang="it-IT" sz="1800" b="0" i="0" u="none" strike="noStrike">
                        <a:solidFill>
                          <a:srgbClr val="003399"/>
                        </a:solidFill>
                        <a:effectLst/>
                        <a:latin typeface="Calibri"/>
                      </a:endParaRPr>
                    </a:p>
                  </a:txBody>
                  <a:tcPr marL="9525" marR="9525" marT="9525" marB="0" anchor="b"/>
                </a:tc>
                <a:tc>
                  <a:txBody>
                    <a:bodyPr/>
                    <a:lstStyle/>
                    <a:p>
                      <a:pPr algn="l" fontAlgn="b"/>
                      <a:r>
                        <a:rPr lang="it-IT" sz="1800" u="none" strike="noStrike" dirty="0">
                          <a:solidFill>
                            <a:srgbClr val="003399"/>
                          </a:solidFill>
                          <a:effectLst/>
                        </a:rPr>
                        <a:t>Food3</a:t>
                      </a:r>
                      <a:endParaRPr lang="it-IT" sz="1800" b="0" i="0" u="none" strike="noStrike" dirty="0">
                        <a:solidFill>
                          <a:srgbClr val="003399"/>
                        </a:solidFill>
                        <a:effectLst/>
                        <a:latin typeface="Calibri"/>
                      </a:endParaRPr>
                    </a:p>
                  </a:txBody>
                  <a:tcPr marL="9525" marR="9525" marT="9525" marB="0" anchor="b"/>
                </a:tc>
              </a:tr>
              <a:tr h="360040">
                <a:tc>
                  <a:txBody>
                    <a:bodyPr/>
                    <a:lstStyle/>
                    <a:p>
                      <a:pPr algn="l" fontAlgn="b"/>
                      <a:r>
                        <a:rPr lang="it-IT" sz="1800" u="none" strike="noStrike">
                          <a:solidFill>
                            <a:srgbClr val="003399"/>
                          </a:solidFill>
                          <a:effectLst/>
                        </a:rPr>
                        <a:t>25.4</a:t>
                      </a:r>
                      <a:endParaRPr lang="it-IT" sz="1800" b="0" i="0" u="none" strike="noStrike">
                        <a:solidFill>
                          <a:srgbClr val="003399"/>
                        </a:solidFill>
                        <a:effectLst/>
                        <a:latin typeface="Calibri"/>
                      </a:endParaRPr>
                    </a:p>
                  </a:txBody>
                  <a:tcPr marL="9525" marR="9525" marT="9525" marB="0" anchor="b"/>
                </a:tc>
                <a:tc>
                  <a:txBody>
                    <a:bodyPr/>
                    <a:lstStyle/>
                    <a:p>
                      <a:pPr algn="l" fontAlgn="b"/>
                      <a:r>
                        <a:rPr lang="it-IT" sz="1800" u="none" strike="noStrike">
                          <a:solidFill>
                            <a:srgbClr val="003399"/>
                          </a:solidFill>
                          <a:effectLst/>
                        </a:rPr>
                        <a:t>23.4</a:t>
                      </a:r>
                      <a:endParaRPr lang="it-IT" sz="1800" b="0" i="0" u="none" strike="noStrike">
                        <a:solidFill>
                          <a:srgbClr val="003399"/>
                        </a:solidFill>
                        <a:effectLst/>
                        <a:latin typeface="Calibri"/>
                      </a:endParaRPr>
                    </a:p>
                  </a:txBody>
                  <a:tcPr marL="9525" marR="9525" marT="9525" marB="0" anchor="b"/>
                </a:tc>
                <a:tc>
                  <a:txBody>
                    <a:bodyPr/>
                    <a:lstStyle/>
                    <a:p>
                      <a:pPr algn="l" fontAlgn="b"/>
                      <a:r>
                        <a:rPr lang="it-IT" sz="1800" u="none" strike="noStrike">
                          <a:solidFill>
                            <a:srgbClr val="003399"/>
                          </a:solidFill>
                          <a:effectLst/>
                        </a:rPr>
                        <a:t>20</a:t>
                      </a:r>
                      <a:endParaRPr lang="it-IT" sz="1800" b="0" i="0" u="none" strike="noStrike">
                        <a:solidFill>
                          <a:srgbClr val="003399"/>
                        </a:solidFill>
                        <a:effectLst/>
                        <a:latin typeface="Calibri"/>
                      </a:endParaRPr>
                    </a:p>
                  </a:txBody>
                  <a:tcPr marL="9525" marR="9525" marT="9525" marB="0" anchor="b"/>
                </a:tc>
              </a:tr>
              <a:tr h="360040">
                <a:tc>
                  <a:txBody>
                    <a:bodyPr/>
                    <a:lstStyle/>
                    <a:p>
                      <a:pPr algn="l" fontAlgn="b"/>
                      <a:r>
                        <a:rPr lang="it-IT" sz="1800" u="none" strike="noStrike">
                          <a:solidFill>
                            <a:srgbClr val="003399"/>
                          </a:solidFill>
                          <a:effectLst/>
                        </a:rPr>
                        <a:t>26.31</a:t>
                      </a:r>
                      <a:endParaRPr lang="it-IT" sz="1800" b="0" i="0" u="none" strike="noStrike">
                        <a:solidFill>
                          <a:srgbClr val="003399"/>
                        </a:solidFill>
                        <a:effectLst/>
                        <a:latin typeface="Calibri"/>
                      </a:endParaRPr>
                    </a:p>
                  </a:txBody>
                  <a:tcPr marL="9525" marR="9525" marT="9525" marB="0" anchor="b"/>
                </a:tc>
                <a:tc>
                  <a:txBody>
                    <a:bodyPr/>
                    <a:lstStyle/>
                    <a:p>
                      <a:pPr algn="l" fontAlgn="b"/>
                      <a:r>
                        <a:rPr lang="it-IT" sz="1800" u="none" strike="noStrike">
                          <a:solidFill>
                            <a:srgbClr val="003399"/>
                          </a:solidFill>
                          <a:effectLst/>
                        </a:rPr>
                        <a:t>21.8</a:t>
                      </a:r>
                      <a:endParaRPr lang="it-IT" sz="1800" b="0" i="0" u="none" strike="noStrike">
                        <a:solidFill>
                          <a:srgbClr val="003399"/>
                        </a:solidFill>
                        <a:effectLst/>
                        <a:latin typeface="Calibri"/>
                      </a:endParaRPr>
                    </a:p>
                  </a:txBody>
                  <a:tcPr marL="9525" marR="9525" marT="9525" marB="0" anchor="b"/>
                </a:tc>
                <a:tc>
                  <a:txBody>
                    <a:bodyPr/>
                    <a:lstStyle/>
                    <a:p>
                      <a:pPr algn="l" fontAlgn="b"/>
                      <a:r>
                        <a:rPr lang="it-IT" sz="1800" u="none" strike="noStrike">
                          <a:solidFill>
                            <a:srgbClr val="003399"/>
                          </a:solidFill>
                          <a:effectLst/>
                        </a:rPr>
                        <a:t>22.2</a:t>
                      </a:r>
                      <a:endParaRPr lang="it-IT" sz="1800" b="0" i="0" u="none" strike="noStrike">
                        <a:solidFill>
                          <a:srgbClr val="003399"/>
                        </a:solidFill>
                        <a:effectLst/>
                        <a:latin typeface="Calibri"/>
                      </a:endParaRPr>
                    </a:p>
                  </a:txBody>
                  <a:tcPr marL="9525" marR="9525" marT="9525" marB="0" anchor="b"/>
                </a:tc>
              </a:tr>
              <a:tr h="360040">
                <a:tc>
                  <a:txBody>
                    <a:bodyPr/>
                    <a:lstStyle/>
                    <a:p>
                      <a:pPr algn="l" fontAlgn="b"/>
                      <a:r>
                        <a:rPr lang="it-IT" sz="1800" u="none" strike="noStrike">
                          <a:solidFill>
                            <a:srgbClr val="003399"/>
                          </a:solidFill>
                          <a:effectLst/>
                        </a:rPr>
                        <a:t>24.1</a:t>
                      </a:r>
                      <a:endParaRPr lang="it-IT" sz="1800" b="0" i="0" u="none" strike="noStrike">
                        <a:solidFill>
                          <a:srgbClr val="003399"/>
                        </a:solidFill>
                        <a:effectLst/>
                        <a:latin typeface="Calibri"/>
                      </a:endParaRPr>
                    </a:p>
                  </a:txBody>
                  <a:tcPr marL="9525" marR="9525" marT="9525" marB="0" anchor="b"/>
                </a:tc>
                <a:tc>
                  <a:txBody>
                    <a:bodyPr/>
                    <a:lstStyle/>
                    <a:p>
                      <a:pPr algn="l" fontAlgn="b"/>
                      <a:r>
                        <a:rPr lang="it-IT" sz="1800" u="none" strike="noStrike">
                          <a:solidFill>
                            <a:srgbClr val="003399"/>
                          </a:solidFill>
                          <a:effectLst/>
                        </a:rPr>
                        <a:t>23.5</a:t>
                      </a:r>
                      <a:endParaRPr lang="it-IT" sz="1800" b="0" i="0" u="none" strike="noStrike">
                        <a:solidFill>
                          <a:srgbClr val="003399"/>
                        </a:solidFill>
                        <a:effectLst/>
                        <a:latin typeface="Calibri"/>
                      </a:endParaRPr>
                    </a:p>
                  </a:txBody>
                  <a:tcPr marL="9525" marR="9525" marT="9525" marB="0" anchor="b"/>
                </a:tc>
                <a:tc>
                  <a:txBody>
                    <a:bodyPr/>
                    <a:lstStyle/>
                    <a:p>
                      <a:pPr algn="l" fontAlgn="b"/>
                      <a:r>
                        <a:rPr lang="it-IT" sz="1800" u="none" strike="noStrike">
                          <a:solidFill>
                            <a:srgbClr val="003399"/>
                          </a:solidFill>
                          <a:effectLst/>
                        </a:rPr>
                        <a:t>19.75</a:t>
                      </a:r>
                      <a:endParaRPr lang="it-IT" sz="1800" b="0" i="0" u="none" strike="noStrike">
                        <a:solidFill>
                          <a:srgbClr val="003399"/>
                        </a:solidFill>
                        <a:effectLst/>
                        <a:latin typeface="Calibri"/>
                      </a:endParaRPr>
                    </a:p>
                  </a:txBody>
                  <a:tcPr marL="9525" marR="9525" marT="9525" marB="0" anchor="b"/>
                </a:tc>
              </a:tr>
              <a:tr h="360040">
                <a:tc>
                  <a:txBody>
                    <a:bodyPr/>
                    <a:lstStyle/>
                    <a:p>
                      <a:pPr algn="l" fontAlgn="b"/>
                      <a:r>
                        <a:rPr lang="it-IT" sz="1800" u="none" strike="noStrike">
                          <a:solidFill>
                            <a:srgbClr val="003399"/>
                          </a:solidFill>
                          <a:effectLst/>
                        </a:rPr>
                        <a:t>23.74</a:t>
                      </a:r>
                      <a:endParaRPr lang="it-IT" sz="1800" b="0" i="0" u="none" strike="noStrike">
                        <a:solidFill>
                          <a:srgbClr val="003399"/>
                        </a:solidFill>
                        <a:effectLst/>
                        <a:latin typeface="Calibri"/>
                      </a:endParaRPr>
                    </a:p>
                  </a:txBody>
                  <a:tcPr marL="9525" marR="9525" marT="9525" marB="0" anchor="b"/>
                </a:tc>
                <a:tc>
                  <a:txBody>
                    <a:bodyPr/>
                    <a:lstStyle/>
                    <a:p>
                      <a:pPr algn="l" fontAlgn="b"/>
                      <a:r>
                        <a:rPr lang="it-IT" sz="1800" u="none" strike="noStrike">
                          <a:solidFill>
                            <a:srgbClr val="003399"/>
                          </a:solidFill>
                          <a:effectLst/>
                        </a:rPr>
                        <a:t>22.75</a:t>
                      </a:r>
                      <a:endParaRPr lang="it-IT" sz="1800" b="0" i="0" u="none" strike="noStrike">
                        <a:solidFill>
                          <a:srgbClr val="003399"/>
                        </a:solidFill>
                        <a:effectLst/>
                        <a:latin typeface="Calibri"/>
                      </a:endParaRPr>
                    </a:p>
                  </a:txBody>
                  <a:tcPr marL="9525" marR="9525" marT="9525" marB="0" anchor="b"/>
                </a:tc>
                <a:tc>
                  <a:txBody>
                    <a:bodyPr/>
                    <a:lstStyle/>
                    <a:p>
                      <a:pPr algn="l" fontAlgn="b"/>
                      <a:r>
                        <a:rPr lang="it-IT" sz="1800" u="none" strike="noStrike">
                          <a:solidFill>
                            <a:srgbClr val="003399"/>
                          </a:solidFill>
                          <a:effectLst/>
                        </a:rPr>
                        <a:t>20.6</a:t>
                      </a:r>
                      <a:endParaRPr lang="it-IT" sz="1800" b="0" i="0" u="none" strike="noStrike">
                        <a:solidFill>
                          <a:srgbClr val="003399"/>
                        </a:solidFill>
                        <a:effectLst/>
                        <a:latin typeface="Calibri"/>
                      </a:endParaRPr>
                    </a:p>
                  </a:txBody>
                  <a:tcPr marL="9525" marR="9525" marT="9525" marB="0" anchor="b"/>
                </a:tc>
              </a:tr>
              <a:tr h="360040">
                <a:tc>
                  <a:txBody>
                    <a:bodyPr/>
                    <a:lstStyle/>
                    <a:p>
                      <a:pPr algn="l" fontAlgn="b"/>
                      <a:r>
                        <a:rPr lang="it-IT" sz="1800" u="none" strike="noStrike">
                          <a:solidFill>
                            <a:srgbClr val="003399"/>
                          </a:solidFill>
                          <a:effectLst/>
                        </a:rPr>
                        <a:t>25.1</a:t>
                      </a:r>
                      <a:endParaRPr lang="it-IT" sz="1800" b="0" i="0" u="none" strike="noStrike">
                        <a:solidFill>
                          <a:srgbClr val="003399"/>
                        </a:solidFill>
                        <a:effectLst/>
                        <a:latin typeface="Calibri"/>
                      </a:endParaRPr>
                    </a:p>
                  </a:txBody>
                  <a:tcPr marL="9525" marR="9525" marT="9525" marB="0" anchor="b"/>
                </a:tc>
                <a:tc>
                  <a:txBody>
                    <a:bodyPr/>
                    <a:lstStyle/>
                    <a:p>
                      <a:pPr algn="l" fontAlgn="b"/>
                      <a:r>
                        <a:rPr lang="it-IT" sz="1800" u="none" strike="noStrike">
                          <a:solidFill>
                            <a:srgbClr val="003399"/>
                          </a:solidFill>
                          <a:effectLst/>
                        </a:rPr>
                        <a:t>21.6</a:t>
                      </a:r>
                      <a:endParaRPr lang="it-IT" sz="1800" b="0" i="0" u="none" strike="noStrike">
                        <a:solidFill>
                          <a:srgbClr val="003399"/>
                        </a:solidFill>
                        <a:effectLst/>
                        <a:latin typeface="Calibri"/>
                      </a:endParaRPr>
                    </a:p>
                  </a:txBody>
                  <a:tcPr marL="9525" marR="9525" marT="9525" marB="0" anchor="b"/>
                </a:tc>
                <a:tc>
                  <a:txBody>
                    <a:bodyPr/>
                    <a:lstStyle/>
                    <a:p>
                      <a:pPr algn="l" fontAlgn="b"/>
                      <a:r>
                        <a:rPr lang="it-IT" sz="1800" u="none" strike="noStrike" dirty="0">
                          <a:solidFill>
                            <a:srgbClr val="003399"/>
                          </a:solidFill>
                          <a:effectLst/>
                        </a:rPr>
                        <a:t>20.4</a:t>
                      </a:r>
                      <a:endParaRPr lang="it-IT" sz="1800" b="0" i="0" u="none" strike="noStrike" dirty="0">
                        <a:solidFill>
                          <a:srgbClr val="003399"/>
                        </a:solidFill>
                        <a:effectLst/>
                        <a:latin typeface="Calibri"/>
                      </a:endParaRPr>
                    </a:p>
                  </a:txBody>
                  <a:tcPr marL="9525" marR="9525" marT="9525" marB="0" anchor="b"/>
                </a:tc>
              </a:tr>
            </a:tbl>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en-US" sz="2300" smtClean="0">
                <a:latin typeface="Verdana" pitchFamily="34" charset="0"/>
              </a:rPr>
              <a:t>One-Way ANOVA F-Test </a:t>
            </a:r>
            <a:br>
              <a:rPr lang="en-US" altLang="en-US" sz="2300" smtClean="0">
                <a:latin typeface="Verdana" pitchFamily="34" charset="0"/>
              </a:rPr>
            </a:br>
            <a:r>
              <a:rPr lang="en-US" altLang="en-US" sz="2300" smtClean="0">
                <a:latin typeface="Verdana" pitchFamily="34" charset="0"/>
              </a:rPr>
              <a:t>Solution</a:t>
            </a:r>
          </a:p>
        </p:txBody>
      </p:sp>
      <p:sp>
        <p:nvSpPr>
          <p:cNvPr id="55299" name="Freeform 54"/>
          <p:cNvSpPr>
            <a:spLocks/>
          </p:cNvSpPr>
          <p:nvPr/>
        </p:nvSpPr>
        <p:spPr bwMode="auto">
          <a:xfrm>
            <a:off x="2686050" y="5597525"/>
            <a:ext cx="673100" cy="342900"/>
          </a:xfrm>
          <a:custGeom>
            <a:avLst/>
            <a:gdLst>
              <a:gd name="T0" fmla="*/ 2147483647 w 424"/>
              <a:gd name="T1" fmla="*/ 2147483647 h 216"/>
              <a:gd name="T2" fmla="*/ 2147483647 w 424"/>
              <a:gd name="T3" fmla="*/ 2147483647 h 216"/>
              <a:gd name="T4" fmla="*/ 2147483647 w 424"/>
              <a:gd name="T5" fmla="*/ 2147483647 h 216"/>
              <a:gd name="T6" fmla="*/ 2147483647 w 424"/>
              <a:gd name="T7" fmla="*/ 2147483647 h 216"/>
              <a:gd name="T8" fmla="*/ 2147483647 w 424"/>
              <a:gd name="T9" fmla="*/ 2147483647 h 216"/>
              <a:gd name="T10" fmla="*/ 2147483647 w 424"/>
              <a:gd name="T11" fmla="*/ 2147483647 h 216"/>
              <a:gd name="T12" fmla="*/ 2147483647 w 424"/>
              <a:gd name="T13" fmla="*/ 2147483647 h 216"/>
              <a:gd name="T14" fmla="*/ 0 w 424"/>
              <a:gd name="T15" fmla="*/ 0 h 216"/>
              <a:gd name="T16" fmla="*/ 0 w 424"/>
              <a:gd name="T17" fmla="*/ 2147483647 h 216"/>
              <a:gd name="T18" fmla="*/ 2147483647 w 424"/>
              <a:gd name="T19" fmla="*/ 2147483647 h 216"/>
              <a:gd name="T20" fmla="*/ 2147483647 w 424"/>
              <a:gd name="T21" fmla="*/ 2147483647 h 2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4" h="216">
                <a:moveTo>
                  <a:pt x="423" y="204"/>
                </a:moveTo>
                <a:lnTo>
                  <a:pt x="279" y="154"/>
                </a:lnTo>
                <a:lnTo>
                  <a:pt x="244" y="140"/>
                </a:lnTo>
                <a:lnTo>
                  <a:pt x="212" y="125"/>
                </a:lnTo>
                <a:lnTo>
                  <a:pt x="181" y="108"/>
                </a:lnTo>
                <a:lnTo>
                  <a:pt x="98" y="71"/>
                </a:lnTo>
                <a:lnTo>
                  <a:pt x="54" y="42"/>
                </a:lnTo>
                <a:lnTo>
                  <a:pt x="0" y="0"/>
                </a:lnTo>
                <a:lnTo>
                  <a:pt x="0" y="215"/>
                </a:lnTo>
                <a:lnTo>
                  <a:pt x="423" y="209"/>
                </a:lnTo>
                <a:lnTo>
                  <a:pt x="423" y="204"/>
                </a:lnTo>
              </a:path>
            </a:pathLst>
          </a:custGeom>
          <a:solidFill>
            <a:srgbClr val="EAEC5E"/>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0" name="Freeform 55"/>
          <p:cNvSpPr>
            <a:spLocks/>
          </p:cNvSpPr>
          <p:nvPr/>
        </p:nvSpPr>
        <p:spPr bwMode="auto">
          <a:xfrm>
            <a:off x="1416050" y="4510088"/>
            <a:ext cx="2351088" cy="1430337"/>
          </a:xfrm>
          <a:custGeom>
            <a:avLst/>
            <a:gdLst>
              <a:gd name="T0" fmla="*/ 2147483647 w 1481"/>
              <a:gd name="T1" fmla="*/ 2147483647 h 901"/>
              <a:gd name="T2" fmla="*/ 2147483647 w 1481"/>
              <a:gd name="T3" fmla="*/ 2147483647 h 901"/>
              <a:gd name="T4" fmla="*/ 2147483647 w 1481"/>
              <a:gd name="T5" fmla="*/ 2147483647 h 901"/>
              <a:gd name="T6" fmla="*/ 2147483647 w 1481"/>
              <a:gd name="T7" fmla="*/ 2147483647 h 901"/>
              <a:gd name="T8" fmla="*/ 2147483647 w 1481"/>
              <a:gd name="T9" fmla="*/ 2147483647 h 901"/>
              <a:gd name="T10" fmla="*/ 2147483647 w 1481"/>
              <a:gd name="T11" fmla="*/ 2147483647 h 901"/>
              <a:gd name="T12" fmla="*/ 2147483647 w 1481"/>
              <a:gd name="T13" fmla="*/ 2147483647 h 901"/>
              <a:gd name="T14" fmla="*/ 2147483647 w 1481"/>
              <a:gd name="T15" fmla="*/ 2147483647 h 901"/>
              <a:gd name="T16" fmla="*/ 2147483647 w 1481"/>
              <a:gd name="T17" fmla="*/ 2147483647 h 901"/>
              <a:gd name="T18" fmla="*/ 2147483647 w 1481"/>
              <a:gd name="T19" fmla="*/ 2147483647 h 901"/>
              <a:gd name="T20" fmla="*/ 2147483647 w 1481"/>
              <a:gd name="T21" fmla="*/ 2147483647 h 901"/>
              <a:gd name="T22" fmla="*/ 2147483647 w 1481"/>
              <a:gd name="T23" fmla="*/ 2147483647 h 901"/>
              <a:gd name="T24" fmla="*/ 2147483647 w 1481"/>
              <a:gd name="T25" fmla="*/ 2147483647 h 901"/>
              <a:gd name="T26" fmla="*/ 2147483647 w 1481"/>
              <a:gd name="T27" fmla="*/ 2147483647 h 901"/>
              <a:gd name="T28" fmla="*/ 2147483647 w 1481"/>
              <a:gd name="T29" fmla="*/ 2147483647 h 901"/>
              <a:gd name="T30" fmla="*/ 0 w 1481"/>
              <a:gd name="T31" fmla="*/ 0 h 9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81" h="901">
                <a:moveTo>
                  <a:pt x="1480" y="900"/>
                </a:moveTo>
                <a:lnTo>
                  <a:pt x="1325" y="891"/>
                </a:lnTo>
                <a:lnTo>
                  <a:pt x="1246" y="879"/>
                </a:lnTo>
                <a:lnTo>
                  <a:pt x="1169" y="866"/>
                </a:lnTo>
                <a:lnTo>
                  <a:pt x="1090" y="844"/>
                </a:lnTo>
                <a:lnTo>
                  <a:pt x="1013" y="816"/>
                </a:lnTo>
                <a:lnTo>
                  <a:pt x="935" y="779"/>
                </a:lnTo>
                <a:lnTo>
                  <a:pt x="779" y="676"/>
                </a:lnTo>
                <a:lnTo>
                  <a:pt x="624" y="528"/>
                </a:lnTo>
                <a:lnTo>
                  <a:pt x="466" y="351"/>
                </a:lnTo>
                <a:lnTo>
                  <a:pt x="389" y="261"/>
                </a:lnTo>
                <a:lnTo>
                  <a:pt x="311" y="178"/>
                </a:lnTo>
                <a:lnTo>
                  <a:pt x="234" y="105"/>
                </a:lnTo>
                <a:lnTo>
                  <a:pt x="155" y="48"/>
                </a:lnTo>
                <a:lnTo>
                  <a:pt x="76" y="11"/>
                </a:lnTo>
                <a:lnTo>
                  <a:pt x="0" y="0"/>
                </a:lnTo>
              </a:path>
            </a:pathLst>
          </a:custGeom>
          <a:noFill/>
          <a:ln w="50800" cap="rnd" cmpd="sng">
            <a:solidFill>
              <a:srgbClr val="99FF99"/>
            </a:solidFill>
            <a:prstDash val="solid"/>
            <a:round/>
            <a:headEnd type="none" w="med" len="med"/>
            <a:tailEnd type="none" w="med" len="med"/>
          </a:ln>
          <a:effectLst/>
          <a:extLst>
            <a:ext uri="{909E8E84-426E-40DD-AFC4-6F175D3DCCD1}">
              <a14:hiddenFill xmlns:a14="http://schemas.microsoft.com/office/drawing/2010/main">
                <a:solidFill>
                  <a:srgbClr val="0099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1" name="Freeform 56"/>
          <p:cNvSpPr>
            <a:spLocks/>
          </p:cNvSpPr>
          <p:nvPr/>
        </p:nvSpPr>
        <p:spPr bwMode="auto">
          <a:xfrm>
            <a:off x="793750" y="4510088"/>
            <a:ext cx="623888" cy="1430337"/>
          </a:xfrm>
          <a:custGeom>
            <a:avLst/>
            <a:gdLst>
              <a:gd name="T0" fmla="*/ 0 w 393"/>
              <a:gd name="T1" fmla="*/ 2147483647 h 901"/>
              <a:gd name="T2" fmla="*/ 2147483647 w 393"/>
              <a:gd name="T3" fmla="*/ 2147483647 h 901"/>
              <a:gd name="T4" fmla="*/ 2147483647 w 393"/>
              <a:gd name="T5" fmla="*/ 2147483647 h 901"/>
              <a:gd name="T6" fmla="*/ 2147483647 w 393"/>
              <a:gd name="T7" fmla="*/ 2147483647 h 901"/>
              <a:gd name="T8" fmla="*/ 2147483647 w 393"/>
              <a:gd name="T9" fmla="*/ 2147483647 h 901"/>
              <a:gd name="T10" fmla="*/ 2147483647 w 393"/>
              <a:gd name="T11" fmla="*/ 2147483647 h 901"/>
              <a:gd name="T12" fmla="*/ 2147483647 w 393"/>
              <a:gd name="T13" fmla="*/ 2147483647 h 901"/>
              <a:gd name="T14" fmla="*/ 2147483647 w 393"/>
              <a:gd name="T15" fmla="*/ 2147483647 h 901"/>
              <a:gd name="T16" fmla="*/ 2147483647 w 393"/>
              <a:gd name="T17" fmla="*/ 2147483647 h 901"/>
              <a:gd name="T18" fmla="*/ 2147483647 w 393"/>
              <a:gd name="T19" fmla="*/ 2147483647 h 901"/>
              <a:gd name="T20" fmla="*/ 2147483647 w 393"/>
              <a:gd name="T21" fmla="*/ 2147483647 h 901"/>
              <a:gd name="T22" fmla="*/ 2147483647 w 393"/>
              <a:gd name="T23" fmla="*/ 2147483647 h 901"/>
              <a:gd name="T24" fmla="*/ 2147483647 w 393"/>
              <a:gd name="T25" fmla="*/ 2147483647 h 901"/>
              <a:gd name="T26" fmla="*/ 2147483647 w 393"/>
              <a:gd name="T27" fmla="*/ 2147483647 h 901"/>
              <a:gd name="T28" fmla="*/ 2147483647 w 393"/>
              <a:gd name="T29" fmla="*/ 2147483647 h 901"/>
              <a:gd name="T30" fmla="*/ 2147483647 w 393"/>
              <a:gd name="T31" fmla="*/ 0 h 9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3" h="901">
                <a:moveTo>
                  <a:pt x="0" y="900"/>
                </a:moveTo>
                <a:lnTo>
                  <a:pt x="42" y="891"/>
                </a:lnTo>
                <a:lnTo>
                  <a:pt x="61" y="879"/>
                </a:lnTo>
                <a:lnTo>
                  <a:pt x="82" y="866"/>
                </a:lnTo>
                <a:lnTo>
                  <a:pt x="104" y="844"/>
                </a:lnTo>
                <a:lnTo>
                  <a:pt x="123" y="816"/>
                </a:lnTo>
                <a:lnTo>
                  <a:pt x="144" y="779"/>
                </a:lnTo>
                <a:lnTo>
                  <a:pt x="186" y="676"/>
                </a:lnTo>
                <a:lnTo>
                  <a:pt x="227" y="528"/>
                </a:lnTo>
                <a:lnTo>
                  <a:pt x="267" y="351"/>
                </a:lnTo>
                <a:lnTo>
                  <a:pt x="288" y="261"/>
                </a:lnTo>
                <a:lnTo>
                  <a:pt x="309" y="178"/>
                </a:lnTo>
                <a:lnTo>
                  <a:pt x="330" y="105"/>
                </a:lnTo>
                <a:lnTo>
                  <a:pt x="349" y="48"/>
                </a:lnTo>
                <a:lnTo>
                  <a:pt x="371" y="11"/>
                </a:lnTo>
                <a:lnTo>
                  <a:pt x="392" y="0"/>
                </a:lnTo>
              </a:path>
            </a:pathLst>
          </a:custGeom>
          <a:noFill/>
          <a:ln w="50800" cap="rnd" cmpd="sng">
            <a:solidFill>
              <a:srgbClr val="99FF99"/>
            </a:solidFill>
            <a:prstDash val="solid"/>
            <a:round/>
            <a:headEnd type="none" w="med" len="med"/>
            <a:tailEnd type="none" w="med" len="med"/>
          </a:ln>
          <a:effectLst/>
          <a:extLst>
            <a:ext uri="{909E8E84-426E-40DD-AFC4-6F175D3DCCD1}">
              <a14:hiddenFill xmlns:a14="http://schemas.microsoft.com/office/drawing/2010/main">
                <a:solidFill>
                  <a:srgbClr val="0099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2" name="Freeform 57"/>
          <p:cNvSpPr>
            <a:spLocks/>
          </p:cNvSpPr>
          <p:nvPr/>
        </p:nvSpPr>
        <p:spPr bwMode="auto">
          <a:xfrm>
            <a:off x="793750" y="4408488"/>
            <a:ext cx="2973388" cy="1531937"/>
          </a:xfrm>
          <a:custGeom>
            <a:avLst/>
            <a:gdLst>
              <a:gd name="T0" fmla="*/ 0 w 1873"/>
              <a:gd name="T1" fmla="*/ 0 h 965"/>
              <a:gd name="T2" fmla="*/ 0 w 1873"/>
              <a:gd name="T3" fmla="*/ 2147483647 h 965"/>
              <a:gd name="T4" fmla="*/ 2147483647 w 1873"/>
              <a:gd name="T5" fmla="*/ 2147483647 h 965"/>
              <a:gd name="T6" fmla="*/ 0 60000 65536"/>
              <a:gd name="T7" fmla="*/ 0 60000 65536"/>
              <a:gd name="T8" fmla="*/ 0 60000 65536"/>
            </a:gdLst>
            <a:ahLst/>
            <a:cxnLst>
              <a:cxn ang="T6">
                <a:pos x="T0" y="T1"/>
              </a:cxn>
              <a:cxn ang="T7">
                <a:pos x="T2" y="T3"/>
              </a:cxn>
              <a:cxn ang="T8">
                <a:pos x="T4" y="T5"/>
              </a:cxn>
            </a:cxnLst>
            <a:rect l="0" t="0" r="r" b="b"/>
            <a:pathLst>
              <a:path w="1873" h="965">
                <a:moveTo>
                  <a:pt x="0" y="0"/>
                </a:moveTo>
                <a:lnTo>
                  <a:pt x="0" y="964"/>
                </a:lnTo>
                <a:lnTo>
                  <a:pt x="1872" y="964"/>
                </a:lnTo>
              </a:path>
            </a:pathLst>
          </a:custGeom>
          <a:noFill/>
          <a:ln w="25400" cap="rnd" cmpd="sng">
            <a:solidFill>
              <a:srgbClr val="CDCDCD"/>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3" name="Line 58"/>
          <p:cNvSpPr>
            <a:spLocks noChangeShapeType="1"/>
          </p:cNvSpPr>
          <p:nvPr/>
        </p:nvSpPr>
        <p:spPr bwMode="auto">
          <a:xfrm>
            <a:off x="769938" y="4408488"/>
            <a:ext cx="11112" cy="0"/>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4" name="Line 59"/>
          <p:cNvSpPr>
            <a:spLocks noChangeShapeType="1"/>
          </p:cNvSpPr>
          <p:nvPr/>
        </p:nvSpPr>
        <p:spPr bwMode="auto">
          <a:xfrm>
            <a:off x="769938" y="4560888"/>
            <a:ext cx="11112" cy="0"/>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5" name="Line 60"/>
          <p:cNvSpPr>
            <a:spLocks noChangeShapeType="1"/>
          </p:cNvSpPr>
          <p:nvPr/>
        </p:nvSpPr>
        <p:spPr bwMode="auto">
          <a:xfrm>
            <a:off x="769938" y="4713288"/>
            <a:ext cx="11112" cy="0"/>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6" name="Line 61"/>
          <p:cNvSpPr>
            <a:spLocks noChangeShapeType="1"/>
          </p:cNvSpPr>
          <p:nvPr/>
        </p:nvSpPr>
        <p:spPr bwMode="auto">
          <a:xfrm>
            <a:off x="769938" y="4865688"/>
            <a:ext cx="11112" cy="0"/>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7" name="Line 62"/>
          <p:cNvSpPr>
            <a:spLocks noChangeShapeType="1"/>
          </p:cNvSpPr>
          <p:nvPr/>
        </p:nvSpPr>
        <p:spPr bwMode="auto">
          <a:xfrm>
            <a:off x="769938" y="5021263"/>
            <a:ext cx="11112" cy="0"/>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8" name="Line 63"/>
          <p:cNvSpPr>
            <a:spLocks noChangeShapeType="1"/>
          </p:cNvSpPr>
          <p:nvPr/>
        </p:nvSpPr>
        <p:spPr bwMode="auto">
          <a:xfrm>
            <a:off x="769938" y="5173663"/>
            <a:ext cx="11112" cy="0"/>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9" name="Line 64"/>
          <p:cNvSpPr>
            <a:spLocks noChangeShapeType="1"/>
          </p:cNvSpPr>
          <p:nvPr/>
        </p:nvSpPr>
        <p:spPr bwMode="auto">
          <a:xfrm>
            <a:off x="769938" y="5326063"/>
            <a:ext cx="11112" cy="0"/>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0" name="Line 65"/>
          <p:cNvSpPr>
            <a:spLocks noChangeShapeType="1"/>
          </p:cNvSpPr>
          <p:nvPr/>
        </p:nvSpPr>
        <p:spPr bwMode="auto">
          <a:xfrm>
            <a:off x="769938" y="5481638"/>
            <a:ext cx="11112" cy="0"/>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1" name="Line 66"/>
          <p:cNvSpPr>
            <a:spLocks noChangeShapeType="1"/>
          </p:cNvSpPr>
          <p:nvPr/>
        </p:nvSpPr>
        <p:spPr bwMode="auto">
          <a:xfrm>
            <a:off x="769938" y="5634038"/>
            <a:ext cx="11112" cy="0"/>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2" name="Line 67"/>
          <p:cNvSpPr>
            <a:spLocks noChangeShapeType="1"/>
          </p:cNvSpPr>
          <p:nvPr/>
        </p:nvSpPr>
        <p:spPr bwMode="auto">
          <a:xfrm>
            <a:off x="769938" y="5786438"/>
            <a:ext cx="11112" cy="0"/>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3" name="Line 68"/>
          <p:cNvSpPr>
            <a:spLocks noChangeShapeType="1"/>
          </p:cNvSpPr>
          <p:nvPr/>
        </p:nvSpPr>
        <p:spPr bwMode="auto">
          <a:xfrm>
            <a:off x="3765550" y="5938838"/>
            <a:ext cx="0" cy="22225"/>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4" name="Line 69"/>
          <p:cNvSpPr>
            <a:spLocks noChangeShapeType="1"/>
          </p:cNvSpPr>
          <p:nvPr/>
        </p:nvSpPr>
        <p:spPr bwMode="auto">
          <a:xfrm>
            <a:off x="3470275" y="5938838"/>
            <a:ext cx="0" cy="22225"/>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5" name="Line 70"/>
          <p:cNvSpPr>
            <a:spLocks noChangeShapeType="1"/>
          </p:cNvSpPr>
          <p:nvPr/>
        </p:nvSpPr>
        <p:spPr bwMode="auto">
          <a:xfrm>
            <a:off x="3171825" y="5938838"/>
            <a:ext cx="0" cy="22225"/>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6" name="Line 71"/>
          <p:cNvSpPr>
            <a:spLocks noChangeShapeType="1"/>
          </p:cNvSpPr>
          <p:nvPr/>
        </p:nvSpPr>
        <p:spPr bwMode="auto">
          <a:xfrm>
            <a:off x="2874963" y="5938838"/>
            <a:ext cx="0" cy="22225"/>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7" name="Line 72"/>
          <p:cNvSpPr>
            <a:spLocks noChangeShapeType="1"/>
          </p:cNvSpPr>
          <p:nvPr/>
        </p:nvSpPr>
        <p:spPr bwMode="auto">
          <a:xfrm>
            <a:off x="2576513" y="5938838"/>
            <a:ext cx="0" cy="22225"/>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8" name="Line 73"/>
          <p:cNvSpPr>
            <a:spLocks noChangeShapeType="1"/>
          </p:cNvSpPr>
          <p:nvPr/>
        </p:nvSpPr>
        <p:spPr bwMode="auto">
          <a:xfrm>
            <a:off x="2281238" y="5938838"/>
            <a:ext cx="0" cy="22225"/>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9" name="Line 74"/>
          <p:cNvSpPr>
            <a:spLocks noChangeShapeType="1"/>
          </p:cNvSpPr>
          <p:nvPr/>
        </p:nvSpPr>
        <p:spPr bwMode="auto">
          <a:xfrm>
            <a:off x="1982788" y="5938838"/>
            <a:ext cx="0" cy="22225"/>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20" name="Line 75"/>
          <p:cNvSpPr>
            <a:spLocks noChangeShapeType="1"/>
          </p:cNvSpPr>
          <p:nvPr/>
        </p:nvSpPr>
        <p:spPr bwMode="auto">
          <a:xfrm>
            <a:off x="1687513" y="5938838"/>
            <a:ext cx="0" cy="22225"/>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21" name="Line 76"/>
          <p:cNvSpPr>
            <a:spLocks noChangeShapeType="1"/>
          </p:cNvSpPr>
          <p:nvPr/>
        </p:nvSpPr>
        <p:spPr bwMode="auto">
          <a:xfrm>
            <a:off x="1387475" y="5938838"/>
            <a:ext cx="0" cy="22225"/>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22" name="Line 77"/>
          <p:cNvSpPr>
            <a:spLocks noChangeShapeType="1"/>
          </p:cNvSpPr>
          <p:nvPr/>
        </p:nvSpPr>
        <p:spPr bwMode="auto">
          <a:xfrm>
            <a:off x="1092200" y="5938838"/>
            <a:ext cx="0" cy="22225"/>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23" name="Rectangle 78"/>
          <p:cNvSpPr>
            <a:spLocks noChangeArrowheads="1"/>
          </p:cNvSpPr>
          <p:nvPr/>
        </p:nvSpPr>
        <p:spPr bwMode="auto">
          <a:xfrm rot="-5400000">
            <a:off x="360363" y="51276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4047" name="Rectangle 79"/>
          <p:cNvSpPr>
            <a:spLocks noChangeArrowheads="1"/>
          </p:cNvSpPr>
          <p:nvPr/>
        </p:nvSpPr>
        <p:spPr bwMode="auto">
          <a:xfrm>
            <a:off x="3443288" y="5918200"/>
            <a:ext cx="414337" cy="546100"/>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127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3000" b="1">
                <a:effectLst>
                  <a:outerShdw blurRad="38100" dist="38100" dir="2700000" algn="tl">
                    <a:srgbClr val="C0C0C0"/>
                  </a:outerShdw>
                </a:effectLst>
              </a:rPr>
              <a:t>F</a:t>
            </a:r>
          </a:p>
        </p:txBody>
      </p:sp>
      <p:sp>
        <p:nvSpPr>
          <p:cNvPr id="84048" name="Rectangle 80"/>
          <p:cNvSpPr>
            <a:spLocks noChangeArrowheads="1"/>
          </p:cNvSpPr>
          <p:nvPr/>
        </p:nvSpPr>
        <p:spPr bwMode="auto">
          <a:xfrm>
            <a:off x="623888" y="5983288"/>
            <a:ext cx="350837" cy="454025"/>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127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400" b="1">
                <a:effectLst>
                  <a:outerShdw blurRad="38100" dist="38100" dir="2700000" algn="tl">
                    <a:srgbClr val="C0C0C0"/>
                  </a:outerShdw>
                </a:effectLst>
              </a:rPr>
              <a:t>0</a:t>
            </a:r>
          </a:p>
        </p:txBody>
      </p:sp>
      <p:sp>
        <p:nvSpPr>
          <p:cNvPr id="84049" name="Rectangle 81"/>
          <p:cNvSpPr>
            <a:spLocks noChangeArrowheads="1"/>
          </p:cNvSpPr>
          <p:nvPr/>
        </p:nvSpPr>
        <p:spPr bwMode="auto">
          <a:xfrm>
            <a:off x="2312988" y="5983288"/>
            <a:ext cx="7747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400" b="1">
                <a:effectLst>
                  <a:outerShdw blurRad="38100" dist="38100" dir="2700000" algn="tl">
                    <a:srgbClr val="C0C0C0"/>
                  </a:outerShdw>
                </a:effectLst>
              </a:rPr>
              <a:t>3.89</a:t>
            </a:r>
          </a:p>
        </p:txBody>
      </p:sp>
      <p:sp>
        <p:nvSpPr>
          <p:cNvPr id="55327" name="Rectangle 82"/>
          <p:cNvSpPr>
            <a:spLocks noGrp="1" noChangeArrowheads="1"/>
          </p:cNvSpPr>
          <p:nvPr>
            <p:ph type="body" sz="half" idx="1"/>
          </p:nvPr>
        </p:nvSpPr>
        <p:spPr>
          <a:xfrm>
            <a:off x="1257300" y="1800225"/>
            <a:ext cx="3324225" cy="3651250"/>
          </a:xfrm>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12700">
                <a:solidFill>
                  <a:srgbClr val="FFFFFF"/>
                </a:solidFill>
                <a:miter lim="800000"/>
                <a:headEnd/>
                <a:tailEnd/>
              </a14:hiddenLine>
            </a:ext>
          </a:extLst>
        </p:spPr>
        <p:txBody>
          <a:bodyPr lIns="90488" tIns="44450" rIns="90488" bIns="44450"/>
          <a:lstStyle/>
          <a:p>
            <a:pPr eaLnBrk="1" hangingPunct="1"/>
            <a:r>
              <a:rPr lang="en-US" altLang="en-US" sz="1800" b="1" dirty="0" smtClean="0"/>
              <a:t>H</a:t>
            </a:r>
            <a:r>
              <a:rPr lang="en-US" altLang="en-US" sz="1800" b="1" baseline="-25000" dirty="0" smtClean="0"/>
              <a:t>0</a:t>
            </a:r>
            <a:r>
              <a:rPr lang="en-US" altLang="en-US" sz="1800" b="1" dirty="0" smtClean="0"/>
              <a:t>: </a:t>
            </a:r>
            <a:r>
              <a:rPr lang="en-US" altLang="en-US" sz="1800" b="1" dirty="0" smtClean="0">
                <a:latin typeface="Symbol" pitchFamily="18" charset="2"/>
              </a:rPr>
              <a:t></a:t>
            </a:r>
            <a:r>
              <a:rPr lang="en-US" altLang="en-US" sz="1800" b="1" baseline="-25000" dirty="0" smtClean="0"/>
              <a:t>1</a:t>
            </a:r>
            <a:r>
              <a:rPr lang="en-US" altLang="en-US" sz="1800" b="1" dirty="0" smtClean="0"/>
              <a:t> = </a:t>
            </a:r>
            <a:r>
              <a:rPr lang="en-US" altLang="en-US" sz="1800" b="1" dirty="0" smtClean="0">
                <a:latin typeface="Symbol" pitchFamily="18" charset="2"/>
              </a:rPr>
              <a:t></a:t>
            </a:r>
            <a:r>
              <a:rPr lang="en-US" altLang="en-US" sz="1800" b="1" baseline="-25000" dirty="0" smtClean="0"/>
              <a:t>2</a:t>
            </a:r>
            <a:r>
              <a:rPr lang="en-US" altLang="en-US" sz="1800" b="1" dirty="0" smtClean="0"/>
              <a:t> = </a:t>
            </a:r>
            <a:r>
              <a:rPr lang="en-US" altLang="en-US" sz="1800" b="1" dirty="0" smtClean="0">
                <a:latin typeface="Symbol" pitchFamily="18" charset="2"/>
              </a:rPr>
              <a:t></a:t>
            </a:r>
            <a:r>
              <a:rPr lang="en-US" altLang="en-US" sz="1800" b="1" baseline="-25000" dirty="0" smtClean="0"/>
              <a:t>3</a:t>
            </a:r>
            <a:endParaRPr lang="en-US" altLang="en-US" sz="1800" b="1" dirty="0" smtClean="0"/>
          </a:p>
          <a:p>
            <a:pPr eaLnBrk="1" hangingPunct="1"/>
            <a:r>
              <a:rPr lang="en-US" altLang="en-US" sz="1800" b="1" dirty="0" smtClean="0"/>
              <a:t>H</a:t>
            </a:r>
            <a:r>
              <a:rPr lang="en-US" altLang="en-US" sz="1800" b="1" baseline="-25000" dirty="0" smtClean="0"/>
              <a:t>a</a:t>
            </a:r>
            <a:r>
              <a:rPr lang="en-US" altLang="en-US" sz="1800" b="1" dirty="0" smtClean="0"/>
              <a:t>: Not All Equal</a:t>
            </a:r>
          </a:p>
          <a:p>
            <a:pPr eaLnBrk="1" hangingPunct="1"/>
            <a:r>
              <a:rPr lang="en-US" altLang="en-US" sz="1800" b="1" dirty="0" smtClean="0">
                <a:latin typeface="Symbol" pitchFamily="18" charset="2"/>
              </a:rPr>
              <a:t></a:t>
            </a:r>
            <a:r>
              <a:rPr lang="en-US" altLang="en-US" sz="1800" b="1" dirty="0" smtClean="0"/>
              <a:t> = .05</a:t>
            </a:r>
          </a:p>
          <a:p>
            <a:pPr eaLnBrk="1" hangingPunct="1"/>
            <a:r>
              <a:rPr lang="en-US" altLang="en-US" sz="1800" b="1" dirty="0" smtClean="0"/>
              <a:t>df</a:t>
            </a:r>
            <a:r>
              <a:rPr lang="en-US" altLang="en-US" sz="1800" b="1" baseline="-25000" dirty="0" smtClean="0"/>
              <a:t>1</a:t>
            </a:r>
            <a:r>
              <a:rPr lang="en-US" altLang="en-US" sz="1800" b="1" dirty="0" smtClean="0"/>
              <a:t> = 2 df</a:t>
            </a:r>
            <a:r>
              <a:rPr lang="en-US" altLang="en-US" sz="1800" b="1" baseline="-25000" dirty="0" smtClean="0"/>
              <a:t>2</a:t>
            </a:r>
            <a:r>
              <a:rPr lang="en-US" altLang="en-US" sz="1800" b="1" dirty="0" smtClean="0"/>
              <a:t> = 12 </a:t>
            </a:r>
          </a:p>
          <a:p>
            <a:pPr eaLnBrk="1" hangingPunct="1"/>
            <a:r>
              <a:rPr lang="en-US" altLang="en-US" sz="1800" b="1" dirty="0" smtClean="0"/>
              <a:t>Critical Value(s):</a:t>
            </a:r>
          </a:p>
          <a:p>
            <a:pPr eaLnBrk="1" hangingPunct="1"/>
            <a:endParaRPr lang="en-US" altLang="en-US" sz="1800" b="1" dirty="0" smtClean="0"/>
          </a:p>
        </p:txBody>
      </p:sp>
      <p:sp>
        <p:nvSpPr>
          <p:cNvPr id="84051" name="Rectangle 83"/>
          <p:cNvSpPr>
            <a:spLocks noChangeArrowheads="1"/>
          </p:cNvSpPr>
          <p:nvPr/>
        </p:nvSpPr>
        <p:spPr bwMode="auto">
          <a:xfrm>
            <a:off x="4724400" y="1828800"/>
            <a:ext cx="3810000" cy="4114800"/>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127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lgn="l">
              <a:defRPr>
                <a:solidFill>
                  <a:schemeClr val="tx1"/>
                </a:solidFill>
                <a:latin typeface="Arial" pitchFamily="34" charset="0"/>
              </a:defRPr>
            </a:lvl1pPr>
            <a:lvl2pPr marL="865188" indent="-285750" algn="l">
              <a:defRPr>
                <a:solidFill>
                  <a:schemeClr val="tx1"/>
                </a:solidFill>
                <a:latin typeface="Arial" pitchFamily="34" charset="0"/>
              </a:defRPr>
            </a:lvl2pPr>
            <a:lvl3pPr marL="1208088" indent="-228600" algn="l">
              <a:defRPr>
                <a:solidFill>
                  <a:schemeClr val="tx1"/>
                </a:solidFill>
                <a:latin typeface="Arial" pitchFamily="34" charset="0"/>
              </a:defRPr>
            </a:lvl3pPr>
            <a:lvl4pPr marL="1600200" indent="-228600" algn="l">
              <a:defRPr>
                <a:solidFill>
                  <a:schemeClr val="tx1"/>
                </a:solidFill>
                <a:latin typeface="Arial" pitchFamily="34" charset="0"/>
              </a:defRPr>
            </a:lvl4pPr>
            <a:lvl5pPr marL="2057400" indent="-228600" algn="l">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spcBef>
                <a:spcPct val="20000"/>
              </a:spcBef>
              <a:defRPr/>
            </a:pPr>
            <a:r>
              <a:rPr lang="en-US" altLang="en-US" sz="2800" b="1" smtClean="0">
                <a:effectLst>
                  <a:outerShdw blurRad="38100" dist="38100" dir="2700000" algn="tl">
                    <a:srgbClr val="C0C0C0"/>
                  </a:outerShdw>
                </a:effectLst>
              </a:rPr>
              <a:t>Test Statistic: </a:t>
            </a:r>
          </a:p>
          <a:p>
            <a:pPr eaLnBrk="0" hangingPunct="0">
              <a:spcBef>
                <a:spcPct val="430000"/>
              </a:spcBef>
              <a:defRPr/>
            </a:pPr>
            <a:r>
              <a:rPr lang="en-US" altLang="en-US" sz="2800" b="1" smtClean="0">
                <a:effectLst>
                  <a:outerShdw blurRad="38100" dist="38100" dir="2700000" algn="tl">
                    <a:srgbClr val="C0C0C0"/>
                  </a:outerShdw>
                </a:effectLst>
              </a:rPr>
              <a:t>Decision:</a:t>
            </a:r>
          </a:p>
          <a:p>
            <a:pPr eaLnBrk="0" hangingPunct="0">
              <a:spcBef>
                <a:spcPct val="20000"/>
              </a:spcBef>
              <a:defRPr/>
            </a:pPr>
            <a:endParaRPr lang="en-US" altLang="en-US" sz="2800" b="1" smtClean="0">
              <a:effectLst>
                <a:outerShdw blurRad="38100" dist="38100" dir="2700000" algn="tl">
                  <a:srgbClr val="C0C0C0"/>
                </a:outerShdw>
              </a:effectLst>
            </a:endParaRPr>
          </a:p>
          <a:p>
            <a:pPr eaLnBrk="0" hangingPunct="0">
              <a:spcBef>
                <a:spcPct val="20000"/>
              </a:spcBef>
              <a:defRPr/>
            </a:pPr>
            <a:r>
              <a:rPr lang="en-US" altLang="en-US" sz="2800" b="1" smtClean="0">
                <a:effectLst>
                  <a:outerShdw blurRad="38100" dist="38100" dir="2700000" algn="tl">
                    <a:srgbClr val="C0C0C0"/>
                  </a:outerShdw>
                </a:effectLst>
              </a:rPr>
              <a:t>Conclusion:</a:t>
            </a:r>
          </a:p>
          <a:p>
            <a:pPr eaLnBrk="0" latinLnBrk="1" hangingPunct="0">
              <a:spcBef>
                <a:spcPct val="20000"/>
              </a:spcBef>
              <a:defRPr/>
            </a:pPr>
            <a:endParaRPr lang="en-US" altLang="en-US" sz="2800" b="1" smtClean="0">
              <a:effectLst>
                <a:outerShdw blurRad="38100" dist="38100" dir="2700000" algn="tl">
                  <a:srgbClr val="C0C0C0"/>
                </a:outerShdw>
              </a:effectLst>
            </a:endParaRPr>
          </a:p>
        </p:txBody>
      </p:sp>
      <p:sp>
        <p:nvSpPr>
          <p:cNvPr id="84052" name="Rectangle 84"/>
          <p:cNvSpPr>
            <a:spLocks noChangeArrowheads="1"/>
          </p:cNvSpPr>
          <p:nvPr/>
        </p:nvSpPr>
        <p:spPr bwMode="auto">
          <a:xfrm>
            <a:off x="4725988" y="4497388"/>
            <a:ext cx="4187825" cy="515937"/>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127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eaLnBrk="0" hangingPunct="0">
              <a:spcBef>
                <a:spcPct val="50000"/>
              </a:spcBef>
              <a:defRPr/>
            </a:pPr>
            <a:r>
              <a:rPr lang="en-US" altLang="en-US" sz="2800" b="1">
                <a:solidFill>
                  <a:schemeClr val="tx2"/>
                </a:solidFill>
                <a:effectLst>
                  <a:outerShdw blurRad="38100" dist="38100" dir="2700000" algn="tl">
                    <a:srgbClr val="C0C0C0"/>
                  </a:outerShdw>
                </a:effectLst>
              </a:rPr>
              <a:t>Reject at </a:t>
            </a:r>
            <a:r>
              <a:rPr lang="en-US" altLang="en-US" sz="2800" b="1">
                <a:solidFill>
                  <a:schemeClr val="tx2"/>
                </a:solidFill>
                <a:effectLst>
                  <a:outerShdw blurRad="38100" dist="38100" dir="2700000" algn="tl">
                    <a:srgbClr val="C0C0C0"/>
                  </a:outerShdw>
                </a:effectLst>
                <a:latin typeface="Symbol" pitchFamily="18" charset="2"/>
              </a:rPr>
              <a:t></a:t>
            </a:r>
            <a:r>
              <a:rPr lang="en-US" altLang="en-US" sz="2800" b="1">
                <a:solidFill>
                  <a:schemeClr val="tx2"/>
                </a:solidFill>
                <a:effectLst>
                  <a:outerShdw blurRad="38100" dist="38100" dir="2700000" algn="tl">
                    <a:srgbClr val="C0C0C0"/>
                  </a:outerShdw>
                </a:effectLst>
              </a:rPr>
              <a:t> = .05</a:t>
            </a:r>
          </a:p>
        </p:txBody>
      </p:sp>
      <p:sp>
        <p:nvSpPr>
          <p:cNvPr id="84053" name="Rectangle 85"/>
          <p:cNvSpPr>
            <a:spLocks noChangeArrowheads="1"/>
          </p:cNvSpPr>
          <p:nvPr/>
        </p:nvSpPr>
        <p:spPr bwMode="auto">
          <a:xfrm>
            <a:off x="4725988" y="5564188"/>
            <a:ext cx="4340225" cy="942975"/>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127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eaLnBrk="0" hangingPunct="0">
              <a:spcBef>
                <a:spcPct val="50000"/>
              </a:spcBef>
              <a:defRPr/>
            </a:pPr>
            <a:r>
              <a:rPr lang="en-US" altLang="en-US" sz="2800" b="1">
                <a:solidFill>
                  <a:schemeClr val="tx2"/>
                </a:solidFill>
                <a:effectLst>
                  <a:outerShdw blurRad="38100" dist="38100" dir="2700000" algn="tl">
                    <a:srgbClr val="C0C0C0"/>
                  </a:outerShdw>
                </a:effectLst>
              </a:rPr>
              <a:t>There Is Evidence Pop. Means Are Different</a:t>
            </a:r>
          </a:p>
        </p:txBody>
      </p:sp>
      <p:sp>
        <p:nvSpPr>
          <p:cNvPr id="84054" name="Rectangle 86"/>
          <p:cNvSpPr>
            <a:spLocks noChangeArrowheads="1"/>
          </p:cNvSpPr>
          <p:nvPr/>
        </p:nvSpPr>
        <p:spPr bwMode="auto">
          <a:xfrm>
            <a:off x="2862263" y="4772025"/>
            <a:ext cx="1327150" cy="454025"/>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127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eaLnBrk="0" hangingPunct="0">
              <a:spcBef>
                <a:spcPct val="50000"/>
              </a:spcBef>
              <a:defRPr/>
            </a:pPr>
            <a:r>
              <a:rPr lang="en-US" altLang="en-US" sz="2400" b="1">
                <a:effectLst>
                  <a:outerShdw blurRad="38100" dist="38100" dir="2700000" algn="tl">
                    <a:srgbClr val="C0C0C0"/>
                  </a:outerShdw>
                </a:effectLst>
                <a:latin typeface="Symbol" pitchFamily="18" charset="2"/>
              </a:rPr>
              <a:t></a:t>
            </a:r>
            <a:r>
              <a:rPr lang="en-US" altLang="en-US" sz="2400" b="1">
                <a:effectLst>
                  <a:outerShdw blurRad="38100" dist="38100" dir="2700000" algn="tl">
                    <a:srgbClr val="C0C0C0"/>
                  </a:outerShdw>
                </a:effectLst>
              </a:rPr>
              <a:t> = .05</a:t>
            </a:r>
          </a:p>
        </p:txBody>
      </p:sp>
      <p:sp>
        <p:nvSpPr>
          <p:cNvPr id="55332" name="Line 87"/>
          <p:cNvSpPr>
            <a:spLocks noChangeShapeType="1"/>
          </p:cNvSpPr>
          <p:nvPr/>
        </p:nvSpPr>
        <p:spPr bwMode="auto">
          <a:xfrm flipH="1">
            <a:off x="2889250" y="5187950"/>
            <a:ext cx="165100" cy="673100"/>
          </a:xfrm>
          <a:prstGeom prst="line">
            <a:avLst/>
          </a:prstGeom>
          <a:noFill/>
          <a:ln w="12700">
            <a:solidFill>
              <a:srgbClr val="AFE1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33" name="Line 88"/>
          <p:cNvSpPr>
            <a:spLocks noChangeShapeType="1"/>
          </p:cNvSpPr>
          <p:nvPr/>
        </p:nvSpPr>
        <p:spPr bwMode="auto">
          <a:xfrm>
            <a:off x="5146675" y="2973388"/>
            <a:ext cx="935038"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34" name="Line 89"/>
          <p:cNvSpPr>
            <a:spLocks noChangeShapeType="1"/>
          </p:cNvSpPr>
          <p:nvPr/>
        </p:nvSpPr>
        <p:spPr bwMode="auto">
          <a:xfrm>
            <a:off x="6508750" y="2973388"/>
            <a:ext cx="1285875"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058" name="Rectangle 90"/>
          <p:cNvSpPr>
            <a:spLocks noChangeArrowheads="1"/>
          </p:cNvSpPr>
          <p:nvPr/>
        </p:nvSpPr>
        <p:spPr bwMode="auto">
          <a:xfrm>
            <a:off x="4406900" y="2690813"/>
            <a:ext cx="4064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i="1">
                <a:solidFill>
                  <a:schemeClr val="tx2"/>
                </a:solidFill>
                <a:effectLst>
                  <a:outerShdw blurRad="38100" dist="38100" dir="2700000" algn="tl">
                    <a:srgbClr val="C0C0C0"/>
                  </a:outerShdw>
                </a:effectLst>
              </a:rPr>
              <a:t>F</a:t>
            </a:r>
          </a:p>
        </p:txBody>
      </p:sp>
      <p:sp>
        <p:nvSpPr>
          <p:cNvPr id="84059" name="Rectangle 91"/>
          <p:cNvSpPr>
            <a:spLocks noChangeArrowheads="1"/>
          </p:cNvSpPr>
          <p:nvPr/>
        </p:nvSpPr>
        <p:spPr bwMode="auto">
          <a:xfrm>
            <a:off x="5129213" y="2409825"/>
            <a:ext cx="9588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i="1">
                <a:solidFill>
                  <a:schemeClr val="tx2"/>
                </a:solidFill>
                <a:effectLst>
                  <a:outerShdw blurRad="38100" dist="38100" dir="2700000" algn="tl">
                    <a:srgbClr val="C0C0C0"/>
                  </a:outerShdw>
                </a:effectLst>
              </a:rPr>
              <a:t>MST</a:t>
            </a:r>
          </a:p>
        </p:txBody>
      </p:sp>
      <p:sp>
        <p:nvSpPr>
          <p:cNvPr id="84060" name="Rectangle 92"/>
          <p:cNvSpPr>
            <a:spLocks noChangeArrowheads="1"/>
          </p:cNvSpPr>
          <p:nvPr/>
        </p:nvSpPr>
        <p:spPr bwMode="auto">
          <a:xfrm>
            <a:off x="5038725" y="2965450"/>
            <a:ext cx="9794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i="1">
                <a:solidFill>
                  <a:schemeClr val="tx2"/>
                </a:solidFill>
                <a:effectLst>
                  <a:outerShdw blurRad="38100" dist="38100" dir="2700000" algn="tl">
                    <a:srgbClr val="C0C0C0"/>
                  </a:outerShdw>
                </a:effectLst>
              </a:rPr>
              <a:t>MSE</a:t>
            </a:r>
          </a:p>
        </p:txBody>
      </p:sp>
      <p:sp>
        <p:nvSpPr>
          <p:cNvPr id="84061" name="Rectangle 93"/>
          <p:cNvSpPr>
            <a:spLocks noChangeArrowheads="1"/>
          </p:cNvSpPr>
          <p:nvPr/>
        </p:nvSpPr>
        <p:spPr bwMode="auto">
          <a:xfrm>
            <a:off x="4741863" y="2690813"/>
            <a:ext cx="3841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chemeClr val="tx2"/>
                </a:solidFill>
                <a:effectLst>
                  <a:outerShdw blurRad="38100" dist="38100" dir="2700000" algn="tl">
                    <a:srgbClr val="C0C0C0"/>
                  </a:outerShdw>
                </a:effectLst>
                <a:latin typeface="Symbol" pitchFamily="18" charset="2"/>
              </a:rPr>
              <a:t></a:t>
            </a:r>
          </a:p>
        </p:txBody>
      </p:sp>
      <p:sp>
        <p:nvSpPr>
          <p:cNvPr id="84062" name="Rectangle 94"/>
          <p:cNvSpPr>
            <a:spLocks noChangeArrowheads="1"/>
          </p:cNvSpPr>
          <p:nvPr/>
        </p:nvSpPr>
        <p:spPr bwMode="auto">
          <a:xfrm>
            <a:off x="6105525" y="2690813"/>
            <a:ext cx="3825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chemeClr val="tx2"/>
                </a:solidFill>
                <a:effectLst>
                  <a:outerShdw blurRad="38100" dist="38100" dir="2700000" algn="tl">
                    <a:srgbClr val="C0C0C0"/>
                  </a:outerShdw>
                </a:effectLst>
                <a:latin typeface="Symbol" pitchFamily="18" charset="2"/>
              </a:rPr>
              <a:t></a:t>
            </a:r>
          </a:p>
        </p:txBody>
      </p:sp>
      <p:sp>
        <p:nvSpPr>
          <p:cNvPr id="84063" name="Rectangle 95"/>
          <p:cNvSpPr>
            <a:spLocks noChangeArrowheads="1"/>
          </p:cNvSpPr>
          <p:nvPr/>
        </p:nvSpPr>
        <p:spPr bwMode="auto">
          <a:xfrm>
            <a:off x="7818438" y="2690813"/>
            <a:ext cx="3841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chemeClr val="tx2"/>
                </a:solidFill>
                <a:effectLst>
                  <a:outerShdw blurRad="38100" dist="38100" dir="2700000" algn="tl">
                    <a:srgbClr val="C0C0C0"/>
                  </a:outerShdw>
                </a:effectLst>
                <a:latin typeface="Symbol" pitchFamily="18" charset="2"/>
              </a:rPr>
              <a:t></a:t>
            </a:r>
          </a:p>
        </p:txBody>
      </p:sp>
      <p:sp>
        <p:nvSpPr>
          <p:cNvPr id="84064" name="Rectangle 96"/>
          <p:cNvSpPr>
            <a:spLocks noChangeArrowheads="1"/>
          </p:cNvSpPr>
          <p:nvPr/>
        </p:nvSpPr>
        <p:spPr bwMode="auto">
          <a:xfrm>
            <a:off x="6411913" y="2409825"/>
            <a:ext cx="5905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chemeClr val="tx2"/>
                </a:solidFill>
                <a:effectLst>
                  <a:outerShdw blurRad="38100" dist="38100" dir="2700000" algn="tl">
                    <a:srgbClr val="C0C0C0"/>
                  </a:outerShdw>
                </a:effectLst>
              </a:rPr>
              <a:t>23</a:t>
            </a:r>
          </a:p>
        </p:txBody>
      </p:sp>
      <p:sp>
        <p:nvSpPr>
          <p:cNvPr id="84065" name="Rectangle 97"/>
          <p:cNvSpPr>
            <a:spLocks noChangeArrowheads="1"/>
          </p:cNvSpPr>
          <p:nvPr/>
        </p:nvSpPr>
        <p:spPr bwMode="auto">
          <a:xfrm>
            <a:off x="6891338" y="2409825"/>
            <a:ext cx="10001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chemeClr val="tx2"/>
                </a:solidFill>
                <a:effectLst>
                  <a:outerShdw blurRad="38100" dist="38100" dir="2700000" algn="tl">
                    <a:srgbClr val="C0C0C0"/>
                  </a:outerShdw>
                </a:effectLst>
              </a:rPr>
              <a:t>5820</a:t>
            </a:r>
          </a:p>
        </p:txBody>
      </p:sp>
      <p:sp>
        <p:nvSpPr>
          <p:cNvPr id="84066" name="Rectangle 98"/>
          <p:cNvSpPr>
            <a:spLocks noChangeArrowheads="1"/>
          </p:cNvSpPr>
          <p:nvPr/>
        </p:nvSpPr>
        <p:spPr bwMode="auto">
          <a:xfrm>
            <a:off x="6711950" y="2965450"/>
            <a:ext cx="10001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chemeClr val="tx2"/>
                </a:solidFill>
                <a:effectLst>
                  <a:outerShdw blurRad="38100" dist="38100" dir="2700000" algn="tl">
                    <a:srgbClr val="C0C0C0"/>
                  </a:outerShdw>
                </a:effectLst>
              </a:rPr>
              <a:t>9211</a:t>
            </a:r>
          </a:p>
        </p:txBody>
      </p:sp>
      <p:sp>
        <p:nvSpPr>
          <p:cNvPr id="84067" name="Rectangle 99"/>
          <p:cNvSpPr>
            <a:spLocks noChangeArrowheads="1"/>
          </p:cNvSpPr>
          <p:nvPr/>
        </p:nvSpPr>
        <p:spPr bwMode="auto">
          <a:xfrm>
            <a:off x="8113713" y="2690813"/>
            <a:ext cx="5905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chemeClr val="tx2"/>
                </a:solidFill>
                <a:effectLst>
                  <a:outerShdw blurRad="38100" dist="38100" dir="2700000" algn="tl">
                    <a:srgbClr val="C0C0C0"/>
                  </a:outerShdw>
                </a:effectLst>
              </a:rPr>
              <a:t>25</a:t>
            </a:r>
          </a:p>
        </p:txBody>
      </p:sp>
      <p:sp>
        <p:nvSpPr>
          <p:cNvPr id="84068" name="Rectangle 100"/>
          <p:cNvSpPr>
            <a:spLocks noChangeArrowheads="1"/>
          </p:cNvSpPr>
          <p:nvPr/>
        </p:nvSpPr>
        <p:spPr bwMode="auto">
          <a:xfrm>
            <a:off x="8593138" y="2690813"/>
            <a:ext cx="38576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chemeClr val="tx2"/>
                </a:solidFill>
                <a:effectLst>
                  <a:outerShdw blurRad="38100" dist="38100" dir="2700000" algn="tl">
                    <a:srgbClr val="C0C0C0"/>
                  </a:outerShdw>
                </a:effectLst>
              </a:rPr>
              <a:t>6</a:t>
            </a:r>
          </a:p>
        </p:txBody>
      </p:sp>
      <p:sp>
        <p:nvSpPr>
          <p:cNvPr id="84069" name="Rectangle 101"/>
          <p:cNvSpPr>
            <a:spLocks noChangeArrowheads="1"/>
          </p:cNvSpPr>
          <p:nvPr/>
        </p:nvSpPr>
        <p:spPr bwMode="auto">
          <a:xfrm>
            <a:off x="6805613" y="2409825"/>
            <a:ext cx="2825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chemeClr val="tx2"/>
                </a:solidFill>
                <a:effectLst>
                  <a:outerShdw blurRad="38100" dist="38100" dir="2700000" algn="tl">
                    <a:srgbClr val="C0C0C0"/>
                  </a:outerShdw>
                </a:effectLst>
              </a:rPr>
              <a:t>.</a:t>
            </a:r>
          </a:p>
        </p:txBody>
      </p:sp>
      <p:sp>
        <p:nvSpPr>
          <p:cNvPr id="84070" name="Rectangle 102"/>
          <p:cNvSpPr>
            <a:spLocks noChangeArrowheads="1"/>
          </p:cNvSpPr>
          <p:nvPr/>
        </p:nvSpPr>
        <p:spPr bwMode="auto">
          <a:xfrm>
            <a:off x="6626225" y="2965450"/>
            <a:ext cx="2825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chemeClr val="tx2"/>
                </a:solidFill>
                <a:effectLst>
                  <a:outerShdw blurRad="38100" dist="38100" dir="2700000" algn="tl">
                    <a:srgbClr val="C0C0C0"/>
                  </a:outerShdw>
                </a:effectLst>
              </a:rPr>
              <a:t>.</a:t>
            </a:r>
          </a:p>
        </p:txBody>
      </p:sp>
      <p:sp>
        <p:nvSpPr>
          <p:cNvPr id="84071" name="Rectangle 103"/>
          <p:cNvSpPr>
            <a:spLocks noChangeArrowheads="1"/>
          </p:cNvSpPr>
          <p:nvPr/>
        </p:nvSpPr>
        <p:spPr bwMode="auto">
          <a:xfrm>
            <a:off x="8507413" y="2690813"/>
            <a:ext cx="2825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chemeClr val="tx2"/>
                </a:solidFill>
                <a:effectLst>
                  <a:outerShdw blurRad="38100" dist="38100" dir="2700000" algn="tl">
                    <a:srgbClr val="C0C0C0"/>
                  </a:outerShdw>
                </a:effectLst>
              </a:rPr>
              <a:t>.</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ANOVA - calculations</a:t>
            </a:r>
            <a:endParaRPr lang="en-US" dirty="0"/>
          </a:p>
        </p:txBody>
      </p:sp>
      <mc:AlternateContent xmlns:mc="http://schemas.openxmlformats.org/markup-compatibility/2006" xmlns:a14="http://schemas.microsoft.com/office/drawing/2010/main">
        <mc:Choice Requires="a14">
          <p:sp>
            <p:nvSpPr>
              <p:cNvPr id="7" name="CasellaDiTesto 6"/>
              <p:cNvSpPr txBox="1"/>
              <p:nvPr/>
            </p:nvSpPr>
            <p:spPr>
              <a:xfrm>
                <a:off x="1743444" y="1124744"/>
                <a:ext cx="4505593" cy="977127"/>
              </a:xfrm>
              <a:prstGeom prst="rect">
                <a:avLst/>
              </a:prstGeom>
              <a:noFill/>
            </p:spPr>
            <p:txBody>
              <a:bodyPr wrap="none" rtlCol="0">
                <a:spAutoFit/>
              </a:bodyPr>
              <a:lstStyle/>
              <a:p>
                <a14:m>
                  <m:oMath xmlns:m="http://schemas.openxmlformats.org/officeDocument/2006/math">
                    <m:r>
                      <a:rPr lang="it-IT" sz="3200" b="0" i="1" smtClean="0">
                        <a:solidFill>
                          <a:srgbClr val="003399"/>
                        </a:solidFill>
                        <a:latin typeface="Cambria Math"/>
                      </a:rPr>
                      <m:t>𝑀𝑆𝑇</m:t>
                    </m:r>
                  </m:oMath>
                </a14:m>
                <a:r>
                  <a:rPr lang="en-US" sz="3200" dirty="0" smtClean="0">
                    <a:solidFill>
                      <a:srgbClr val="003399"/>
                    </a:solidFill>
                  </a:rPr>
                  <a:t>= </a:t>
                </a:r>
                <a14:m>
                  <m:oMath xmlns:m="http://schemas.openxmlformats.org/officeDocument/2006/math">
                    <m:f>
                      <m:fPr>
                        <m:ctrlPr>
                          <a:rPr lang="en-US" sz="3200" i="1" smtClean="0">
                            <a:solidFill>
                              <a:srgbClr val="003399"/>
                            </a:solidFill>
                            <a:latin typeface="Cambria Math"/>
                          </a:rPr>
                        </m:ctrlPr>
                      </m:fPr>
                      <m:num>
                        <m:r>
                          <a:rPr lang="it-IT" sz="3200" b="0" i="1" smtClean="0">
                            <a:solidFill>
                              <a:srgbClr val="003399"/>
                            </a:solidFill>
                            <a:latin typeface="Cambria Math"/>
                          </a:rPr>
                          <m:t>𝑆𝑆𝑇</m:t>
                        </m:r>
                      </m:num>
                      <m:den>
                        <m:r>
                          <a:rPr lang="it-IT" sz="3200" b="0" i="1" smtClean="0">
                            <a:solidFill>
                              <a:srgbClr val="003399"/>
                            </a:solidFill>
                            <a:latin typeface="Cambria Math"/>
                          </a:rPr>
                          <m:t>𝑝</m:t>
                        </m:r>
                        <m:r>
                          <a:rPr lang="it-IT" sz="3200" b="0" i="1" smtClean="0">
                            <a:solidFill>
                              <a:srgbClr val="003399"/>
                            </a:solidFill>
                            <a:latin typeface="Cambria Math"/>
                          </a:rPr>
                          <m:t>−1</m:t>
                        </m:r>
                      </m:den>
                    </m:f>
                  </m:oMath>
                </a14:m>
                <a:r>
                  <a:rPr lang="en-US" sz="3200" dirty="0" smtClean="0">
                    <a:solidFill>
                      <a:srgbClr val="003399"/>
                    </a:solidFill>
                  </a:rPr>
                  <a:t>=</a:t>
                </a:r>
                <a14:m>
                  <m:oMath xmlns:m="http://schemas.openxmlformats.org/officeDocument/2006/math">
                    <m:f>
                      <m:fPr>
                        <m:ctrlPr>
                          <a:rPr lang="en-US" sz="3200" i="1" smtClean="0">
                            <a:solidFill>
                              <a:srgbClr val="003399"/>
                            </a:solidFill>
                            <a:latin typeface="Cambria Math"/>
                          </a:rPr>
                        </m:ctrlPr>
                      </m:fPr>
                      <m:num>
                        <m:nary>
                          <m:naryPr>
                            <m:chr m:val="∑"/>
                            <m:ctrlPr>
                              <a:rPr lang="en-US" sz="3200" i="1" smtClean="0">
                                <a:solidFill>
                                  <a:srgbClr val="003399"/>
                                </a:solidFill>
                                <a:latin typeface="Cambria Math"/>
                              </a:rPr>
                            </m:ctrlPr>
                          </m:naryPr>
                          <m:sub>
                            <m:r>
                              <m:rPr>
                                <m:brk m:alnAt="23"/>
                              </m:rPr>
                              <a:rPr lang="it-IT" sz="3200" b="0" i="1" smtClean="0">
                                <a:solidFill>
                                  <a:srgbClr val="003399"/>
                                </a:solidFill>
                                <a:latin typeface="Cambria Math"/>
                              </a:rPr>
                              <m:t>𝑖</m:t>
                            </m:r>
                            <m:r>
                              <a:rPr lang="it-IT" sz="3200" b="0" i="1" smtClean="0">
                                <a:solidFill>
                                  <a:srgbClr val="003399"/>
                                </a:solidFill>
                                <a:latin typeface="Cambria Math"/>
                              </a:rPr>
                              <m:t>=1</m:t>
                            </m:r>
                          </m:sub>
                          <m:sup>
                            <m:r>
                              <a:rPr lang="it-IT" sz="3200" b="0" i="1" smtClean="0">
                                <a:solidFill>
                                  <a:srgbClr val="003399"/>
                                </a:solidFill>
                                <a:latin typeface="Cambria Math"/>
                              </a:rPr>
                              <m:t>𝑝</m:t>
                            </m:r>
                          </m:sup>
                          <m:e>
                            <m:sSub>
                              <m:sSubPr>
                                <m:ctrlPr>
                                  <a:rPr lang="en-US" sz="3200" i="1" smtClean="0">
                                    <a:solidFill>
                                      <a:srgbClr val="003399"/>
                                    </a:solidFill>
                                    <a:latin typeface="Cambria Math"/>
                                  </a:rPr>
                                </m:ctrlPr>
                              </m:sSubPr>
                              <m:e>
                                <m:r>
                                  <a:rPr lang="it-IT" sz="3200" b="0" i="1" smtClean="0">
                                    <a:solidFill>
                                      <a:srgbClr val="003399"/>
                                    </a:solidFill>
                                    <a:latin typeface="Cambria Math"/>
                                  </a:rPr>
                                  <m:t>𝑛</m:t>
                                </m:r>
                              </m:e>
                              <m:sub>
                                <m:r>
                                  <a:rPr lang="it-IT" sz="3200" b="0" i="1" smtClean="0">
                                    <a:solidFill>
                                      <a:srgbClr val="003399"/>
                                    </a:solidFill>
                                    <a:latin typeface="Cambria Math"/>
                                  </a:rPr>
                                  <m:t>𝑖</m:t>
                                </m:r>
                              </m:sub>
                            </m:sSub>
                          </m:e>
                        </m:nary>
                        <m:r>
                          <a:rPr lang="en-US" sz="3200" i="1" smtClean="0">
                            <a:solidFill>
                              <a:srgbClr val="003399"/>
                            </a:solidFill>
                            <a:latin typeface="Cambria Math"/>
                            <a:ea typeface="Cambria Math"/>
                          </a:rPr>
                          <m:t>∙</m:t>
                        </m:r>
                        <m:sSup>
                          <m:sSupPr>
                            <m:ctrlPr>
                              <a:rPr lang="en-US" sz="3200" i="1" smtClean="0">
                                <a:solidFill>
                                  <a:srgbClr val="003399"/>
                                </a:solidFill>
                                <a:latin typeface="Cambria Math"/>
                                <a:ea typeface="Cambria Math"/>
                              </a:rPr>
                            </m:ctrlPr>
                          </m:sSupPr>
                          <m:e>
                            <m:d>
                              <m:dPr>
                                <m:ctrlPr>
                                  <a:rPr lang="en-US" sz="3200" i="1" smtClean="0">
                                    <a:solidFill>
                                      <a:srgbClr val="003399"/>
                                    </a:solidFill>
                                    <a:latin typeface="Cambria Math"/>
                                    <a:ea typeface="Cambria Math"/>
                                  </a:rPr>
                                </m:ctrlPr>
                              </m:dPr>
                              <m:e>
                                <m:sSub>
                                  <m:sSubPr>
                                    <m:ctrlPr>
                                      <a:rPr lang="en-US" sz="3200" i="1" smtClean="0">
                                        <a:solidFill>
                                          <a:srgbClr val="003399"/>
                                        </a:solidFill>
                                        <a:latin typeface="Cambria Math"/>
                                        <a:ea typeface="Cambria Math"/>
                                      </a:rPr>
                                    </m:ctrlPr>
                                  </m:sSubPr>
                                  <m:e>
                                    <m:acc>
                                      <m:accPr>
                                        <m:chr m:val="̂"/>
                                        <m:ctrlPr>
                                          <a:rPr lang="en-US" sz="3200" i="1" smtClean="0">
                                            <a:solidFill>
                                              <a:srgbClr val="003399"/>
                                            </a:solidFill>
                                            <a:latin typeface="Cambria Math"/>
                                            <a:ea typeface="Cambria Math"/>
                                          </a:rPr>
                                        </m:ctrlPr>
                                      </m:accPr>
                                      <m:e>
                                        <m:r>
                                          <a:rPr lang="it-IT" sz="3200" b="0" i="1" smtClean="0">
                                            <a:solidFill>
                                              <a:srgbClr val="003399"/>
                                            </a:solidFill>
                                            <a:latin typeface="Cambria Math"/>
                                            <a:ea typeface="Cambria Math"/>
                                          </a:rPr>
                                          <m:t>𝑌</m:t>
                                        </m:r>
                                      </m:e>
                                    </m:acc>
                                  </m:e>
                                  <m:sub>
                                    <m:r>
                                      <a:rPr lang="it-IT" sz="3200" b="0" i="1" smtClean="0">
                                        <a:solidFill>
                                          <a:srgbClr val="003399"/>
                                        </a:solidFill>
                                        <a:latin typeface="Cambria Math"/>
                                        <a:ea typeface="Cambria Math"/>
                                      </a:rPr>
                                      <m:t>𝑖</m:t>
                                    </m:r>
                                  </m:sub>
                                </m:sSub>
                                <m:r>
                                  <a:rPr lang="it-IT" sz="3200" b="0" i="1" smtClean="0">
                                    <a:solidFill>
                                      <a:srgbClr val="003399"/>
                                    </a:solidFill>
                                    <a:latin typeface="Cambria Math"/>
                                    <a:ea typeface="Cambria Math"/>
                                  </a:rPr>
                                  <m:t>−</m:t>
                                </m:r>
                                <m:acc>
                                  <m:accPr>
                                    <m:chr m:val="̅"/>
                                    <m:ctrlPr>
                                      <a:rPr lang="it-IT" sz="3200" b="0" i="1" smtClean="0">
                                        <a:solidFill>
                                          <a:srgbClr val="003399"/>
                                        </a:solidFill>
                                        <a:latin typeface="Cambria Math"/>
                                        <a:ea typeface="Cambria Math"/>
                                      </a:rPr>
                                    </m:ctrlPr>
                                  </m:accPr>
                                  <m:e>
                                    <m:r>
                                      <a:rPr lang="it-IT" sz="3200" b="0" i="1" smtClean="0">
                                        <a:solidFill>
                                          <a:srgbClr val="003399"/>
                                        </a:solidFill>
                                        <a:latin typeface="Cambria Math"/>
                                        <a:ea typeface="Cambria Math"/>
                                      </a:rPr>
                                      <m:t>𝑌</m:t>
                                    </m:r>
                                  </m:e>
                                </m:acc>
                              </m:e>
                            </m:d>
                          </m:e>
                          <m:sup>
                            <m:r>
                              <a:rPr lang="it-IT" sz="3200" b="0" i="1" smtClean="0">
                                <a:solidFill>
                                  <a:srgbClr val="003399"/>
                                </a:solidFill>
                                <a:latin typeface="Cambria Math"/>
                                <a:ea typeface="Cambria Math"/>
                              </a:rPr>
                              <m:t>2</m:t>
                            </m:r>
                          </m:sup>
                        </m:sSup>
                      </m:num>
                      <m:den>
                        <m:r>
                          <a:rPr lang="it-IT" sz="3200" b="0" i="1" smtClean="0">
                            <a:solidFill>
                              <a:srgbClr val="003399"/>
                            </a:solidFill>
                            <a:latin typeface="Cambria Math"/>
                          </a:rPr>
                          <m:t>𝑝</m:t>
                        </m:r>
                        <m:r>
                          <a:rPr lang="it-IT" sz="3200" b="0" i="1" smtClean="0">
                            <a:solidFill>
                              <a:srgbClr val="003399"/>
                            </a:solidFill>
                            <a:latin typeface="Cambria Math"/>
                          </a:rPr>
                          <m:t>−1</m:t>
                        </m:r>
                      </m:den>
                    </m:f>
                  </m:oMath>
                </a14:m>
                <a:endParaRPr lang="en-US" sz="3200" dirty="0">
                  <a:solidFill>
                    <a:srgbClr val="003399"/>
                  </a:solidFill>
                </a:endParaRPr>
              </a:p>
            </p:txBody>
          </p:sp>
        </mc:Choice>
        <mc:Fallback xmlns="">
          <p:sp>
            <p:nvSpPr>
              <p:cNvPr id="7" name="CasellaDiTesto 6"/>
              <p:cNvSpPr txBox="1">
                <a:spLocks noRot="1" noChangeAspect="1" noMove="1" noResize="1" noEditPoints="1" noAdjustHandles="1" noChangeArrowheads="1" noChangeShapeType="1" noTextEdit="1"/>
              </p:cNvSpPr>
              <p:nvPr/>
            </p:nvSpPr>
            <p:spPr>
              <a:xfrm>
                <a:off x="1743444" y="1124744"/>
                <a:ext cx="4505593" cy="977127"/>
              </a:xfrm>
              <a:prstGeom prst="rect">
                <a:avLst/>
              </a:prstGeom>
              <a:blipFill rotWithShape="1">
                <a:blip r:embed="rId2"/>
                <a:stretch>
                  <a:fillRect b="-2500"/>
                </a:stretch>
              </a:blipFill>
            </p:spPr>
            <p:txBody>
              <a:bodyPr/>
              <a:lstStyle/>
              <a:p>
                <a:r>
                  <a:rPr lang="en-US">
                    <a:noFill/>
                  </a:rPr>
                  <a:t> </a:t>
                </a:r>
              </a:p>
            </p:txBody>
          </p:sp>
        </mc:Fallback>
      </mc:AlternateContent>
      <p:sp>
        <p:nvSpPr>
          <p:cNvPr id="9" name="CasellaDiTesto 8"/>
          <p:cNvSpPr txBox="1"/>
          <p:nvPr/>
        </p:nvSpPr>
        <p:spPr>
          <a:xfrm>
            <a:off x="755576" y="2492896"/>
            <a:ext cx="7992888" cy="707886"/>
          </a:xfrm>
          <a:prstGeom prst="rect">
            <a:avLst/>
          </a:prstGeom>
          <a:noFill/>
        </p:spPr>
        <p:txBody>
          <a:bodyPr wrap="square" rtlCol="0">
            <a:spAutoFit/>
          </a:bodyPr>
          <a:lstStyle/>
          <a:p>
            <a:pPr algn="just"/>
            <a:r>
              <a:rPr lang="en-US" dirty="0" smtClean="0">
                <a:solidFill>
                  <a:srgbClr val="003399"/>
                </a:solidFill>
                <a:latin typeface="+mn-lt"/>
              </a:rPr>
              <a:t>Where SST is the between groups sum of squares, </a:t>
            </a:r>
            <a:r>
              <a:rPr lang="en-US" i="1" dirty="0" smtClean="0">
                <a:solidFill>
                  <a:srgbClr val="003399"/>
                </a:solidFill>
                <a:latin typeface="+mn-lt"/>
              </a:rPr>
              <a:t>p</a:t>
            </a:r>
            <a:r>
              <a:rPr lang="en-US" dirty="0" smtClean="0">
                <a:solidFill>
                  <a:srgbClr val="003399"/>
                </a:solidFill>
                <a:latin typeface="+mn-lt"/>
              </a:rPr>
              <a:t> is the number of groups and </a:t>
            </a:r>
            <a:r>
              <a:rPr lang="en-US" i="1" dirty="0" err="1" smtClean="0">
                <a:solidFill>
                  <a:srgbClr val="003399"/>
                </a:solidFill>
                <a:latin typeface="+mn-lt"/>
              </a:rPr>
              <a:t>n</a:t>
            </a:r>
            <a:r>
              <a:rPr lang="en-US" i="1" baseline="-25000" dirty="0" err="1" smtClean="0">
                <a:solidFill>
                  <a:srgbClr val="003399"/>
                </a:solidFill>
                <a:latin typeface="+mn-lt"/>
              </a:rPr>
              <a:t>i</a:t>
            </a:r>
            <a:r>
              <a:rPr lang="en-US" dirty="0" smtClean="0">
                <a:solidFill>
                  <a:srgbClr val="003399"/>
                </a:solidFill>
                <a:latin typeface="+mn-lt"/>
              </a:rPr>
              <a:t> is the size group</a:t>
            </a:r>
            <a:endParaRPr lang="en-US" dirty="0">
              <a:solidFill>
                <a:srgbClr val="003399"/>
              </a:solidFill>
              <a:latin typeface="+mn-lt"/>
            </a:endParaRPr>
          </a:p>
        </p:txBody>
      </p:sp>
      <mc:AlternateContent xmlns:mc="http://schemas.openxmlformats.org/markup-compatibility/2006" xmlns:a14="http://schemas.microsoft.com/office/drawing/2010/main">
        <mc:Choice Requires="a14">
          <p:sp>
            <p:nvSpPr>
              <p:cNvPr id="10" name="CasellaDiTesto 9"/>
              <p:cNvSpPr txBox="1"/>
              <p:nvPr/>
            </p:nvSpPr>
            <p:spPr>
              <a:xfrm>
                <a:off x="1992996" y="3501008"/>
                <a:ext cx="4329711" cy="1011559"/>
              </a:xfrm>
              <a:prstGeom prst="rect">
                <a:avLst/>
              </a:prstGeom>
              <a:noFill/>
            </p:spPr>
            <p:txBody>
              <a:bodyPr wrap="none" rtlCol="0">
                <a:spAutoFit/>
              </a:bodyPr>
              <a:lstStyle/>
              <a:p>
                <a14:m>
                  <m:oMath xmlns:m="http://schemas.openxmlformats.org/officeDocument/2006/math">
                    <m:r>
                      <a:rPr lang="it-IT" sz="3200" b="0" i="1" smtClean="0">
                        <a:solidFill>
                          <a:srgbClr val="003399"/>
                        </a:solidFill>
                        <a:latin typeface="Cambria Math"/>
                      </a:rPr>
                      <m:t>𝑀𝑆𝐸</m:t>
                    </m:r>
                  </m:oMath>
                </a14:m>
                <a:r>
                  <a:rPr lang="en-US" sz="3200" dirty="0" smtClean="0">
                    <a:solidFill>
                      <a:srgbClr val="003399"/>
                    </a:solidFill>
                  </a:rPr>
                  <a:t>= </a:t>
                </a:r>
                <a14:m>
                  <m:oMath xmlns:m="http://schemas.openxmlformats.org/officeDocument/2006/math">
                    <m:f>
                      <m:fPr>
                        <m:ctrlPr>
                          <a:rPr lang="en-US" sz="3200" i="1" smtClean="0">
                            <a:solidFill>
                              <a:srgbClr val="003399"/>
                            </a:solidFill>
                            <a:latin typeface="Cambria Math"/>
                          </a:rPr>
                        </m:ctrlPr>
                      </m:fPr>
                      <m:num>
                        <m:r>
                          <a:rPr lang="it-IT" sz="3200" b="0" i="1" smtClean="0">
                            <a:solidFill>
                              <a:srgbClr val="003399"/>
                            </a:solidFill>
                            <a:latin typeface="Cambria Math"/>
                          </a:rPr>
                          <m:t>𝑆𝑆𝐸</m:t>
                        </m:r>
                      </m:num>
                      <m:den>
                        <m:r>
                          <a:rPr lang="it-IT" sz="3200" b="0" i="1" smtClean="0">
                            <a:solidFill>
                              <a:srgbClr val="003399"/>
                            </a:solidFill>
                            <a:latin typeface="Cambria Math"/>
                          </a:rPr>
                          <m:t>𝑁</m:t>
                        </m:r>
                        <m:r>
                          <a:rPr lang="it-IT" sz="3200" b="0" i="1" smtClean="0">
                            <a:solidFill>
                              <a:srgbClr val="003399"/>
                            </a:solidFill>
                            <a:latin typeface="Cambria Math"/>
                          </a:rPr>
                          <m:t>−</m:t>
                        </m:r>
                        <m:r>
                          <a:rPr lang="it-IT" sz="3200" b="0" i="1" smtClean="0">
                            <a:solidFill>
                              <a:srgbClr val="003399"/>
                            </a:solidFill>
                            <a:latin typeface="Cambria Math"/>
                          </a:rPr>
                          <m:t>𝑝</m:t>
                        </m:r>
                      </m:den>
                    </m:f>
                  </m:oMath>
                </a14:m>
                <a:r>
                  <a:rPr lang="en-US" sz="3200" dirty="0" smtClean="0">
                    <a:solidFill>
                      <a:srgbClr val="003399"/>
                    </a:solidFill>
                  </a:rPr>
                  <a:t>=</a:t>
                </a:r>
                <a14:m>
                  <m:oMath xmlns:m="http://schemas.openxmlformats.org/officeDocument/2006/math">
                    <m:f>
                      <m:fPr>
                        <m:ctrlPr>
                          <a:rPr lang="en-US" sz="3200" i="1" smtClean="0">
                            <a:solidFill>
                              <a:srgbClr val="003399"/>
                            </a:solidFill>
                            <a:latin typeface="Cambria Math"/>
                          </a:rPr>
                        </m:ctrlPr>
                      </m:fPr>
                      <m:num>
                        <m:nary>
                          <m:naryPr>
                            <m:chr m:val="∑"/>
                            <m:ctrlPr>
                              <a:rPr lang="en-US" sz="3200" i="1" smtClean="0">
                                <a:solidFill>
                                  <a:srgbClr val="003399"/>
                                </a:solidFill>
                                <a:latin typeface="Cambria Math"/>
                              </a:rPr>
                            </m:ctrlPr>
                          </m:naryPr>
                          <m:sub>
                            <m:r>
                              <m:rPr>
                                <m:brk m:alnAt="23"/>
                              </m:rPr>
                              <a:rPr lang="it-IT" sz="3200" b="0" i="1" smtClean="0">
                                <a:solidFill>
                                  <a:srgbClr val="003399"/>
                                </a:solidFill>
                                <a:latin typeface="Cambria Math"/>
                              </a:rPr>
                              <m:t>𝑖</m:t>
                            </m:r>
                            <m:r>
                              <a:rPr lang="it-IT" sz="3200" b="0" i="1" smtClean="0">
                                <a:solidFill>
                                  <a:srgbClr val="003399"/>
                                </a:solidFill>
                                <a:latin typeface="Cambria Math"/>
                              </a:rPr>
                              <m:t>=1</m:t>
                            </m:r>
                          </m:sub>
                          <m:sup>
                            <m:r>
                              <a:rPr lang="it-IT" sz="3200" b="0" i="1" smtClean="0">
                                <a:solidFill>
                                  <a:srgbClr val="003399"/>
                                </a:solidFill>
                                <a:latin typeface="Cambria Math"/>
                              </a:rPr>
                              <m:t>𝑝</m:t>
                            </m:r>
                          </m:sup>
                          <m:e>
                            <m:d>
                              <m:dPr>
                                <m:ctrlPr>
                                  <a:rPr lang="it-IT" sz="3200" b="0" i="1" smtClean="0">
                                    <a:solidFill>
                                      <a:srgbClr val="003399"/>
                                    </a:solidFill>
                                    <a:latin typeface="Cambria Math"/>
                                  </a:rPr>
                                </m:ctrlPr>
                              </m:dPr>
                              <m:e>
                                <m:sSub>
                                  <m:sSubPr>
                                    <m:ctrlPr>
                                      <a:rPr lang="it-IT" sz="3200" b="0" i="1" smtClean="0">
                                        <a:solidFill>
                                          <a:srgbClr val="003399"/>
                                        </a:solidFill>
                                        <a:latin typeface="Cambria Math"/>
                                      </a:rPr>
                                    </m:ctrlPr>
                                  </m:sSubPr>
                                  <m:e>
                                    <m:r>
                                      <a:rPr lang="it-IT" sz="3200" b="0" i="1" smtClean="0">
                                        <a:solidFill>
                                          <a:srgbClr val="003399"/>
                                        </a:solidFill>
                                        <a:latin typeface="Cambria Math"/>
                                      </a:rPr>
                                      <m:t>𝑛</m:t>
                                    </m:r>
                                  </m:e>
                                  <m:sub>
                                    <m:r>
                                      <a:rPr lang="it-IT" sz="3200" b="0" i="1" smtClean="0">
                                        <a:solidFill>
                                          <a:srgbClr val="003399"/>
                                        </a:solidFill>
                                        <a:latin typeface="Cambria Math"/>
                                      </a:rPr>
                                      <m:t>𝑖</m:t>
                                    </m:r>
                                  </m:sub>
                                </m:sSub>
                                <m:r>
                                  <a:rPr lang="it-IT" sz="3200" b="0" i="1" smtClean="0">
                                    <a:solidFill>
                                      <a:srgbClr val="003399"/>
                                    </a:solidFill>
                                    <a:latin typeface="Cambria Math"/>
                                  </a:rPr>
                                  <m:t>−1</m:t>
                                </m:r>
                              </m:e>
                            </m:d>
                            <m:r>
                              <a:rPr lang="it-IT" sz="3200" b="0" i="1" smtClean="0">
                                <a:solidFill>
                                  <a:srgbClr val="003399"/>
                                </a:solidFill>
                                <a:latin typeface="Cambria Math"/>
                                <a:ea typeface="Cambria Math"/>
                              </a:rPr>
                              <m:t>∙</m:t>
                            </m:r>
                            <m:sSubSup>
                              <m:sSubSupPr>
                                <m:ctrlPr>
                                  <a:rPr lang="it-IT" sz="3200" b="0" i="1" smtClean="0">
                                    <a:solidFill>
                                      <a:srgbClr val="003399"/>
                                    </a:solidFill>
                                    <a:latin typeface="Cambria Math"/>
                                    <a:ea typeface="Cambria Math"/>
                                  </a:rPr>
                                </m:ctrlPr>
                              </m:sSubSupPr>
                              <m:e>
                                <m:r>
                                  <a:rPr lang="it-IT" sz="3200" b="0" i="1" smtClean="0">
                                    <a:solidFill>
                                      <a:srgbClr val="003399"/>
                                    </a:solidFill>
                                    <a:latin typeface="Cambria Math"/>
                                    <a:ea typeface="Cambria Math"/>
                                  </a:rPr>
                                  <m:t>𝑆</m:t>
                                </m:r>
                                <m:r>
                                  <a:rPr lang="it-IT" sz="3200" b="0" i="1" baseline="30000" smtClean="0">
                                    <a:solidFill>
                                      <a:srgbClr val="003399"/>
                                    </a:solidFill>
                                    <a:latin typeface="Cambria Math"/>
                                    <a:ea typeface="Cambria Math"/>
                                  </a:rPr>
                                  <m:t>2</m:t>
                                </m:r>
                              </m:e>
                              <m:sub>
                                <m:r>
                                  <a:rPr lang="it-IT" sz="3200" b="0" i="1" smtClean="0">
                                    <a:solidFill>
                                      <a:srgbClr val="003399"/>
                                    </a:solidFill>
                                    <a:latin typeface="Cambria Math"/>
                                    <a:ea typeface="Cambria Math"/>
                                  </a:rPr>
                                  <m:t>𝑖</m:t>
                                </m:r>
                              </m:sub>
                              <m:sup/>
                            </m:sSubSup>
                          </m:e>
                        </m:nary>
                      </m:num>
                      <m:den>
                        <m:r>
                          <a:rPr lang="it-IT" sz="3200" b="0" i="1" smtClean="0">
                            <a:solidFill>
                              <a:srgbClr val="003399"/>
                            </a:solidFill>
                            <a:latin typeface="Cambria Math"/>
                          </a:rPr>
                          <m:t>𝑝</m:t>
                        </m:r>
                        <m:r>
                          <a:rPr lang="it-IT" sz="3200" b="0" i="1" smtClean="0">
                            <a:solidFill>
                              <a:srgbClr val="003399"/>
                            </a:solidFill>
                            <a:latin typeface="Cambria Math"/>
                          </a:rPr>
                          <m:t>−1</m:t>
                        </m:r>
                      </m:den>
                    </m:f>
                  </m:oMath>
                </a14:m>
                <a:endParaRPr lang="en-US" sz="3200" dirty="0">
                  <a:solidFill>
                    <a:srgbClr val="003399"/>
                  </a:solidFill>
                </a:endParaRPr>
              </a:p>
            </p:txBody>
          </p:sp>
        </mc:Choice>
        <mc:Fallback xmlns="">
          <p:sp>
            <p:nvSpPr>
              <p:cNvPr id="10" name="CasellaDiTesto 9"/>
              <p:cNvSpPr txBox="1">
                <a:spLocks noRot="1" noChangeAspect="1" noMove="1" noResize="1" noEditPoints="1" noAdjustHandles="1" noChangeArrowheads="1" noChangeShapeType="1" noTextEdit="1"/>
              </p:cNvSpPr>
              <p:nvPr/>
            </p:nvSpPr>
            <p:spPr>
              <a:xfrm>
                <a:off x="1992996" y="3501008"/>
                <a:ext cx="4329711" cy="101155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asellaDiTesto 10"/>
              <p:cNvSpPr txBox="1"/>
              <p:nvPr/>
            </p:nvSpPr>
            <p:spPr>
              <a:xfrm>
                <a:off x="907976" y="5097378"/>
                <a:ext cx="7992888" cy="1015856"/>
              </a:xfrm>
              <a:prstGeom prst="rect">
                <a:avLst/>
              </a:prstGeom>
              <a:noFill/>
            </p:spPr>
            <p:txBody>
              <a:bodyPr wrap="square" rtlCol="0">
                <a:spAutoFit/>
              </a:bodyPr>
              <a:lstStyle/>
              <a:p>
                <a:pPr algn="just"/>
                <a:r>
                  <a:rPr lang="en-US" dirty="0" smtClean="0">
                    <a:solidFill>
                      <a:srgbClr val="003399"/>
                    </a:solidFill>
                    <a:latin typeface="+mn-lt"/>
                  </a:rPr>
                  <a:t>Where SSE is the within groups sum of squares (error), </a:t>
                </a:r>
                <a:r>
                  <a:rPr lang="en-US" i="1" dirty="0" smtClean="0">
                    <a:solidFill>
                      <a:srgbClr val="003399"/>
                    </a:solidFill>
                    <a:latin typeface="+mn-lt"/>
                  </a:rPr>
                  <a:t>p</a:t>
                </a:r>
                <a:r>
                  <a:rPr lang="en-US" dirty="0" smtClean="0">
                    <a:solidFill>
                      <a:srgbClr val="003399"/>
                    </a:solidFill>
                    <a:latin typeface="+mn-lt"/>
                  </a:rPr>
                  <a:t> is the number of groups, </a:t>
                </a:r>
                <a:r>
                  <a:rPr lang="en-US" i="1" dirty="0" err="1" smtClean="0">
                    <a:solidFill>
                      <a:srgbClr val="003399"/>
                    </a:solidFill>
                    <a:latin typeface="+mn-lt"/>
                  </a:rPr>
                  <a:t>n</a:t>
                </a:r>
                <a:r>
                  <a:rPr lang="en-US" i="1" baseline="-25000" dirty="0" err="1" smtClean="0">
                    <a:solidFill>
                      <a:srgbClr val="003399"/>
                    </a:solidFill>
                    <a:latin typeface="+mn-lt"/>
                  </a:rPr>
                  <a:t>i</a:t>
                </a:r>
                <a:r>
                  <a:rPr lang="en-US" dirty="0" smtClean="0">
                    <a:solidFill>
                      <a:srgbClr val="003399"/>
                    </a:solidFill>
                    <a:latin typeface="+mn-lt"/>
                  </a:rPr>
                  <a:t> is the size group, N is the sum of group sizes, </a:t>
                </a:r>
                <a14:m>
                  <m:oMath xmlns:m="http://schemas.openxmlformats.org/officeDocument/2006/math">
                    <m:sSubSup>
                      <m:sSubSupPr>
                        <m:ctrlPr>
                          <a:rPr lang="it-IT" b="0" i="1" smtClean="0">
                            <a:solidFill>
                              <a:srgbClr val="003399"/>
                            </a:solidFill>
                            <a:latin typeface="Cambria Math"/>
                            <a:ea typeface="Cambria Math"/>
                          </a:rPr>
                        </m:ctrlPr>
                      </m:sSubSupPr>
                      <m:e>
                        <m:r>
                          <a:rPr lang="it-IT" b="0" i="1" smtClean="0">
                            <a:solidFill>
                              <a:srgbClr val="003399"/>
                            </a:solidFill>
                            <a:latin typeface="Cambria Math"/>
                            <a:ea typeface="Cambria Math"/>
                          </a:rPr>
                          <m:t>𝑆</m:t>
                        </m:r>
                        <m:r>
                          <a:rPr lang="it-IT" b="0" i="1" baseline="30000" smtClean="0">
                            <a:solidFill>
                              <a:srgbClr val="003399"/>
                            </a:solidFill>
                            <a:latin typeface="Cambria Math"/>
                            <a:ea typeface="Cambria Math"/>
                          </a:rPr>
                          <m:t>2</m:t>
                        </m:r>
                      </m:e>
                      <m:sub>
                        <m:r>
                          <a:rPr lang="it-IT" b="0" i="1" smtClean="0">
                            <a:solidFill>
                              <a:srgbClr val="003399"/>
                            </a:solidFill>
                            <a:latin typeface="Cambria Math"/>
                            <a:ea typeface="Cambria Math"/>
                          </a:rPr>
                          <m:t>𝑖</m:t>
                        </m:r>
                      </m:sub>
                      <m:sup/>
                    </m:sSubSup>
                  </m:oMath>
                </a14:m>
                <a:r>
                  <a:rPr lang="en-US" dirty="0" smtClean="0">
                    <a:solidFill>
                      <a:srgbClr val="003399"/>
                    </a:solidFill>
                    <a:latin typeface="+mn-lt"/>
                  </a:rPr>
                  <a:t>is the within group variance</a:t>
                </a:r>
                <a:endParaRPr lang="en-US" dirty="0">
                  <a:solidFill>
                    <a:srgbClr val="003399"/>
                  </a:solidFill>
                  <a:latin typeface="+mn-lt"/>
                </a:endParaRPr>
              </a:p>
            </p:txBody>
          </p:sp>
        </mc:Choice>
        <mc:Fallback xmlns="">
          <p:sp>
            <p:nvSpPr>
              <p:cNvPr id="11" name="CasellaDiTesto 10"/>
              <p:cNvSpPr txBox="1">
                <a:spLocks noRot="1" noChangeAspect="1" noMove="1" noResize="1" noEditPoints="1" noAdjustHandles="1" noChangeArrowheads="1" noChangeShapeType="1" noTextEdit="1"/>
              </p:cNvSpPr>
              <p:nvPr/>
            </p:nvSpPr>
            <p:spPr>
              <a:xfrm>
                <a:off x="907976" y="5097378"/>
                <a:ext cx="7992888" cy="1015856"/>
              </a:xfrm>
              <a:prstGeom prst="rect">
                <a:avLst/>
              </a:prstGeom>
              <a:blipFill rotWithShape="1">
                <a:blip r:embed="rId4"/>
                <a:stretch>
                  <a:fillRect l="-839" t="-2994" r="-763" b="-8982"/>
                </a:stretch>
              </a:blipFill>
            </p:spPr>
            <p:txBody>
              <a:bodyPr/>
              <a:lstStyle/>
              <a:p>
                <a:r>
                  <a:rPr lang="en-US">
                    <a:noFill/>
                  </a:rPr>
                  <a:t> </a:t>
                </a:r>
              </a:p>
            </p:txBody>
          </p:sp>
        </mc:Fallback>
      </mc:AlternateContent>
    </p:spTree>
    <p:extLst>
      <p:ext uri="{BB962C8B-B14F-4D97-AF65-F5344CB8AC3E}">
        <p14:creationId xmlns:p14="http://schemas.microsoft.com/office/powerpoint/2010/main" val="41302665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27088" y="260350"/>
            <a:ext cx="7712075" cy="504825"/>
          </a:xfrm>
        </p:spPr>
        <p:txBody>
          <a:bodyPr/>
          <a:lstStyle/>
          <a:p>
            <a:pPr eaLnBrk="1" hangingPunct="1"/>
            <a:r>
              <a:rPr lang="en-US" altLang="en-US" sz="2300" smtClean="0">
                <a:latin typeface="Verdana" pitchFamily="34" charset="0"/>
              </a:rPr>
              <a:t>A brief introduction: </a:t>
            </a:r>
            <a:r>
              <a:rPr lang="en-US" altLang="en-US" sz="2300" smtClean="0">
                <a:latin typeface="Verdana" pitchFamily="34" charset="0"/>
                <a:cs typeface="Times New Roman" pitchFamily="18" charset="0"/>
              </a:rPr>
              <a:t>Scientific Method</a:t>
            </a:r>
          </a:p>
        </p:txBody>
      </p:sp>
      <p:sp>
        <p:nvSpPr>
          <p:cNvPr id="150533" name="Rectangle 5"/>
          <p:cNvSpPr>
            <a:spLocks noGrp="1" noChangeArrowheads="1"/>
          </p:cNvSpPr>
          <p:nvPr>
            <p:ph type="body" idx="1"/>
          </p:nvPr>
        </p:nvSpPr>
        <p:spPr>
          <a:xfrm>
            <a:off x="1458913" y="1484313"/>
            <a:ext cx="6713537" cy="3817937"/>
          </a:xfrm>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algn="ctr" eaLnBrk="1" hangingPunct="1">
              <a:lnSpc>
                <a:spcPct val="80000"/>
              </a:lnSpc>
              <a:buFont typeface="Wingdings" pitchFamily="2" charset="2"/>
              <a:buNone/>
            </a:pPr>
            <a:r>
              <a:rPr lang="en-US" altLang="en-US" sz="1800" smtClean="0">
                <a:cs typeface="Times New Roman" pitchFamily="18" charset="0"/>
              </a:rPr>
              <a:t>a) Review and Research the problem</a:t>
            </a:r>
          </a:p>
          <a:p>
            <a:pPr marL="609600" indent="-609600" algn="ctr" eaLnBrk="1" hangingPunct="1">
              <a:lnSpc>
                <a:spcPct val="80000"/>
              </a:lnSpc>
            </a:pPr>
            <a:endParaRPr lang="en-US" altLang="en-US" sz="1800" smtClean="0">
              <a:cs typeface="Times New Roman" pitchFamily="18" charset="0"/>
            </a:endParaRPr>
          </a:p>
          <a:p>
            <a:pPr marL="609600" indent="-609600" algn="ctr" eaLnBrk="1" hangingPunct="1">
              <a:lnSpc>
                <a:spcPct val="80000"/>
              </a:lnSpc>
            </a:pPr>
            <a:endParaRPr lang="en-US" altLang="en-US" sz="1800" smtClean="0">
              <a:cs typeface="Times New Roman" pitchFamily="18" charset="0"/>
            </a:endParaRPr>
          </a:p>
          <a:p>
            <a:pPr marL="609600" indent="-609600" algn="ctr" eaLnBrk="1" hangingPunct="1">
              <a:lnSpc>
                <a:spcPct val="80000"/>
              </a:lnSpc>
              <a:buFont typeface="Wingdings" pitchFamily="2" charset="2"/>
              <a:buNone/>
            </a:pPr>
            <a:r>
              <a:rPr lang="en-US" altLang="en-US" sz="1800" smtClean="0">
                <a:solidFill>
                  <a:srgbClr val="FF0000"/>
                </a:solidFill>
                <a:cs typeface="Times New Roman" pitchFamily="18" charset="0"/>
              </a:rPr>
              <a:t>b) Formulate Hypothesis</a:t>
            </a:r>
          </a:p>
          <a:p>
            <a:pPr marL="609600" indent="-609600" algn="ctr" eaLnBrk="1" hangingPunct="1">
              <a:lnSpc>
                <a:spcPct val="80000"/>
              </a:lnSpc>
              <a:buFont typeface="Wingdings" pitchFamily="2" charset="2"/>
              <a:buNone/>
            </a:pPr>
            <a:endParaRPr lang="en-US" altLang="en-US" sz="1800" smtClean="0">
              <a:solidFill>
                <a:srgbClr val="FF0000"/>
              </a:solidFill>
              <a:cs typeface="Times New Roman" pitchFamily="18" charset="0"/>
            </a:endParaRPr>
          </a:p>
          <a:p>
            <a:pPr marL="609600" indent="-609600" algn="ctr" eaLnBrk="1" hangingPunct="1">
              <a:lnSpc>
                <a:spcPct val="80000"/>
              </a:lnSpc>
              <a:buFont typeface="Wingdings" pitchFamily="2" charset="2"/>
              <a:buNone/>
            </a:pPr>
            <a:endParaRPr lang="en-US" altLang="en-US" sz="1800" smtClean="0">
              <a:solidFill>
                <a:srgbClr val="FF0000"/>
              </a:solidFill>
              <a:cs typeface="Times New Roman" pitchFamily="18" charset="0"/>
            </a:endParaRPr>
          </a:p>
          <a:p>
            <a:pPr marL="609600" indent="-609600" algn="ctr" eaLnBrk="1" hangingPunct="1">
              <a:lnSpc>
                <a:spcPct val="80000"/>
              </a:lnSpc>
              <a:buFont typeface="Wingdings" pitchFamily="2" charset="2"/>
              <a:buNone/>
            </a:pPr>
            <a:r>
              <a:rPr lang="en-US" altLang="en-US" sz="1800" smtClean="0">
                <a:solidFill>
                  <a:srgbClr val="FF0000"/>
                </a:solidFill>
                <a:cs typeface="Times New Roman" pitchFamily="18" charset="0"/>
              </a:rPr>
              <a:t>c)</a:t>
            </a:r>
            <a:r>
              <a:rPr lang="en-US" altLang="en-US" sz="1800" smtClean="0">
                <a:solidFill>
                  <a:srgbClr val="006666"/>
                </a:solidFill>
                <a:cs typeface="Times New Roman" pitchFamily="18" charset="0"/>
              </a:rPr>
              <a:t> </a:t>
            </a:r>
            <a:r>
              <a:rPr lang="en-US" altLang="en-US" sz="1800" smtClean="0">
                <a:solidFill>
                  <a:srgbClr val="FF0000"/>
                </a:solidFill>
                <a:cs typeface="Times New Roman" pitchFamily="18" charset="0"/>
              </a:rPr>
              <a:t>Design experiment that will allow test of hypothesis</a:t>
            </a:r>
          </a:p>
          <a:p>
            <a:pPr marL="609600" indent="-609600" algn="ctr" eaLnBrk="1" hangingPunct="1">
              <a:lnSpc>
                <a:spcPct val="80000"/>
              </a:lnSpc>
              <a:buFont typeface="Wingdings" pitchFamily="2" charset="2"/>
              <a:buNone/>
            </a:pPr>
            <a:endParaRPr lang="en-US" altLang="en-US" sz="1800" smtClean="0">
              <a:solidFill>
                <a:srgbClr val="FF0000"/>
              </a:solidFill>
              <a:cs typeface="Times New Roman" pitchFamily="18" charset="0"/>
            </a:endParaRPr>
          </a:p>
          <a:p>
            <a:pPr marL="609600" indent="-609600" algn="ctr" eaLnBrk="1" hangingPunct="1">
              <a:lnSpc>
                <a:spcPct val="80000"/>
              </a:lnSpc>
              <a:buFont typeface="Wingdings" pitchFamily="2" charset="2"/>
              <a:buNone/>
            </a:pPr>
            <a:endParaRPr lang="en-US" altLang="en-US" sz="1800" smtClean="0">
              <a:solidFill>
                <a:srgbClr val="FF0000"/>
              </a:solidFill>
              <a:cs typeface="Times New Roman" pitchFamily="18" charset="0"/>
            </a:endParaRPr>
          </a:p>
          <a:p>
            <a:pPr marL="609600" indent="-609600" algn="ctr" eaLnBrk="1" hangingPunct="1">
              <a:lnSpc>
                <a:spcPct val="80000"/>
              </a:lnSpc>
              <a:buFont typeface="Wingdings" pitchFamily="2" charset="2"/>
              <a:buNone/>
            </a:pPr>
            <a:r>
              <a:rPr lang="en-US" altLang="en-US" sz="1800" smtClean="0">
                <a:cs typeface="Times New Roman" pitchFamily="18" charset="0"/>
              </a:rPr>
              <a:t>d) Evaluate the hypothesis</a:t>
            </a:r>
          </a:p>
          <a:p>
            <a:pPr marL="609600" indent="-609600" algn="ctr" eaLnBrk="1" hangingPunct="1">
              <a:lnSpc>
                <a:spcPct val="80000"/>
              </a:lnSpc>
              <a:buFont typeface="Wingdings" pitchFamily="2" charset="2"/>
              <a:buNone/>
            </a:pPr>
            <a:endParaRPr lang="en-US" altLang="en-US" sz="1800" smtClean="0">
              <a:cs typeface="Times New Roman" pitchFamily="18" charset="0"/>
            </a:endParaRPr>
          </a:p>
          <a:p>
            <a:pPr marL="609600" indent="-609600" algn="ctr" eaLnBrk="1" hangingPunct="1">
              <a:lnSpc>
                <a:spcPct val="80000"/>
              </a:lnSpc>
              <a:buFont typeface="Wingdings" pitchFamily="2" charset="2"/>
              <a:buNone/>
            </a:pPr>
            <a:endParaRPr lang="en-US" altLang="en-US" sz="1800" smtClean="0">
              <a:cs typeface="Times New Roman" pitchFamily="18" charset="0"/>
            </a:endParaRPr>
          </a:p>
          <a:p>
            <a:pPr marL="609600" indent="-609600" algn="ctr" eaLnBrk="1" hangingPunct="1">
              <a:lnSpc>
                <a:spcPct val="80000"/>
              </a:lnSpc>
              <a:buFont typeface="Wingdings" pitchFamily="2" charset="2"/>
              <a:buNone/>
            </a:pPr>
            <a:r>
              <a:rPr lang="en-US" altLang="en-US" sz="1800" smtClean="0">
                <a:cs typeface="Times New Roman" pitchFamily="18" charset="0"/>
              </a:rPr>
              <a:t>e) Draw Conclusions</a:t>
            </a:r>
            <a:r>
              <a:rPr lang="en-US" altLang="en-US" sz="1800" smtClean="0"/>
              <a:t> </a:t>
            </a:r>
          </a:p>
        </p:txBody>
      </p:sp>
      <p:sp>
        <p:nvSpPr>
          <p:cNvPr id="150539" name="Line 11"/>
          <p:cNvSpPr>
            <a:spLocks noChangeShapeType="1"/>
          </p:cNvSpPr>
          <p:nvPr/>
        </p:nvSpPr>
        <p:spPr bwMode="auto">
          <a:xfrm>
            <a:off x="4500563" y="1844675"/>
            <a:ext cx="0" cy="381000"/>
          </a:xfrm>
          <a:prstGeom prst="line">
            <a:avLst/>
          </a:prstGeom>
          <a:noFill/>
          <a:ln w="19050" cap="sq">
            <a:solidFill>
              <a:srgbClr val="003399"/>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0540" name="Line 12"/>
          <p:cNvSpPr>
            <a:spLocks noChangeShapeType="1"/>
          </p:cNvSpPr>
          <p:nvPr/>
        </p:nvSpPr>
        <p:spPr bwMode="auto">
          <a:xfrm>
            <a:off x="4500563" y="2636838"/>
            <a:ext cx="0" cy="533400"/>
          </a:xfrm>
          <a:prstGeom prst="line">
            <a:avLst/>
          </a:prstGeom>
          <a:noFill/>
          <a:ln w="19050" cap="sq">
            <a:solidFill>
              <a:srgbClr val="003399"/>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0541" name="Line 13"/>
          <p:cNvSpPr>
            <a:spLocks noChangeShapeType="1"/>
          </p:cNvSpPr>
          <p:nvPr/>
        </p:nvSpPr>
        <p:spPr bwMode="auto">
          <a:xfrm>
            <a:off x="4506913" y="3463925"/>
            <a:ext cx="0" cy="533400"/>
          </a:xfrm>
          <a:prstGeom prst="line">
            <a:avLst/>
          </a:prstGeom>
          <a:noFill/>
          <a:ln w="19050" cap="sq">
            <a:solidFill>
              <a:srgbClr val="003399"/>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0542" name="Line 14"/>
          <p:cNvSpPr>
            <a:spLocks noChangeShapeType="1"/>
          </p:cNvSpPr>
          <p:nvPr/>
        </p:nvSpPr>
        <p:spPr bwMode="auto">
          <a:xfrm>
            <a:off x="4506913" y="4238625"/>
            <a:ext cx="0" cy="533400"/>
          </a:xfrm>
          <a:prstGeom prst="line">
            <a:avLst/>
          </a:prstGeom>
          <a:noFill/>
          <a:ln w="19050" cap="sq">
            <a:solidFill>
              <a:srgbClr val="003399"/>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1024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7063" y="3689350"/>
            <a:ext cx="2170112" cy="316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0533"/>
                                        </p:tgtEl>
                                        <p:attrNameLst>
                                          <p:attrName>style.visibility</p:attrName>
                                        </p:attrNameLst>
                                      </p:cBhvr>
                                      <p:to>
                                        <p:strVal val="visible"/>
                                      </p:to>
                                    </p:set>
                                    <p:animEffect transition="in" filter="checkerboard(across)">
                                      <p:cBhvr>
                                        <p:cTn id="7" dur="500"/>
                                        <p:tgtEl>
                                          <p:spTgt spid="150533"/>
                                        </p:tgtEl>
                                      </p:cBhvr>
                                    </p:animEffect>
                                  </p:childTnLst>
                                </p:cTn>
                              </p:par>
                            </p:childTnLst>
                          </p:cTn>
                        </p:par>
                        <p:par>
                          <p:cTn id="8" fill="hold" nodeType="afterGroup">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150539"/>
                                        </p:tgtEl>
                                        <p:attrNameLst>
                                          <p:attrName>style.visibility</p:attrName>
                                        </p:attrNameLst>
                                      </p:cBhvr>
                                      <p:to>
                                        <p:strVal val="visible"/>
                                      </p:to>
                                    </p:set>
                                    <p:animEffect transition="in" filter="checkerboard(across)">
                                      <p:cBhvr>
                                        <p:cTn id="11" dur="500"/>
                                        <p:tgtEl>
                                          <p:spTgt spid="150539"/>
                                        </p:tgtEl>
                                      </p:cBhvr>
                                    </p:animEffect>
                                  </p:childTnLst>
                                </p:cTn>
                              </p:par>
                            </p:childTnLst>
                          </p:cTn>
                        </p:par>
                        <p:par>
                          <p:cTn id="12" fill="hold" nodeType="afterGroup">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150540"/>
                                        </p:tgtEl>
                                        <p:attrNameLst>
                                          <p:attrName>style.visibility</p:attrName>
                                        </p:attrNameLst>
                                      </p:cBhvr>
                                      <p:to>
                                        <p:strVal val="visible"/>
                                      </p:to>
                                    </p:set>
                                    <p:animEffect transition="in" filter="checkerboard(across)">
                                      <p:cBhvr>
                                        <p:cTn id="15" dur="500"/>
                                        <p:tgtEl>
                                          <p:spTgt spid="150540"/>
                                        </p:tgtEl>
                                      </p:cBhvr>
                                    </p:animEffect>
                                  </p:childTnLst>
                                </p:cTn>
                              </p:par>
                            </p:childTnLst>
                          </p:cTn>
                        </p:par>
                        <p:par>
                          <p:cTn id="16" fill="hold" nodeType="afterGroup">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150541"/>
                                        </p:tgtEl>
                                        <p:attrNameLst>
                                          <p:attrName>style.visibility</p:attrName>
                                        </p:attrNameLst>
                                      </p:cBhvr>
                                      <p:to>
                                        <p:strVal val="visible"/>
                                      </p:to>
                                    </p:set>
                                    <p:animEffect transition="in" filter="checkerboard(across)">
                                      <p:cBhvr>
                                        <p:cTn id="19" dur="500"/>
                                        <p:tgtEl>
                                          <p:spTgt spid="150541"/>
                                        </p:tgtEl>
                                      </p:cBhvr>
                                    </p:animEffect>
                                  </p:childTnLst>
                                </p:cTn>
                              </p:par>
                            </p:childTnLst>
                          </p:cTn>
                        </p:par>
                        <p:par>
                          <p:cTn id="20" fill="hold" nodeType="afterGroup">
                            <p:stCondLst>
                              <p:cond delay="2000"/>
                            </p:stCondLst>
                            <p:childTnLst>
                              <p:par>
                                <p:cTn id="21" presetID="5" presetClass="entr" presetSubtype="10" fill="hold" grpId="0" nodeType="afterEffect">
                                  <p:stCondLst>
                                    <p:cond delay="0"/>
                                  </p:stCondLst>
                                  <p:childTnLst>
                                    <p:set>
                                      <p:cBhvr>
                                        <p:cTn id="22" dur="1" fill="hold">
                                          <p:stCondLst>
                                            <p:cond delay="0"/>
                                          </p:stCondLst>
                                        </p:cTn>
                                        <p:tgtEl>
                                          <p:spTgt spid="150542"/>
                                        </p:tgtEl>
                                        <p:attrNameLst>
                                          <p:attrName>style.visibility</p:attrName>
                                        </p:attrNameLst>
                                      </p:cBhvr>
                                      <p:to>
                                        <p:strVal val="visible"/>
                                      </p:to>
                                    </p:set>
                                    <p:animEffect transition="in" filter="checkerboard(across)">
                                      <p:cBhvr>
                                        <p:cTn id="23" dur="500"/>
                                        <p:tgtEl>
                                          <p:spTgt spid="150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3" grpId="0" autoUpdateAnimBg="0"/>
      <p:bldP spid="150539" grpId="0" animBg="1"/>
      <p:bldP spid="150540" grpId="0" animBg="1"/>
      <p:bldP spid="150541" grpId="0" animBg="1"/>
      <p:bldP spid="15054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ANOVA - Example</a:t>
            </a:r>
            <a:endParaRPr lang="en-US"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971550" y="1125539"/>
                <a:ext cx="7632898" cy="2303462"/>
              </a:xfrm>
            </p:spPr>
            <p:txBody>
              <a:bodyPr/>
              <a:lstStyle/>
              <a:p>
                <a:pPr marL="0" indent="0">
                  <a:buNone/>
                </a:pPr>
                <a:r>
                  <a:rPr lang="en-US" dirty="0" smtClean="0"/>
                  <a:t>Our data set: </a:t>
                </a:r>
                <a14:m>
                  <m:oMath xmlns:m="http://schemas.openxmlformats.org/officeDocument/2006/math">
                    <m:acc>
                      <m:accPr>
                        <m:chr m:val="̅"/>
                        <m:ctrlPr>
                          <a:rPr lang="en-US" i="1" smtClean="0">
                            <a:latin typeface="Cambria Math"/>
                          </a:rPr>
                        </m:ctrlPr>
                      </m:accPr>
                      <m:e>
                        <m:r>
                          <a:rPr lang="it-IT" b="0" i="1" smtClean="0">
                            <a:latin typeface="Cambria Math"/>
                          </a:rPr>
                          <m:t>𝑌</m:t>
                        </m:r>
                      </m:e>
                    </m:acc>
                  </m:oMath>
                </a14:m>
                <a:r>
                  <a:rPr lang="en-US" dirty="0" smtClean="0"/>
                  <a:t> </a:t>
                </a:r>
                <a:r>
                  <a:rPr lang="en-US" baseline="-25000" dirty="0" smtClean="0"/>
                  <a:t>(grand mean)</a:t>
                </a:r>
                <a:r>
                  <a:rPr lang="en-US" dirty="0" smtClean="0"/>
                  <a:t>= 22.71</a:t>
                </a:r>
              </a:p>
              <a:p>
                <a:pPr marL="0" indent="0">
                  <a:buNone/>
                </a:pPr>
                <a:endParaRPr lang="en-US" dirty="0" smtClean="0"/>
              </a:p>
              <a:p>
                <a:pPr marL="0" indent="0">
                  <a:buNone/>
                </a:pPr>
                <a14:m>
                  <m:oMath xmlns:m="http://schemas.openxmlformats.org/officeDocument/2006/math">
                    <m:sSub>
                      <m:sSubPr>
                        <m:ctrlPr>
                          <a:rPr lang="en-US" i="1" smtClean="0">
                            <a:latin typeface="Cambria Math"/>
                          </a:rPr>
                        </m:ctrlPr>
                      </m:sSubPr>
                      <m:e>
                        <m:acc>
                          <m:accPr>
                            <m:chr m:val="̂"/>
                            <m:ctrlPr>
                              <a:rPr lang="en-US" i="1" smtClean="0">
                                <a:latin typeface="Cambria Math"/>
                              </a:rPr>
                            </m:ctrlPr>
                          </m:accPr>
                          <m:e>
                            <m:r>
                              <a:rPr lang="it-IT" b="0" i="1" smtClean="0">
                                <a:latin typeface="Cambria Math"/>
                              </a:rPr>
                              <m:t>𝑌</m:t>
                            </m:r>
                          </m:e>
                        </m:acc>
                      </m:e>
                      <m:sub>
                        <m:r>
                          <a:rPr lang="it-IT" b="0" i="1" smtClean="0">
                            <a:latin typeface="Cambria Math"/>
                          </a:rPr>
                          <m:t>𝐹𝑜𝑜𝑑</m:t>
                        </m:r>
                        <m:r>
                          <a:rPr lang="it-IT" b="0" i="1" smtClean="0">
                            <a:latin typeface="Cambria Math"/>
                          </a:rPr>
                          <m:t>1</m:t>
                        </m:r>
                      </m:sub>
                    </m:sSub>
                  </m:oMath>
                </a14:m>
                <a:r>
                  <a:rPr lang="en-US" dirty="0" smtClean="0"/>
                  <a:t>=24.93;          </a:t>
                </a:r>
                <a14:m>
                  <m:oMath xmlns:m="http://schemas.openxmlformats.org/officeDocument/2006/math">
                    <m:sSub>
                      <m:sSubPr>
                        <m:ctrlPr>
                          <a:rPr lang="en-US" i="1" smtClean="0">
                            <a:latin typeface="Cambria Math"/>
                          </a:rPr>
                        </m:ctrlPr>
                      </m:sSubPr>
                      <m:e>
                        <m:acc>
                          <m:accPr>
                            <m:chr m:val="̂"/>
                            <m:ctrlPr>
                              <a:rPr lang="en-US" i="1" smtClean="0">
                                <a:latin typeface="Cambria Math"/>
                              </a:rPr>
                            </m:ctrlPr>
                          </m:accPr>
                          <m:e>
                            <m:r>
                              <a:rPr lang="it-IT" b="0" i="1" smtClean="0">
                                <a:latin typeface="Cambria Math"/>
                              </a:rPr>
                              <m:t>𝑌</m:t>
                            </m:r>
                          </m:e>
                        </m:acc>
                      </m:e>
                      <m:sub>
                        <m:r>
                          <a:rPr lang="it-IT" b="0" i="1" smtClean="0">
                            <a:latin typeface="Cambria Math"/>
                          </a:rPr>
                          <m:t>𝐹𝑜𝑜𝑑</m:t>
                        </m:r>
                        <m:r>
                          <a:rPr lang="it-IT" b="0" i="1" smtClean="0">
                            <a:latin typeface="Cambria Math"/>
                          </a:rPr>
                          <m:t>2</m:t>
                        </m:r>
                      </m:sub>
                    </m:sSub>
                  </m:oMath>
                </a14:m>
                <a:r>
                  <a:rPr lang="en-US" dirty="0" smtClean="0"/>
                  <a:t>=22.61;           </a:t>
                </a:r>
                <a14:m>
                  <m:oMath xmlns:m="http://schemas.openxmlformats.org/officeDocument/2006/math">
                    <m:sSub>
                      <m:sSubPr>
                        <m:ctrlPr>
                          <a:rPr lang="en-US" i="1" smtClean="0">
                            <a:latin typeface="Cambria Math"/>
                          </a:rPr>
                        </m:ctrlPr>
                      </m:sSubPr>
                      <m:e>
                        <m:acc>
                          <m:accPr>
                            <m:chr m:val="̂"/>
                            <m:ctrlPr>
                              <a:rPr lang="en-US" i="1" smtClean="0">
                                <a:latin typeface="Cambria Math"/>
                              </a:rPr>
                            </m:ctrlPr>
                          </m:accPr>
                          <m:e>
                            <m:r>
                              <a:rPr lang="it-IT" b="0" i="1" smtClean="0">
                                <a:latin typeface="Cambria Math"/>
                              </a:rPr>
                              <m:t>𝑌</m:t>
                            </m:r>
                          </m:e>
                        </m:acc>
                      </m:e>
                      <m:sub>
                        <m:r>
                          <a:rPr lang="it-IT" b="0" i="1" smtClean="0">
                            <a:latin typeface="Cambria Math"/>
                          </a:rPr>
                          <m:t>𝐹𝑜𝑜𝑑</m:t>
                        </m:r>
                        <m:r>
                          <a:rPr lang="it-IT" b="0" i="1" smtClean="0">
                            <a:latin typeface="Cambria Math"/>
                          </a:rPr>
                          <m:t>3</m:t>
                        </m:r>
                      </m:sub>
                    </m:sSub>
                  </m:oMath>
                </a14:m>
                <a:r>
                  <a:rPr lang="en-US" dirty="0" smtClean="0"/>
                  <a:t>=20.59</a:t>
                </a:r>
              </a:p>
              <a:p>
                <a:pPr marL="0" indent="0">
                  <a:buNone/>
                </a:pPr>
                <a:endParaRPr lang="en-US" dirty="0" smtClean="0"/>
              </a:p>
              <a:p>
                <a:pPr marL="0" indent="0">
                  <a:buNone/>
                </a:pPr>
                <a14:m>
                  <m:oMath xmlns:m="http://schemas.openxmlformats.org/officeDocument/2006/math">
                    <m:sSubSup>
                      <m:sSubSupPr>
                        <m:ctrlPr>
                          <a:rPr lang="en-US" i="1" smtClean="0">
                            <a:latin typeface="Cambria Math"/>
                          </a:rPr>
                        </m:ctrlPr>
                      </m:sSubSupPr>
                      <m:e>
                        <m:r>
                          <a:rPr lang="it-IT" b="0" i="1" smtClean="0">
                            <a:latin typeface="Cambria Math"/>
                          </a:rPr>
                          <m:t>𝑆</m:t>
                        </m:r>
                      </m:e>
                      <m:sub/>
                      <m:sup>
                        <m:r>
                          <a:rPr lang="it-IT" b="0" i="1" smtClean="0">
                            <a:latin typeface="Cambria Math"/>
                          </a:rPr>
                          <m:t>2</m:t>
                        </m:r>
                      </m:sup>
                    </m:sSubSup>
                    <m:r>
                      <m:rPr>
                        <m:sty m:val="p"/>
                      </m:rPr>
                      <a:rPr lang="it-IT" b="0" i="0" baseline="-25000" smtClean="0">
                        <a:latin typeface="Cambria Math"/>
                      </a:rPr>
                      <m:t>Food</m:t>
                    </m:r>
                    <m:r>
                      <a:rPr lang="it-IT" b="0" i="0" baseline="-25000" smtClean="0">
                        <a:latin typeface="Cambria Math"/>
                      </a:rPr>
                      <m:t>1</m:t>
                    </m:r>
                  </m:oMath>
                </a14:m>
                <a:r>
                  <a:rPr lang="en-US" dirty="0" smtClean="0"/>
                  <a:t>= 1.0648;      </a:t>
                </a:r>
                <a14:m>
                  <m:oMath xmlns:m="http://schemas.openxmlformats.org/officeDocument/2006/math">
                    <m:sSubSup>
                      <m:sSubSupPr>
                        <m:ctrlPr>
                          <a:rPr lang="en-US" i="1" smtClean="0">
                            <a:latin typeface="Cambria Math"/>
                          </a:rPr>
                        </m:ctrlPr>
                      </m:sSubSupPr>
                      <m:e>
                        <m:r>
                          <a:rPr lang="it-IT" b="0" i="1" smtClean="0">
                            <a:latin typeface="Cambria Math"/>
                          </a:rPr>
                          <m:t>𝑆</m:t>
                        </m:r>
                      </m:e>
                      <m:sub/>
                      <m:sup>
                        <m:r>
                          <a:rPr lang="it-IT" b="0" i="1" smtClean="0">
                            <a:latin typeface="Cambria Math"/>
                          </a:rPr>
                          <m:t>2</m:t>
                        </m:r>
                      </m:sup>
                    </m:sSubSup>
                    <m:r>
                      <m:rPr>
                        <m:sty m:val="p"/>
                      </m:rPr>
                      <a:rPr lang="it-IT" b="0" i="0" baseline="-25000" smtClean="0">
                        <a:latin typeface="Cambria Math"/>
                      </a:rPr>
                      <m:t>Food</m:t>
                    </m:r>
                    <m:r>
                      <a:rPr lang="it-IT" b="0" i="0" baseline="-25000" smtClean="0">
                        <a:latin typeface="Cambria Math"/>
                      </a:rPr>
                      <m:t>2</m:t>
                    </m:r>
                  </m:oMath>
                </a14:m>
                <a:r>
                  <a:rPr lang="en-US" dirty="0" smtClean="0"/>
                  <a:t>= 0.778;          </a:t>
                </a:r>
                <a14:m>
                  <m:oMath xmlns:m="http://schemas.openxmlformats.org/officeDocument/2006/math">
                    <m:sSubSup>
                      <m:sSubSupPr>
                        <m:ctrlPr>
                          <a:rPr lang="en-US" i="1" smtClean="0">
                            <a:latin typeface="Cambria Math"/>
                          </a:rPr>
                        </m:ctrlPr>
                      </m:sSubSupPr>
                      <m:e>
                        <m:r>
                          <a:rPr lang="it-IT" b="0" i="1" smtClean="0">
                            <a:latin typeface="Cambria Math"/>
                          </a:rPr>
                          <m:t>𝑆</m:t>
                        </m:r>
                      </m:e>
                      <m:sub/>
                      <m:sup>
                        <m:r>
                          <a:rPr lang="it-IT" b="0" i="1" smtClean="0">
                            <a:latin typeface="Cambria Math"/>
                          </a:rPr>
                          <m:t>2</m:t>
                        </m:r>
                      </m:sup>
                    </m:sSubSup>
                    <m:r>
                      <m:rPr>
                        <m:sty m:val="p"/>
                      </m:rPr>
                      <a:rPr lang="it-IT" b="0" i="0" baseline="-25000" smtClean="0">
                        <a:latin typeface="Cambria Math"/>
                      </a:rPr>
                      <m:t>Food</m:t>
                    </m:r>
                    <m:r>
                      <a:rPr lang="it-IT" b="0" i="0" baseline="-25000" smtClean="0">
                        <a:latin typeface="Cambria Math"/>
                      </a:rPr>
                      <m:t>3</m:t>
                    </m:r>
                  </m:oMath>
                </a14:m>
                <a:r>
                  <a:rPr lang="en-US" dirty="0" smtClean="0"/>
                  <a:t>= 0.9205</a:t>
                </a:r>
              </a:p>
              <a:p>
                <a:pPr marL="0" indent="0">
                  <a:buNone/>
                </a:pPr>
                <a:endParaRPr lang="en-US" dirty="0"/>
              </a:p>
              <a:p>
                <a:pPr marL="0" indent="0">
                  <a:buNone/>
                </a:pPr>
                <a:endParaRPr lang="en-US" dirty="0" smtClean="0"/>
              </a:p>
              <a:p>
                <a:pPr marL="0" indent="0">
                  <a:buNone/>
                </a:pPr>
                <a:endParaRPr lang="en-US"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971550" y="1125539"/>
                <a:ext cx="7632898" cy="2303462"/>
              </a:xfrm>
              <a:blipFill rotWithShape="1">
                <a:blip r:embed="rId2"/>
                <a:stretch>
                  <a:fillRect l="-799" t="-13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asellaDiTesto 5"/>
              <p:cNvSpPr txBox="1"/>
              <p:nvPr/>
            </p:nvSpPr>
            <p:spPr>
              <a:xfrm>
                <a:off x="187955" y="3427858"/>
                <a:ext cx="2799869" cy="645433"/>
              </a:xfrm>
              <a:prstGeom prst="rect">
                <a:avLst/>
              </a:prstGeom>
              <a:noFill/>
            </p:spPr>
            <p:txBody>
              <a:bodyPr wrap="none" rtlCol="0">
                <a:spAutoFit/>
              </a:bodyPr>
              <a:lstStyle/>
              <a:p>
                <a14:m>
                  <m:oMath xmlns:m="http://schemas.openxmlformats.org/officeDocument/2006/math">
                    <m:r>
                      <a:rPr lang="it-IT" b="0" i="1" smtClean="0">
                        <a:solidFill>
                          <a:srgbClr val="003399"/>
                        </a:solidFill>
                        <a:latin typeface="Cambria Math"/>
                      </a:rPr>
                      <m:t>𝑀𝑆𝑇</m:t>
                    </m:r>
                  </m:oMath>
                </a14:m>
                <a:r>
                  <a:rPr lang="en-US" dirty="0" smtClean="0">
                    <a:solidFill>
                      <a:srgbClr val="003399"/>
                    </a:solidFill>
                  </a:rPr>
                  <a:t>= </a:t>
                </a:r>
                <a14:m>
                  <m:oMath xmlns:m="http://schemas.openxmlformats.org/officeDocument/2006/math">
                    <m:f>
                      <m:fPr>
                        <m:ctrlPr>
                          <a:rPr lang="en-US" i="1" smtClean="0">
                            <a:solidFill>
                              <a:srgbClr val="003399"/>
                            </a:solidFill>
                            <a:latin typeface="Cambria Math"/>
                          </a:rPr>
                        </m:ctrlPr>
                      </m:fPr>
                      <m:num>
                        <m:r>
                          <a:rPr lang="it-IT" b="0" i="1" smtClean="0">
                            <a:solidFill>
                              <a:srgbClr val="003399"/>
                            </a:solidFill>
                            <a:latin typeface="Cambria Math"/>
                          </a:rPr>
                          <m:t>𝑆𝑆𝑇</m:t>
                        </m:r>
                      </m:num>
                      <m:den>
                        <m:r>
                          <a:rPr lang="it-IT" b="0" i="1" smtClean="0">
                            <a:solidFill>
                              <a:srgbClr val="003399"/>
                            </a:solidFill>
                            <a:latin typeface="Cambria Math"/>
                          </a:rPr>
                          <m:t>𝑝</m:t>
                        </m:r>
                        <m:r>
                          <a:rPr lang="it-IT" b="0" i="1" smtClean="0">
                            <a:solidFill>
                              <a:srgbClr val="003399"/>
                            </a:solidFill>
                            <a:latin typeface="Cambria Math"/>
                          </a:rPr>
                          <m:t>−1</m:t>
                        </m:r>
                      </m:den>
                    </m:f>
                  </m:oMath>
                </a14:m>
                <a:r>
                  <a:rPr lang="en-US" dirty="0" smtClean="0">
                    <a:solidFill>
                      <a:srgbClr val="003399"/>
                    </a:solidFill>
                  </a:rPr>
                  <a:t>=</a:t>
                </a:r>
                <a14:m>
                  <m:oMath xmlns:m="http://schemas.openxmlformats.org/officeDocument/2006/math">
                    <m:f>
                      <m:fPr>
                        <m:ctrlPr>
                          <a:rPr lang="en-US" i="1" smtClean="0">
                            <a:solidFill>
                              <a:srgbClr val="003399"/>
                            </a:solidFill>
                            <a:latin typeface="Cambria Math"/>
                          </a:rPr>
                        </m:ctrlPr>
                      </m:fPr>
                      <m:num>
                        <m:nary>
                          <m:naryPr>
                            <m:chr m:val="∑"/>
                            <m:ctrlPr>
                              <a:rPr lang="en-US" i="1" smtClean="0">
                                <a:solidFill>
                                  <a:srgbClr val="003399"/>
                                </a:solidFill>
                                <a:latin typeface="Cambria Math"/>
                              </a:rPr>
                            </m:ctrlPr>
                          </m:naryPr>
                          <m:sub>
                            <m:r>
                              <m:rPr>
                                <m:brk m:alnAt="23"/>
                              </m:rPr>
                              <a:rPr lang="it-IT" b="0" i="1" smtClean="0">
                                <a:solidFill>
                                  <a:srgbClr val="003399"/>
                                </a:solidFill>
                                <a:latin typeface="Cambria Math"/>
                              </a:rPr>
                              <m:t>𝑖</m:t>
                            </m:r>
                            <m:r>
                              <a:rPr lang="it-IT" b="0" i="1" smtClean="0">
                                <a:solidFill>
                                  <a:srgbClr val="003399"/>
                                </a:solidFill>
                                <a:latin typeface="Cambria Math"/>
                              </a:rPr>
                              <m:t>=1</m:t>
                            </m:r>
                          </m:sub>
                          <m:sup>
                            <m:r>
                              <a:rPr lang="it-IT" b="0" i="1" smtClean="0">
                                <a:solidFill>
                                  <a:srgbClr val="003399"/>
                                </a:solidFill>
                                <a:latin typeface="Cambria Math"/>
                              </a:rPr>
                              <m:t>𝑝</m:t>
                            </m:r>
                          </m:sup>
                          <m:e>
                            <m:sSub>
                              <m:sSubPr>
                                <m:ctrlPr>
                                  <a:rPr lang="en-US" i="1" smtClean="0">
                                    <a:solidFill>
                                      <a:srgbClr val="003399"/>
                                    </a:solidFill>
                                    <a:latin typeface="Cambria Math"/>
                                  </a:rPr>
                                </m:ctrlPr>
                              </m:sSubPr>
                              <m:e>
                                <m:r>
                                  <a:rPr lang="it-IT" b="0" i="1" smtClean="0">
                                    <a:solidFill>
                                      <a:srgbClr val="003399"/>
                                    </a:solidFill>
                                    <a:latin typeface="Cambria Math"/>
                                  </a:rPr>
                                  <m:t>𝑛</m:t>
                                </m:r>
                              </m:e>
                              <m:sub>
                                <m:r>
                                  <a:rPr lang="it-IT" b="0" i="1" smtClean="0">
                                    <a:solidFill>
                                      <a:srgbClr val="003399"/>
                                    </a:solidFill>
                                    <a:latin typeface="Cambria Math"/>
                                  </a:rPr>
                                  <m:t>𝑖</m:t>
                                </m:r>
                              </m:sub>
                            </m:sSub>
                          </m:e>
                        </m:nary>
                        <m:r>
                          <a:rPr lang="en-US" i="1" smtClean="0">
                            <a:solidFill>
                              <a:srgbClr val="003399"/>
                            </a:solidFill>
                            <a:latin typeface="Cambria Math"/>
                            <a:ea typeface="Cambria Math"/>
                          </a:rPr>
                          <m:t>∙</m:t>
                        </m:r>
                        <m:sSup>
                          <m:sSupPr>
                            <m:ctrlPr>
                              <a:rPr lang="en-US" i="1" smtClean="0">
                                <a:solidFill>
                                  <a:srgbClr val="003399"/>
                                </a:solidFill>
                                <a:latin typeface="Cambria Math"/>
                                <a:ea typeface="Cambria Math"/>
                              </a:rPr>
                            </m:ctrlPr>
                          </m:sSupPr>
                          <m:e>
                            <m:d>
                              <m:dPr>
                                <m:ctrlPr>
                                  <a:rPr lang="en-US" i="1" smtClean="0">
                                    <a:solidFill>
                                      <a:srgbClr val="003399"/>
                                    </a:solidFill>
                                    <a:latin typeface="Cambria Math"/>
                                    <a:ea typeface="Cambria Math"/>
                                  </a:rPr>
                                </m:ctrlPr>
                              </m:dPr>
                              <m:e>
                                <m:sSub>
                                  <m:sSubPr>
                                    <m:ctrlPr>
                                      <a:rPr lang="en-US" i="1" smtClean="0">
                                        <a:solidFill>
                                          <a:srgbClr val="003399"/>
                                        </a:solidFill>
                                        <a:latin typeface="Cambria Math"/>
                                        <a:ea typeface="Cambria Math"/>
                                      </a:rPr>
                                    </m:ctrlPr>
                                  </m:sSubPr>
                                  <m:e>
                                    <m:acc>
                                      <m:accPr>
                                        <m:chr m:val="̂"/>
                                        <m:ctrlPr>
                                          <a:rPr lang="en-US" i="1" smtClean="0">
                                            <a:solidFill>
                                              <a:srgbClr val="003399"/>
                                            </a:solidFill>
                                            <a:latin typeface="Cambria Math"/>
                                            <a:ea typeface="Cambria Math"/>
                                          </a:rPr>
                                        </m:ctrlPr>
                                      </m:accPr>
                                      <m:e>
                                        <m:r>
                                          <a:rPr lang="it-IT" b="0" i="1" smtClean="0">
                                            <a:solidFill>
                                              <a:srgbClr val="003399"/>
                                            </a:solidFill>
                                            <a:latin typeface="Cambria Math"/>
                                            <a:ea typeface="Cambria Math"/>
                                          </a:rPr>
                                          <m:t>𝑌</m:t>
                                        </m:r>
                                      </m:e>
                                    </m:acc>
                                  </m:e>
                                  <m:sub>
                                    <m:r>
                                      <a:rPr lang="it-IT" b="0" i="1" smtClean="0">
                                        <a:solidFill>
                                          <a:srgbClr val="003399"/>
                                        </a:solidFill>
                                        <a:latin typeface="Cambria Math"/>
                                        <a:ea typeface="Cambria Math"/>
                                      </a:rPr>
                                      <m:t>𝑖</m:t>
                                    </m:r>
                                  </m:sub>
                                </m:sSub>
                                <m:r>
                                  <a:rPr lang="it-IT" b="0" i="1" smtClean="0">
                                    <a:solidFill>
                                      <a:srgbClr val="003399"/>
                                    </a:solidFill>
                                    <a:latin typeface="Cambria Math"/>
                                    <a:ea typeface="Cambria Math"/>
                                  </a:rPr>
                                  <m:t>−</m:t>
                                </m:r>
                                <m:acc>
                                  <m:accPr>
                                    <m:chr m:val="̅"/>
                                    <m:ctrlPr>
                                      <a:rPr lang="it-IT" b="0" i="1" smtClean="0">
                                        <a:solidFill>
                                          <a:srgbClr val="003399"/>
                                        </a:solidFill>
                                        <a:latin typeface="Cambria Math"/>
                                        <a:ea typeface="Cambria Math"/>
                                      </a:rPr>
                                    </m:ctrlPr>
                                  </m:accPr>
                                  <m:e>
                                    <m:r>
                                      <a:rPr lang="it-IT" b="0" i="1" smtClean="0">
                                        <a:solidFill>
                                          <a:srgbClr val="003399"/>
                                        </a:solidFill>
                                        <a:latin typeface="Cambria Math"/>
                                        <a:ea typeface="Cambria Math"/>
                                      </a:rPr>
                                      <m:t>𝑌</m:t>
                                    </m:r>
                                  </m:e>
                                </m:acc>
                              </m:e>
                            </m:d>
                          </m:e>
                          <m:sup>
                            <m:r>
                              <a:rPr lang="it-IT" b="0" i="1" smtClean="0">
                                <a:solidFill>
                                  <a:srgbClr val="003399"/>
                                </a:solidFill>
                                <a:latin typeface="Cambria Math"/>
                                <a:ea typeface="Cambria Math"/>
                              </a:rPr>
                              <m:t>2</m:t>
                            </m:r>
                          </m:sup>
                        </m:sSup>
                      </m:num>
                      <m:den>
                        <m:r>
                          <a:rPr lang="it-IT" b="0" i="1" smtClean="0">
                            <a:solidFill>
                              <a:srgbClr val="003399"/>
                            </a:solidFill>
                            <a:latin typeface="Cambria Math"/>
                          </a:rPr>
                          <m:t>𝑝</m:t>
                        </m:r>
                        <m:r>
                          <a:rPr lang="it-IT" b="0" i="1" smtClean="0">
                            <a:solidFill>
                              <a:srgbClr val="003399"/>
                            </a:solidFill>
                            <a:latin typeface="Cambria Math"/>
                          </a:rPr>
                          <m:t>−1</m:t>
                        </m:r>
                      </m:den>
                    </m:f>
                  </m:oMath>
                </a14:m>
                <a:endParaRPr lang="en-US" dirty="0">
                  <a:solidFill>
                    <a:srgbClr val="003399"/>
                  </a:solidFill>
                </a:endParaRPr>
              </a:p>
            </p:txBody>
          </p:sp>
        </mc:Choice>
        <mc:Fallback xmlns="">
          <p:sp>
            <p:nvSpPr>
              <p:cNvPr id="6" name="CasellaDiTesto 5"/>
              <p:cNvSpPr txBox="1">
                <a:spLocks noRot="1" noChangeAspect="1" noMove="1" noResize="1" noEditPoints="1" noAdjustHandles="1" noChangeArrowheads="1" noChangeShapeType="1" noTextEdit="1"/>
              </p:cNvSpPr>
              <p:nvPr/>
            </p:nvSpPr>
            <p:spPr>
              <a:xfrm>
                <a:off x="187955" y="3427858"/>
                <a:ext cx="2799869" cy="64543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asellaDiTesto 6"/>
              <p:cNvSpPr txBox="1"/>
              <p:nvPr/>
            </p:nvSpPr>
            <p:spPr>
              <a:xfrm>
                <a:off x="2915816" y="3475411"/>
                <a:ext cx="4768293" cy="572401"/>
              </a:xfrm>
              <a:prstGeom prst="rect">
                <a:avLst/>
              </a:prstGeom>
              <a:noFill/>
            </p:spPr>
            <p:txBody>
              <a:bodyPr wrap="none" rtlCol="0">
                <a:spAutoFit/>
              </a:bodyPr>
              <a:lstStyle/>
              <a:p>
                <a:r>
                  <a:rPr lang="en-US" dirty="0" smtClean="0">
                    <a:solidFill>
                      <a:srgbClr val="003399"/>
                    </a:solidFill>
                  </a:rPr>
                  <a:t>=</a:t>
                </a:r>
                <a14:m>
                  <m:oMath xmlns:m="http://schemas.openxmlformats.org/officeDocument/2006/math">
                    <m:f>
                      <m:fPr>
                        <m:ctrlPr>
                          <a:rPr lang="en-US" i="1" smtClean="0">
                            <a:solidFill>
                              <a:srgbClr val="003399"/>
                            </a:solidFill>
                            <a:latin typeface="Cambria Math"/>
                          </a:rPr>
                        </m:ctrlPr>
                      </m:fPr>
                      <m:num>
                        <m:r>
                          <a:rPr lang="it-IT" b="0" i="1" smtClean="0">
                            <a:solidFill>
                              <a:srgbClr val="003399"/>
                            </a:solidFill>
                            <a:latin typeface="Cambria Math"/>
                          </a:rPr>
                          <m:t>5</m:t>
                        </m:r>
                        <m:r>
                          <a:rPr lang="it-IT" b="0" i="1" smtClean="0">
                            <a:solidFill>
                              <a:srgbClr val="003399"/>
                            </a:solidFill>
                            <a:latin typeface="Cambria Math"/>
                            <a:ea typeface="Cambria Math"/>
                          </a:rPr>
                          <m:t>∙</m:t>
                        </m:r>
                        <m:sSup>
                          <m:sSupPr>
                            <m:ctrlPr>
                              <a:rPr lang="it-IT" b="0" i="1" smtClean="0">
                                <a:solidFill>
                                  <a:srgbClr val="003399"/>
                                </a:solidFill>
                                <a:latin typeface="Cambria Math"/>
                                <a:ea typeface="Cambria Math"/>
                              </a:rPr>
                            </m:ctrlPr>
                          </m:sSupPr>
                          <m:e>
                            <m:d>
                              <m:dPr>
                                <m:ctrlPr>
                                  <a:rPr lang="it-IT" b="0" i="1" smtClean="0">
                                    <a:solidFill>
                                      <a:srgbClr val="003399"/>
                                    </a:solidFill>
                                    <a:latin typeface="Cambria Math"/>
                                    <a:ea typeface="Cambria Math"/>
                                  </a:rPr>
                                </m:ctrlPr>
                              </m:dPr>
                              <m:e>
                                <m:r>
                                  <a:rPr lang="it-IT" b="0" i="1" smtClean="0">
                                    <a:solidFill>
                                      <a:srgbClr val="003399"/>
                                    </a:solidFill>
                                    <a:latin typeface="Cambria Math"/>
                                    <a:ea typeface="Cambria Math"/>
                                  </a:rPr>
                                  <m:t>24.93−22.71</m:t>
                                </m:r>
                              </m:e>
                            </m:d>
                          </m:e>
                          <m:sup>
                            <m:r>
                              <a:rPr lang="it-IT" b="0" i="1" smtClean="0">
                                <a:solidFill>
                                  <a:srgbClr val="003399"/>
                                </a:solidFill>
                                <a:latin typeface="Cambria Math"/>
                                <a:ea typeface="Cambria Math"/>
                              </a:rPr>
                              <m:t>2</m:t>
                            </m:r>
                          </m:sup>
                        </m:sSup>
                        <m:sSup>
                          <m:sSupPr>
                            <m:ctrlPr>
                              <a:rPr lang="it-IT" b="0" i="1" smtClean="0">
                                <a:solidFill>
                                  <a:srgbClr val="003399"/>
                                </a:solidFill>
                                <a:latin typeface="Cambria Math"/>
                                <a:ea typeface="Cambria Math"/>
                              </a:rPr>
                            </m:ctrlPr>
                          </m:sSupPr>
                          <m:e>
                            <m:r>
                              <a:rPr lang="it-IT" b="0" i="1" smtClean="0">
                                <a:solidFill>
                                  <a:srgbClr val="003399"/>
                                </a:solidFill>
                                <a:latin typeface="Cambria Math"/>
                                <a:ea typeface="Cambria Math"/>
                              </a:rPr>
                              <m:t>+</m:t>
                            </m:r>
                            <m:d>
                              <m:dPr>
                                <m:ctrlPr>
                                  <a:rPr lang="it-IT" b="0" i="1" smtClean="0">
                                    <a:solidFill>
                                      <a:srgbClr val="003399"/>
                                    </a:solidFill>
                                    <a:latin typeface="Cambria Math"/>
                                    <a:ea typeface="Cambria Math"/>
                                  </a:rPr>
                                </m:ctrlPr>
                              </m:dPr>
                              <m:e>
                                <m:r>
                                  <a:rPr lang="it-IT" b="0" i="1" smtClean="0">
                                    <a:solidFill>
                                      <a:srgbClr val="003399"/>
                                    </a:solidFill>
                                    <a:latin typeface="Cambria Math"/>
                                    <a:ea typeface="Cambria Math"/>
                                  </a:rPr>
                                  <m:t>22.61−22.71</m:t>
                                </m:r>
                              </m:e>
                            </m:d>
                          </m:e>
                          <m:sup>
                            <m:r>
                              <a:rPr lang="it-IT" b="0" i="1" smtClean="0">
                                <a:solidFill>
                                  <a:srgbClr val="003399"/>
                                </a:solidFill>
                                <a:latin typeface="Cambria Math"/>
                                <a:ea typeface="Cambria Math"/>
                              </a:rPr>
                              <m:t>2</m:t>
                            </m:r>
                          </m:sup>
                        </m:sSup>
                        <m:sSup>
                          <m:sSupPr>
                            <m:ctrlPr>
                              <a:rPr lang="it-IT" b="0" i="1" smtClean="0">
                                <a:solidFill>
                                  <a:srgbClr val="003399"/>
                                </a:solidFill>
                                <a:latin typeface="Cambria Math"/>
                                <a:ea typeface="Cambria Math"/>
                              </a:rPr>
                            </m:ctrlPr>
                          </m:sSupPr>
                          <m:e>
                            <m:r>
                              <a:rPr lang="it-IT" b="0" i="1" smtClean="0">
                                <a:solidFill>
                                  <a:srgbClr val="003399"/>
                                </a:solidFill>
                                <a:latin typeface="Cambria Math"/>
                                <a:ea typeface="Cambria Math"/>
                              </a:rPr>
                              <m:t>+</m:t>
                            </m:r>
                            <m:d>
                              <m:dPr>
                                <m:ctrlPr>
                                  <a:rPr lang="it-IT" b="0" i="1" smtClean="0">
                                    <a:solidFill>
                                      <a:srgbClr val="003399"/>
                                    </a:solidFill>
                                    <a:latin typeface="Cambria Math"/>
                                    <a:ea typeface="Cambria Math"/>
                                  </a:rPr>
                                </m:ctrlPr>
                              </m:dPr>
                              <m:e>
                                <m:r>
                                  <a:rPr lang="it-IT" b="0" i="1" smtClean="0">
                                    <a:solidFill>
                                      <a:srgbClr val="003399"/>
                                    </a:solidFill>
                                    <a:latin typeface="Cambria Math"/>
                                    <a:ea typeface="Cambria Math"/>
                                  </a:rPr>
                                  <m:t>20.59−22.71</m:t>
                                </m:r>
                              </m:e>
                            </m:d>
                          </m:e>
                          <m:sup>
                            <m:r>
                              <a:rPr lang="it-IT" b="0" i="1" smtClean="0">
                                <a:solidFill>
                                  <a:srgbClr val="003399"/>
                                </a:solidFill>
                                <a:latin typeface="Cambria Math"/>
                                <a:ea typeface="Cambria Math"/>
                              </a:rPr>
                              <m:t>2</m:t>
                            </m:r>
                          </m:sup>
                        </m:sSup>
                      </m:num>
                      <m:den>
                        <m:r>
                          <a:rPr lang="it-IT" b="0" i="1" smtClean="0">
                            <a:solidFill>
                              <a:srgbClr val="003399"/>
                            </a:solidFill>
                            <a:latin typeface="Cambria Math"/>
                          </a:rPr>
                          <m:t>3−1</m:t>
                        </m:r>
                      </m:den>
                    </m:f>
                  </m:oMath>
                </a14:m>
                <a:endParaRPr lang="en-US" dirty="0">
                  <a:solidFill>
                    <a:srgbClr val="003399"/>
                  </a:solidFill>
                </a:endParaRPr>
              </a:p>
            </p:txBody>
          </p:sp>
        </mc:Choice>
        <mc:Fallback xmlns="">
          <p:sp>
            <p:nvSpPr>
              <p:cNvPr id="7" name="CasellaDiTesto 6"/>
              <p:cNvSpPr txBox="1">
                <a:spLocks noRot="1" noChangeAspect="1" noMove="1" noResize="1" noEditPoints="1" noAdjustHandles="1" noChangeArrowheads="1" noChangeShapeType="1" noTextEdit="1"/>
              </p:cNvSpPr>
              <p:nvPr/>
            </p:nvSpPr>
            <p:spPr>
              <a:xfrm>
                <a:off x="2915816" y="3475411"/>
                <a:ext cx="4768293" cy="572401"/>
              </a:xfrm>
              <a:prstGeom prst="rect">
                <a:avLst/>
              </a:prstGeom>
              <a:blipFill rotWithShape="1">
                <a:blip r:embed="rId4"/>
                <a:stretch>
                  <a:fillRect l="-894"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asellaDiTesto 7"/>
              <p:cNvSpPr txBox="1"/>
              <p:nvPr/>
            </p:nvSpPr>
            <p:spPr>
              <a:xfrm>
                <a:off x="7956376" y="3535729"/>
                <a:ext cx="523695" cy="3306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b="1" i="1" smtClean="0">
                          <a:solidFill>
                            <a:srgbClr val="003399"/>
                          </a:solidFill>
                          <a:latin typeface="Cambria Math"/>
                        </a:rPr>
                        <m:t>=</m:t>
                      </m:r>
                      <m:r>
                        <a:rPr lang="it-IT" b="1" i="1" smtClean="0">
                          <a:solidFill>
                            <a:srgbClr val="003399"/>
                          </a:solidFill>
                          <a:latin typeface="Cambria Math"/>
                        </a:rPr>
                        <m:t>𝟐𝟑</m:t>
                      </m:r>
                      <m:r>
                        <a:rPr lang="it-IT" b="1" i="1" smtClean="0">
                          <a:solidFill>
                            <a:srgbClr val="003399"/>
                          </a:solidFill>
                          <a:latin typeface="Cambria Math"/>
                        </a:rPr>
                        <m:t>.</m:t>
                      </m:r>
                      <m:r>
                        <a:rPr lang="it-IT" b="1" i="1" smtClean="0">
                          <a:solidFill>
                            <a:srgbClr val="003399"/>
                          </a:solidFill>
                          <a:latin typeface="Cambria Math"/>
                        </a:rPr>
                        <m:t>𝟓𝟖𝟐</m:t>
                      </m:r>
                    </m:oMath>
                  </m:oMathPara>
                </a14:m>
                <a:endParaRPr lang="en-US" b="1" dirty="0">
                  <a:solidFill>
                    <a:srgbClr val="003399"/>
                  </a:solidFill>
                </a:endParaRPr>
              </a:p>
            </p:txBody>
          </p:sp>
        </mc:Choice>
        <mc:Fallback xmlns="">
          <p:sp>
            <p:nvSpPr>
              <p:cNvPr id="8" name="CasellaDiTesto 7"/>
              <p:cNvSpPr txBox="1">
                <a:spLocks noRot="1" noChangeAspect="1" noMove="1" noResize="1" noEditPoints="1" noAdjustHandles="1" noChangeArrowheads="1" noChangeShapeType="1" noTextEdit="1"/>
              </p:cNvSpPr>
              <p:nvPr/>
            </p:nvSpPr>
            <p:spPr>
              <a:xfrm>
                <a:off x="7956376" y="3535729"/>
                <a:ext cx="523695" cy="330669"/>
              </a:xfrm>
              <a:prstGeom prst="rect">
                <a:avLst/>
              </a:prstGeom>
              <a:blipFill rotWithShape="1">
                <a:blip r:embed="rId5"/>
                <a:stretch>
                  <a:fillRect l="-74419" r="-6744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asellaDiTesto 8"/>
              <p:cNvSpPr txBox="1"/>
              <p:nvPr/>
            </p:nvSpPr>
            <p:spPr>
              <a:xfrm>
                <a:off x="225408" y="4537238"/>
                <a:ext cx="2753959" cy="609975"/>
              </a:xfrm>
              <a:prstGeom prst="rect">
                <a:avLst/>
              </a:prstGeom>
              <a:noFill/>
            </p:spPr>
            <p:txBody>
              <a:bodyPr wrap="none" rtlCol="0">
                <a:spAutoFit/>
              </a:bodyPr>
              <a:lstStyle/>
              <a:p>
                <a14:m>
                  <m:oMath xmlns:m="http://schemas.openxmlformats.org/officeDocument/2006/math">
                    <m:r>
                      <a:rPr lang="it-IT" b="0" i="1" smtClean="0">
                        <a:solidFill>
                          <a:srgbClr val="003399"/>
                        </a:solidFill>
                        <a:latin typeface="Cambria Math"/>
                      </a:rPr>
                      <m:t>𝑀𝑆𝐸</m:t>
                    </m:r>
                  </m:oMath>
                </a14:m>
                <a:r>
                  <a:rPr lang="en-US" dirty="0" smtClean="0">
                    <a:solidFill>
                      <a:srgbClr val="003399"/>
                    </a:solidFill>
                  </a:rPr>
                  <a:t>= </a:t>
                </a:r>
                <a14:m>
                  <m:oMath xmlns:m="http://schemas.openxmlformats.org/officeDocument/2006/math">
                    <m:f>
                      <m:fPr>
                        <m:ctrlPr>
                          <a:rPr lang="en-US" i="1" smtClean="0">
                            <a:solidFill>
                              <a:srgbClr val="003399"/>
                            </a:solidFill>
                            <a:latin typeface="Cambria Math"/>
                          </a:rPr>
                        </m:ctrlPr>
                      </m:fPr>
                      <m:num>
                        <m:r>
                          <a:rPr lang="it-IT" b="0" i="1" smtClean="0">
                            <a:solidFill>
                              <a:srgbClr val="003399"/>
                            </a:solidFill>
                            <a:latin typeface="Cambria Math"/>
                          </a:rPr>
                          <m:t>𝑆𝑆𝐸</m:t>
                        </m:r>
                      </m:num>
                      <m:den>
                        <m:r>
                          <a:rPr lang="it-IT" b="0" i="1" smtClean="0">
                            <a:solidFill>
                              <a:srgbClr val="003399"/>
                            </a:solidFill>
                            <a:latin typeface="Cambria Math"/>
                          </a:rPr>
                          <m:t>𝑁</m:t>
                        </m:r>
                        <m:r>
                          <a:rPr lang="it-IT" b="0" i="1" smtClean="0">
                            <a:solidFill>
                              <a:srgbClr val="003399"/>
                            </a:solidFill>
                            <a:latin typeface="Cambria Math"/>
                          </a:rPr>
                          <m:t>−</m:t>
                        </m:r>
                        <m:r>
                          <a:rPr lang="it-IT" b="0" i="1" smtClean="0">
                            <a:solidFill>
                              <a:srgbClr val="003399"/>
                            </a:solidFill>
                            <a:latin typeface="Cambria Math"/>
                          </a:rPr>
                          <m:t>𝑝</m:t>
                        </m:r>
                      </m:den>
                    </m:f>
                  </m:oMath>
                </a14:m>
                <a:r>
                  <a:rPr lang="en-US" dirty="0" smtClean="0">
                    <a:solidFill>
                      <a:srgbClr val="003399"/>
                    </a:solidFill>
                  </a:rPr>
                  <a:t>=</a:t>
                </a:r>
                <a14:m>
                  <m:oMath xmlns:m="http://schemas.openxmlformats.org/officeDocument/2006/math">
                    <m:f>
                      <m:fPr>
                        <m:ctrlPr>
                          <a:rPr lang="en-US" i="1" smtClean="0">
                            <a:solidFill>
                              <a:srgbClr val="003399"/>
                            </a:solidFill>
                            <a:latin typeface="Cambria Math"/>
                          </a:rPr>
                        </m:ctrlPr>
                      </m:fPr>
                      <m:num>
                        <m:nary>
                          <m:naryPr>
                            <m:chr m:val="∑"/>
                            <m:ctrlPr>
                              <a:rPr lang="en-US" i="1" smtClean="0">
                                <a:solidFill>
                                  <a:srgbClr val="003399"/>
                                </a:solidFill>
                                <a:latin typeface="Cambria Math"/>
                              </a:rPr>
                            </m:ctrlPr>
                          </m:naryPr>
                          <m:sub>
                            <m:r>
                              <m:rPr>
                                <m:brk m:alnAt="23"/>
                              </m:rPr>
                              <a:rPr lang="it-IT" b="0" i="1" smtClean="0">
                                <a:solidFill>
                                  <a:srgbClr val="003399"/>
                                </a:solidFill>
                                <a:latin typeface="Cambria Math"/>
                              </a:rPr>
                              <m:t>𝑖</m:t>
                            </m:r>
                            <m:r>
                              <a:rPr lang="it-IT" b="0" i="1" smtClean="0">
                                <a:solidFill>
                                  <a:srgbClr val="003399"/>
                                </a:solidFill>
                                <a:latin typeface="Cambria Math"/>
                              </a:rPr>
                              <m:t>=1</m:t>
                            </m:r>
                          </m:sub>
                          <m:sup>
                            <m:r>
                              <a:rPr lang="it-IT" b="0" i="1" smtClean="0">
                                <a:solidFill>
                                  <a:srgbClr val="003399"/>
                                </a:solidFill>
                                <a:latin typeface="Cambria Math"/>
                              </a:rPr>
                              <m:t>𝑝</m:t>
                            </m:r>
                          </m:sup>
                          <m:e>
                            <m:d>
                              <m:dPr>
                                <m:ctrlPr>
                                  <a:rPr lang="it-IT" b="0" i="1" smtClean="0">
                                    <a:solidFill>
                                      <a:srgbClr val="003399"/>
                                    </a:solidFill>
                                    <a:latin typeface="Cambria Math"/>
                                  </a:rPr>
                                </m:ctrlPr>
                              </m:dPr>
                              <m:e>
                                <m:sSub>
                                  <m:sSubPr>
                                    <m:ctrlPr>
                                      <a:rPr lang="it-IT" b="0" i="1" smtClean="0">
                                        <a:solidFill>
                                          <a:srgbClr val="003399"/>
                                        </a:solidFill>
                                        <a:latin typeface="Cambria Math"/>
                                      </a:rPr>
                                    </m:ctrlPr>
                                  </m:sSubPr>
                                  <m:e>
                                    <m:r>
                                      <a:rPr lang="it-IT" b="0" i="1" smtClean="0">
                                        <a:solidFill>
                                          <a:srgbClr val="003399"/>
                                        </a:solidFill>
                                        <a:latin typeface="Cambria Math"/>
                                      </a:rPr>
                                      <m:t>𝑛</m:t>
                                    </m:r>
                                  </m:e>
                                  <m:sub>
                                    <m:r>
                                      <a:rPr lang="it-IT" b="0" i="1" smtClean="0">
                                        <a:solidFill>
                                          <a:srgbClr val="003399"/>
                                        </a:solidFill>
                                        <a:latin typeface="Cambria Math"/>
                                      </a:rPr>
                                      <m:t>𝑖</m:t>
                                    </m:r>
                                  </m:sub>
                                </m:sSub>
                                <m:r>
                                  <a:rPr lang="it-IT" b="0" i="1" smtClean="0">
                                    <a:solidFill>
                                      <a:srgbClr val="003399"/>
                                    </a:solidFill>
                                    <a:latin typeface="Cambria Math"/>
                                  </a:rPr>
                                  <m:t>−1</m:t>
                                </m:r>
                              </m:e>
                            </m:d>
                            <m:r>
                              <a:rPr lang="it-IT" b="0" i="1" smtClean="0">
                                <a:solidFill>
                                  <a:srgbClr val="003399"/>
                                </a:solidFill>
                                <a:latin typeface="Cambria Math"/>
                                <a:ea typeface="Cambria Math"/>
                              </a:rPr>
                              <m:t>∙</m:t>
                            </m:r>
                            <m:sSubSup>
                              <m:sSubSupPr>
                                <m:ctrlPr>
                                  <a:rPr lang="it-IT" b="0" i="1" smtClean="0">
                                    <a:solidFill>
                                      <a:srgbClr val="003399"/>
                                    </a:solidFill>
                                    <a:latin typeface="Cambria Math"/>
                                    <a:ea typeface="Cambria Math"/>
                                  </a:rPr>
                                </m:ctrlPr>
                              </m:sSubSupPr>
                              <m:e>
                                <m:r>
                                  <a:rPr lang="it-IT" b="0" i="1" smtClean="0">
                                    <a:solidFill>
                                      <a:srgbClr val="003399"/>
                                    </a:solidFill>
                                    <a:latin typeface="Cambria Math"/>
                                    <a:ea typeface="Cambria Math"/>
                                  </a:rPr>
                                  <m:t>𝑆</m:t>
                                </m:r>
                                <m:r>
                                  <a:rPr lang="it-IT" b="0" i="1" baseline="30000" smtClean="0">
                                    <a:solidFill>
                                      <a:srgbClr val="003399"/>
                                    </a:solidFill>
                                    <a:latin typeface="Cambria Math"/>
                                    <a:ea typeface="Cambria Math"/>
                                  </a:rPr>
                                  <m:t>2</m:t>
                                </m:r>
                              </m:e>
                              <m:sub>
                                <m:r>
                                  <a:rPr lang="it-IT" b="0" i="1" smtClean="0">
                                    <a:solidFill>
                                      <a:srgbClr val="003399"/>
                                    </a:solidFill>
                                    <a:latin typeface="Cambria Math"/>
                                    <a:ea typeface="Cambria Math"/>
                                  </a:rPr>
                                  <m:t>𝑖</m:t>
                                </m:r>
                              </m:sub>
                              <m:sup/>
                            </m:sSubSup>
                          </m:e>
                        </m:nary>
                      </m:num>
                      <m:den>
                        <m:r>
                          <a:rPr lang="it-IT" b="0" i="1" smtClean="0">
                            <a:solidFill>
                              <a:srgbClr val="003399"/>
                            </a:solidFill>
                            <a:latin typeface="Cambria Math"/>
                          </a:rPr>
                          <m:t>𝑁</m:t>
                        </m:r>
                        <m:r>
                          <a:rPr lang="it-IT" b="0" i="1" smtClean="0">
                            <a:solidFill>
                              <a:srgbClr val="003399"/>
                            </a:solidFill>
                            <a:latin typeface="Cambria Math"/>
                          </a:rPr>
                          <m:t>−1</m:t>
                        </m:r>
                      </m:den>
                    </m:f>
                  </m:oMath>
                </a14:m>
                <a:endParaRPr lang="en-US" dirty="0">
                  <a:solidFill>
                    <a:srgbClr val="003399"/>
                  </a:solidFill>
                </a:endParaRPr>
              </a:p>
            </p:txBody>
          </p:sp>
        </mc:Choice>
        <mc:Fallback xmlns="">
          <p:sp>
            <p:nvSpPr>
              <p:cNvPr id="9" name="CasellaDiTesto 8"/>
              <p:cNvSpPr txBox="1">
                <a:spLocks noRot="1" noChangeAspect="1" noMove="1" noResize="1" noEditPoints="1" noAdjustHandles="1" noChangeArrowheads="1" noChangeShapeType="1" noTextEdit="1"/>
              </p:cNvSpPr>
              <p:nvPr/>
            </p:nvSpPr>
            <p:spPr>
              <a:xfrm>
                <a:off x="225408" y="4537238"/>
                <a:ext cx="2753959" cy="609975"/>
              </a:xfrm>
              <a:prstGeom prst="rect">
                <a:avLst/>
              </a:prstGeom>
              <a:blipFill rotWithShape="1">
                <a:blip r:embed="rId6"/>
                <a:stretch>
                  <a:fillRect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asellaDiTesto 9"/>
              <p:cNvSpPr txBox="1"/>
              <p:nvPr/>
            </p:nvSpPr>
            <p:spPr>
              <a:xfrm>
                <a:off x="2915816" y="4544553"/>
                <a:ext cx="3163046" cy="543226"/>
              </a:xfrm>
              <a:prstGeom prst="rect">
                <a:avLst/>
              </a:prstGeom>
              <a:noFill/>
            </p:spPr>
            <p:txBody>
              <a:bodyPr wrap="none" rtlCol="0">
                <a:spAutoFit/>
              </a:bodyPr>
              <a:lstStyle/>
              <a:p>
                <a:r>
                  <a:rPr lang="en-US" dirty="0" smtClean="0">
                    <a:solidFill>
                      <a:srgbClr val="003399"/>
                    </a:solidFill>
                  </a:rPr>
                  <a:t>=</a:t>
                </a:r>
                <a14:m>
                  <m:oMath xmlns:m="http://schemas.openxmlformats.org/officeDocument/2006/math">
                    <m:f>
                      <m:fPr>
                        <m:ctrlPr>
                          <a:rPr lang="en-US" i="1" smtClean="0">
                            <a:solidFill>
                              <a:srgbClr val="003399"/>
                            </a:solidFill>
                            <a:latin typeface="Cambria Math"/>
                          </a:rPr>
                        </m:ctrlPr>
                      </m:fPr>
                      <m:num>
                        <m:r>
                          <a:rPr lang="it-IT" b="0" i="1" smtClean="0">
                            <a:solidFill>
                              <a:srgbClr val="003399"/>
                            </a:solidFill>
                            <a:latin typeface="Cambria Math"/>
                          </a:rPr>
                          <m:t>(4</m:t>
                        </m:r>
                        <m:r>
                          <a:rPr lang="it-IT" b="0" i="1" smtClean="0">
                            <a:solidFill>
                              <a:srgbClr val="003399"/>
                            </a:solidFill>
                            <a:latin typeface="Cambria Math"/>
                            <a:ea typeface="Cambria Math"/>
                          </a:rPr>
                          <m:t>∙1.0648)+(4∙0.778)+(4∙0.9295)</m:t>
                        </m:r>
                      </m:num>
                      <m:den>
                        <m:r>
                          <a:rPr lang="it-IT" b="0" i="1" smtClean="0">
                            <a:solidFill>
                              <a:srgbClr val="003399"/>
                            </a:solidFill>
                            <a:latin typeface="Cambria Math"/>
                          </a:rPr>
                          <m:t>15−3</m:t>
                        </m:r>
                      </m:den>
                    </m:f>
                  </m:oMath>
                </a14:m>
                <a:endParaRPr lang="en-US" dirty="0">
                  <a:solidFill>
                    <a:srgbClr val="003399"/>
                  </a:solidFill>
                </a:endParaRPr>
              </a:p>
            </p:txBody>
          </p:sp>
        </mc:Choice>
        <mc:Fallback xmlns="">
          <p:sp>
            <p:nvSpPr>
              <p:cNvPr id="10" name="CasellaDiTesto 9"/>
              <p:cNvSpPr txBox="1">
                <a:spLocks noRot="1" noChangeAspect="1" noMove="1" noResize="1" noEditPoints="1" noAdjustHandles="1" noChangeArrowheads="1" noChangeShapeType="1" noTextEdit="1"/>
              </p:cNvSpPr>
              <p:nvPr/>
            </p:nvSpPr>
            <p:spPr>
              <a:xfrm>
                <a:off x="2915816" y="4544553"/>
                <a:ext cx="3163046" cy="543226"/>
              </a:xfrm>
              <a:prstGeom prst="rect">
                <a:avLst/>
              </a:prstGeom>
              <a:blipFill rotWithShape="1">
                <a:blip r:embed="rId7"/>
                <a:stretch>
                  <a:fillRect l="-1541"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asellaDiTesto 10"/>
              <p:cNvSpPr txBox="1"/>
              <p:nvPr/>
            </p:nvSpPr>
            <p:spPr>
              <a:xfrm>
                <a:off x="6444208" y="4563003"/>
                <a:ext cx="52369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b="1" i="1" smtClean="0">
                          <a:solidFill>
                            <a:srgbClr val="003399"/>
                          </a:solidFill>
                          <a:latin typeface="Cambria Math"/>
                        </a:rPr>
                        <m:t>=</m:t>
                      </m:r>
                      <m:r>
                        <a:rPr lang="it-IT" b="1" i="1" smtClean="0">
                          <a:solidFill>
                            <a:srgbClr val="003399"/>
                          </a:solidFill>
                          <a:latin typeface="Cambria Math"/>
                        </a:rPr>
                        <m:t>𝟎</m:t>
                      </m:r>
                      <m:r>
                        <a:rPr lang="it-IT" b="1" i="1" smtClean="0">
                          <a:solidFill>
                            <a:srgbClr val="003399"/>
                          </a:solidFill>
                          <a:latin typeface="Cambria Math"/>
                        </a:rPr>
                        <m:t>.</m:t>
                      </m:r>
                      <m:r>
                        <a:rPr lang="it-IT" b="1" i="1" smtClean="0">
                          <a:solidFill>
                            <a:srgbClr val="003399"/>
                          </a:solidFill>
                          <a:latin typeface="Cambria Math"/>
                        </a:rPr>
                        <m:t>𝟗𝟐𝟏𝟏</m:t>
                      </m:r>
                    </m:oMath>
                  </m:oMathPara>
                </a14:m>
                <a:endParaRPr lang="en-US" b="1" dirty="0">
                  <a:solidFill>
                    <a:srgbClr val="003399"/>
                  </a:solidFill>
                </a:endParaRPr>
              </a:p>
            </p:txBody>
          </p:sp>
        </mc:Choice>
        <mc:Fallback xmlns="">
          <p:sp>
            <p:nvSpPr>
              <p:cNvPr id="11" name="CasellaDiTesto 10"/>
              <p:cNvSpPr txBox="1">
                <a:spLocks noRot="1" noChangeAspect="1" noMove="1" noResize="1" noEditPoints="1" noAdjustHandles="1" noChangeArrowheads="1" noChangeShapeType="1" noTextEdit="1"/>
              </p:cNvSpPr>
              <p:nvPr/>
            </p:nvSpPr>
            <p:spPr>
              <a:xfrm>
                <a:off x="6444208" y="4563003"/>
                <a:ext cx="523695" cy="400110"/>
              </a:xfrm>
              <a:prstGeom prst="rect">
                <a:avLst/>
              </a:prstGeom>
              <a:blipFill rotWithShape="1">
                <a:blip r:embed="rId8"/>
                <a:stretch>
                  <a:fillRect l="-74419" r="-6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asellaDiTesto 11"/>
              <p:cNvSpPr txBox="1"/>
              <p:nvPr/>
            </p:nvSpPr>
            <p:spPr>
              <a:xfrm>
                <a:off x="611560" y="5805264"/>
                <a:ext cx="6408712" cy="400110"/>
              </a:xfrm>
              <a:prstGeom prst="rect">
                <a:avLst/>
              </a:prstGeom>
              <a:noFill/>
            </p:spPr>
            <p:txBody>
              <a:bodyPr wrap="square" rtlCol="0">
                <a:spAutoFit/>
              </a:bodyPr>
              <a:lstStyle/>
              <a:p>
                <a14:m>
                  <m:oMath xmlns:m="http://schemas.openxmlformats.org/officeDocument/2006/math">
                    <m:sSub>
                      <m:sSubPr>
                        <m:ctrlPr>
                          <a:rPr lang="en-US" i="1" smtClean="0">
                            <a:solidFill>
                              <a:srgbClr val="003399"/>
                            </a:solidFill>
                            <a:latin typeface="Cambria Math"/>
                          </a:rPr>
                        </m:ctrlPr>
                      </m:sSubPr>
                      <m:e>
                        <m:r>
                          <a:rPr lang="it-IT" b="0" i="1" smtClean="0">
                            <a:solidFill>
                              <a:srgbClr val="003399"/>
                            </a:solidFill>
                            <a:latin typeface="Cambria Math"/>
                          </a:rPr>
                          <m:t>𝑑𝑓</m:t>
                        </m:r>
                      </m:e>
                      <m:sub>
                        <m:r>
                          <a:rPr lang="it-IT" b="0" i="1" smtClean="0">
                            <a:solidFill>
                              <a:srgbClr val="003399"/>
                            </a:solidFill>
                            <a:latin typeface="Cambria Math"/>
                          </a:rPr>
                          <m:t>𝑁</m:t>
                        </m:r>
                      </m:sub>
                    </m:sSub>
                  </m:oMath>
                </a14:m>
                <a:r>
                  <a:rPr lang="en-US" dirty="0" smtClean="0">
                    <a:solidFill>
                      <a:srgbClr val="003399"/>
                    </a:solidFill>
                  </a:rPr>
                  <a:t>=</a:t>
                </a:r>
                <a14:m>
                  <m:oMath xmlns:m="http://schemas.openxmlformats.org/officeDocument/2006/math">
                    <m:r>
                      <a:rPr lang="it-IT" b="0" i="1" dirty="0" smtClean="0">
                        <a:solidFill>
                          <a:srgbClr val="003399"/>
                        </a:solidFill>
                        <a:latin typeface="Cambria Math"/>
                      </a:rPr>
                      <m:t>𝑝</m:t>
                    </m:r>
                    <m:r>
                      <a:rPr lang="it-IT" b="0" i="1" dirty="0" smtClean="0">
                        <a:solidFill>
                          <a:srgbClr val="003399"/>
                        </a:solidFill>
                        <a:latin typeface="Cambria Math"/>
                      </a:rPr>
                      <m:t>−1=3−1, </m:t>
                    </m:r>
                    <m:sSub>
                      <m:sSubPr>
                        <m:ctrlPr>
                          <a:rPr lang="it-IT" b="0" i="1" dirty="0" smtClean="0">
                            <a:solidFill>
                              <a:srgbClr val="003399"/>
                            </a:solidFill>
                            <a:latin typeface="Cambria Math"/>
                          </a:rPr>
                        </m:ctrlPr>
                      </m:sSubPr>
                      <m:e>
                        <m:r>
                          <a:rPr lang="it-IT" b="0" i="1" dirty="0" smtClean="0">
                            <a:solidFill>
                              <a:srgbClr val="003399"/>
                            </a:solidFill>
                            <a:latin typeface="Cambria Math"/>
                          </a:rPr>
                          <m:t>              </m:t>
                        </m:r>
                        <m:r>
                          <a:rPr lang="it-IT" b="0" i="1" dirty="0" smtClean="0">
                            <a:solidFill>
                              <a:srgbClr val="003399"/>
                            </a:solidFill>
                            <a:latin typeface="Cambria Math"/>
                          </a:rPr>
                          <m:t>𝑑𝑓</m:t>
                        </m:r>
                      </m:e>
                      <m:sub>
                        <m:r>
                          <a:rPr lang="it-IT" b="0" i="1" dirty="0" smtClean="0">
                            <a:solidFill>
                              <a:srgbClr val="003399"/>
                            </a:solidFill>
                            <a:latin typeface="Cambria Math"/>
                          </a:rPr>
                          <m:t>𝐷</m:t>
                        </m:r>
                      </m:sub>
                    </m:sSub>
                    <m:r>
                      <a:rPr lang="it-IT" b="0" i="1" dirty="0" smtClean="0">
                        <a:solidFill>
                          <a:srgbClr val="003399"/>
                        </a:solidFill>
                        <a:latin typeface="Cambria Math"/>
                      </a:rPr>
                      <m:t>=</m:t>
                    </m:r>
                    <m:r>
                      <a:rPr lang="it-IT" b="0" i="1" dirty="0" smtClean="0">
                        <a:solidFill>
                          <a:srgbClr val="003399"/>
                        </a:solidFill>
                        <a:latin typeface="Cambria Math"/>
                      </a:rPr>
                      <m:t>𝑁</m:t>
                    </m:r>
                    <m:r>
                      <a:rPr lang="it-IT" b="0" i="1" dirty="0" smtClean="0">
                        <a:solidFill>
                          <a:srgbClr val="003399"/>
                        </a:solidFill>
                        <a:latin typeface="Cambria Math"/>
                      </a:rPr>
                      <m:t>−</m:t>
                    </m:r>
                    <m:r>
                      <a:rPr lang="it-IT" b="0" i="1" dirty="0" smtClean="0">
                        <a:solidFill>
                          <a:srgbClr val="003399"/>
                        </a:solidFill>
                        <a:latin typeface="Cambria Math"/>
                      </a:rPr>
                      <m:t>𝑝</m:t>
                    </m:r>
                    <m:r>
                      <a:rPr lang="it-IT" b="0" i="1" dirty="0" smtClean="0">
                        <a:solidFill>
                          <a:srgbClr val="003399"/>
                        </a:solidFill>
                        <a:latin typeface="Cambria Math"/>
                      </a:rPr>
                      <m:t>=15−3=12</m:t>
                    </m:r>
                  </m:oMath>
                </a14:m>
                <a:endParaRPr lang="en-US" dirty="0">
                  <a:solidFill>
                    <a:srgbClr val="003399"/>
                  </a:solidFill>
                </a:endParaRPr>
              </a:p>
            </p:txBody>
          </p:sp>
        </mc:Choice>
        <mc:Fallback xmlns="">
          <p:sp>
            <p:nvSpPr>
              <p:cNvPr id="12" name="CasellaDiTesto 11"/>
              <p:cNvSpPr txBox="1">
                <a:spLocks noRot="1" noChangeAspect="1" noMove="1" noResize="1" noEditPoints="1" noAdjustHandles="1" noChangeArrowheads="1" noChangeShapeType="1" noTextEdit="1"/>
              </p:cNvSpPr>
              <p:nvPr/>
            </p:nvSpPr>
            <p:spPr>
              <a:xfrm>
                <a:off x="611560" y="5805264"/>
                <a:ext cx="6408712" cy="400110"/>
              </a:xfrm>
              <a:prstGeom prst="rect">
                <a:avLst/>
              </a:prstGeom>
              <a:blipFill rotWithShape="1">
                <a:blip r:embed="rId9"/>
                <a:stretch>
                  <a:fillRect t="-6061" b="-27273"/>
                </a:stretch>
              </a:blipFill>
            </p:spPr>
            <p:txBody>
              <a:bodyPr/>
              <a:lstStyle/>
              <a:p>
                <a:r>
                  <a:rPr lang="en-US">
                    <a:noFill/>
                  </a:rPr>
                  <a:t> </a:t>
                </a:r>
              </a:p>
            </p:txBody>
          </p:sp>
        </mc:Fallback>
      </mc:AlternateContent>
    </p:spTree>
    <p:extLst>
      <p:ext uri="{BB962C8B-B14F-4D97-AF65-F5344CB8AC3E}">
        <p14:creationId xmlns:p14="http://schemas.microsoft.com/office/powerpoint/2010/main" val="8839663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en-US" smtClean="0">
                <a:latin typeface="Verdana" pitchFamily="34" charset="0"/>
              </a:rPr>
              <a:t>Summary Table</a:t>
            </a:r>
            <a:br>
              <a:rPr lang="en-US" altLang="en-US" smtClean="0">
                <a:latin typeface="Verdana" pitchFamily="34" charset="0"/>
              </a:rPr>
            </a:br>
            <a:r>
              <a:rPr lang="en-US" altLang="en-US" smtClean="0">
                <a:latin typeface="Verdana" pitchFamily="34" charset="0"/>
              </a:rPr>
              <a:t>Solution</a:t>
            </a:r>
          </a:p>
        </p:txBody>
      </p:sp>
      <p:sp>
        <p:nvSpPr>
          <p:cNvPr id="57347" name="Rectangle 134"/>
          <p:cNvSpPr>
            <a:spLocks noChangeArrowheads="1"/>
          </p:cNvSpPr>
          <p:nvPr/>
        </p:nvSpPr>
        <p:spPr bwMode="auto">
          <a:xfrm>
            <a:off x="2532063" y="1985963"/>
            <a:ext cx="17462" cy="1200150"/>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48" name="Rectangle 135"/>
          <p:cNvSpPr>
            <a:spLocks noChangeArrowheads="1"/>
          </p:cNvSpPr>
          <p:nvPr/>
        </p:nvSpPr>
        <p:spPr bwMode="auto">
          <a:xfrm>
            <a:off x="4373563" y="1985963"/>
            <a:ext cx="17462" cy="1200150"/>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49" name="Rectangle 136"/>
          <p:cNvSpPr>
            <a:spLocks noChangeArrowheads="1"/>
          </p:cNvSpPr>
          <p:nvPr/>
        </p:nvSpPr>
        <p:spPr bwMode="auto">
          <a:xfrm>
            <a:off x="5834063" y="1985963"/>
            <a:ext cx="17462" cy="1200150"/>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50" name="Rectangle 137"/>
          <p:cNvSpPr>
            <a:spLocks noChangeArrowheads="1"/>
          </p:cNvSpPr>
          <p:nvPr/>
        </p:nvSpPr>
        <p:spPr bwMode="auto">
          <a:xfrm>
            <a:off x="7518400" y="1985963"/>
            <a:ext cx="17463" cy="1200150"/>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51" name="Rectangle 138"/>
          <p:cNvSpPr>
            <a:spLocks noChangeArrowheads="1"/>
          </p:cNvSpPr>
          <p:nvPr/>
        </p:nvSpPr>
        <p:spPr bwMode="auto">
          <a:xfrm>
            <a:off x="800100" y="2025650"/>
            <a:ext cx="1730375"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2300" b="1"/>
              <a:t>Source of</a:t>
            </a:r>
          </a:p>
        </p:txBody>
      </p:sp>
      <p:sp>
        <p:nvSpPr>
          <p:cNvPr id="57352" name="Rectangle 139"/>
          <p:cNvSpPr>
            <a:spLocks noChangeArrowheads="1"/>
          </p:cNvSpPr>
          <p:nvPr/>
        </p:nvSpPr>
        <p:spPr bwMode="auto">
          <a:xfrm>
            <a:off x="854075" y="2403475"/>
            <a:ext cx="1681163"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2300" b="1"/>
              <a:t>Variation</a:t>
            </a:r>
          </a:p>
        </p:txBody>
      </p:sp>
      <p:sp>
        <p:nvSpPr>
          <p:cNvPr id="57353" name="Rectangle 140"/>
          <p:cNvSpPr>
            <a:spLocks noChangeArrowheads="1"/>
          </p:cNvSpPr>
          <p:nvPr/>
        </p:nvSpPr>
        <p:spPr bwMode="auto">
          <a:xfrm>
            <a:off x="2503488" y="2025650"/>
            <a:ext cx="1951037"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2300" b="1"/>
              <a:t>Degrees of</a:t>
            </a:r>
          </a:p>
        </p:txBody>
      </p:sp>
      <p:sp>
        <p:nvSpPr>
          <p:cNvPr id="57354" name="Rectangle 141"/>
          <p:cNvSpPr>
            <a:spLocks noChangeArrowheads="1"/>
          </p:cNvSpPr>
          <p:nvPr/>
        </p:nvSpPr>
        <p:spPr bwMode="auto">
          <a:xfrm>
            <a:off x="2649538" y="2403475"/>
            <a:ext cx="1617662"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2300" b="1"/>
              <a:t>Freedom</a:t>
            </a:r>
          </a:p>
        </p:txBody>
      </p:sp>
      <p:sp>
        <p:nvSpPr>
          <p:cNvPr id="57355" name="Rectangle 142"/>
          <p:cNvSpPr>
            <a:spLocks noChangeArrowheads="1"/>
          </p:cNvSpPr>
          <p:nvPr/>
        </p:nvSpPr>
        <p:spPr bwMode="auto">
          <a:xfrm>
            <a:off x="4505325" y="2025650"/>
            <a:ext cx="1330325"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2300" b="1"/>
              <a:t>Sum of</a:t>
            </a:r>
          </a:p>
        </p:txBody>
      </p:sp>
      <p:sp>
        <p:nvSpPr>
          <p:cNvPr id="57356" name="Rectangle 143"/>
          <p:cNvSpPr>
            <a:spLocks noChangeArrowheads="1"/>
          </p:cNvSpPr>
          <p:nvPr/>
        </p:nvSpPr>
        <p:spPr bwMode="auto">
          <a:xfrm>
            <a:off x="4413250" y="2403475"/>
            <a:ext cx="1508125"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2300" b="1"/>
              <a:t>Squares</a:t>
            </a:r>
          </a:p>
        </p:txBody>
      </p:sp>
      <p:sp>
        <p:nvSpPr>
          <p:cNvPr id="57357" name="Rectangle 144"/>
          <p:cNvSpPr>
            <a:spLocks noChangeArrowheads="1"/>
          </p:cNvSpPr>
          <p:nvPr/>
        </p:nvSpPr>
        <p:spPr bwMode="auto">
          <a:xfrm>
            <a:off x="6191250" y="2025650"/>
            <a:ext cx="10541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2300" b="1"/>
              <a:t>Mean</a:t>
            </a:r>
          </a:p>
        </p:txBody>
      </p:sp>
      <p:sp>
        <p:nvSpPr>
          <p:cNvPr id="57358" name="Rectangle 145"/>
          <p:cNvSpPr>
            <a:spLocks noChangeArrowheads="1"/>
          </p:cNvSpPr>
          <p:nvPr/>
        </p:nvSpPr>
        <p:spPr bwMode="auto">
          <a:xfrm>
            <a:off x="6072188" y="2403475"/>
            <a:ext cx="1335087"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2300" b="1"/>
              <a:t>Square</a:t>
            </a:r>
          </a:p>
        </p:txBody>
      </p:sp>
      <p:sp>
        <p:nvSpPr>
          <p:cNvPr id="57359" name="Rectangle 146"/>
          <p:cNvSpPr>
            <a:spLocks noChangeArrowheads="1"/>
          </p:cNvSpPr>
          <p:nvPr/>
        </p:nvSpPr>
        <p:spPr bwMode="auto">
          <a:xfrm>
            <a:off x="5843588" y="2781300"/>
            <a:ext cx="19304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2300" b="1"/>
              <a:t>(Variance)</a:t>
            </a:r>
          </a:p>
        </p:txBody>
      </p:sp>
      <p:sp>
        <p:nvSpPr>
          <p:cNvPr id="57360" name="Rectangle 147"/>
          <p:cNvSpPr>
            <a:spLocks noChangeArrowheads="1"/>
          </p:cNvSpPr>
          <p:nvPr/>
        </p:nvSpPr>
        <p:spPr bwMode="auto">
          <a:xfrm>
            <a:off x="7885113" y="2025650"/>
            <a:ext cx="375104" cy="443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2300" b="1">
                <a:solidFill>
                  <a:srgbClr val="0000FF"/>
                </a:solidFill>
              </a:rPr>
              <a:t>F</a:t>
            </a:r>
          </a:p>
        </p:txBody>
      </p:sp>
      <p:sp>
        <p:nvSpPr>
          <p:cNvPr id="57361" name="Rectangle 148"/>
          <p:cNvSpPr>
            <a:spLocks noChangeArrowheads="1"/>
          </p:cNvSpPr>
          <p:nvPr/>
        </p:nvSpPr>
        <p:spPr bwMode="auto">
          <a:xfrm>
            <a:off x="776288" y="3195638"/>
            <a:ext cx="1746250" cy="17462"/>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62" name="Rectangle 149"/>
          <p:cNvSpPr>
            <a:spLocks noChangeArrowheads="1"/>
          </p:cNvSpPr>
          <p:nvPr/>
        </p:nvSpPr>
        <p:spPr bwMode="auto">
          <a:xfrm>
            <a:off x="776288" y="3222625"/>
            <a:ext cx="1746250"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63" name="Rectangle 150"/>
          <p:cNvSpPr>
            <a:spLocks noChangeArrowheads="1"/>
          </p:cNvSpPr>
          <p:nvPr/>
        </p:nvSpPr>
        <p:spPr bwMode="auto">
          <a:xfrm>
            <a:off x="2532063" y="3195638"/>
            <a:ext cx="46037" cy="17462"/>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64" name="Rectangle 151"/>
          <p:cNvSpPr>
            <a:spLocks noChangeArrowheads="1"/>
          </p:cNvSpPr>
          <p:nvPr/>
        </p:nvSpPr>
        <p:spPr bwMode="auto">
          <a:xfrm>
            <a:off x="2532063" y="3222625"/>
            <a:ext cx="46037"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65" name="Rectangle 152"/>
          <p:cNvSpPr>
            <a:spLocks noChangeArrowheads="1"/>
          </p:cNvSpPr>
          <p:nvPr/>
        </p:nvSpPr>
        <p:spPr bwMode="auto">
          <a:xfrm>
            <a:off x="2587625" y="3195638"/>
            <a:ext cx="1776413" cy="17462"/>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66" name="Rectangle 153"/>
          <p:cNvSpPr>
            <a:spLocks noChangeArrowheads="1"/>
          </p:cNvSpPr>
          <p:nvPr/>
        </p:nvSpPr>
        <p:spPr bwMode="auto">
          <a:xfrm>
            <a:off x="2587625" y="3222625"/>
            <a:ext cx="1776413"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67" name="Rectangle 154"/>
          <p:cNvSpPr>
            <a:spLocks noChangeArrowheads="1"/>
          </p:cNvSpPr>
          <p:nvPr/>
        </p:nvSpPr>
        <p:spPr bwMode="auto">
          <a:xfrm>
            <a:off x="4373563" y="3195638"/>
            <a:ext cx="46037" cy="17462"/>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68" name="Rectangle 155"/>
          <p:cNvSpPr>
            <a:spLocks noChangeArrowheads="1"/>
          </p:cNvSpPr>
          <p:nvPr/>
        </p:nvSpPr>
        <p:spPr bwMode="auto">
          <a:xfrm>
            <a:off x="4373563" y="3222625"/>
            <a:ext cx="46037"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69" name="Rectangle 156"/>
          <p:cNvSpPr>
            <a:spLocks noChangeArrowheads="1"/>
          </p:cNvSpPr>
          <p:nvPr/>
        </p:nvSpPr>
        <p:spPr bwMode="auto">
          <a:xfrm>
            <a:off x="4427538" y="3195638"/>
            <a:ext cx="1395412" cy="17462"/>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70" name="Rectangle 157"/>
          <p:cNvSpPr>
            <a:spLocks noChangeArrowheads="1"/>
          </p:cNvSpPr>
          <p:nvPr/>
        </p:nvSpPr>
        <p:spPr bwMode="auto">
          <a:xfrm>
            <a:off x="4427538" y="3222625"/>
            <a:ext cx="1395412"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71" name="Rectangle 158"/>
          <p:cNvSpPr>
            <a:spLocks noChangeArrowheads="1"/>
          </p:cNvSpPr>
          <p:nvPr/>
        </p:nvSpPr>
        <p:spPr bwMode="auto">
          <a:xfrm>
            <a:off x="5834063" y="3195638"/>
            <a:ext cx="46037" cy="17462"/>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72" name="Rectangle 159"/>
          <p:cNvSpPr>
            <a:spLocks noChangeArrowheads="1"/>
          </p:cNvSpPr>
          <p:nvPr/>
        </p:nvSpPr>
        <p:spPr bwMode="auto">
          <a:xfrm>
            <a:off x="5834063" y="3222625"/>
            <a:ext cx="46037"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73" name="Rectangle 160"/>
          <p:cNvSpPr>
            <a:spLocks noChangeArrowheads="1"/>
          </p:cNvSpPr>
          <p:nvPr/>
        </p:nvSpPr>
        <p:spPr bwMode="auto">
          <a:xfrm>
            <a:off x="5888038" y="3195638"/>
            <a:ext cx="1620837" cy="17462"/>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74" name="Rectangle 161"/>
          <p:cNvSpPr>
            <a:spLocks noChangeArrowheads="1"/>
          </p:cNvSpPr>
          <p:nvPr/>
        </p:nvSpPr>
        <p:spPr bwMode="auto">
          <a:xfrm>
            <a:off x="5888038" y="3222625"/>
            <a:ext cx="1620837"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75" name="Rectangle 162"/>
          <p:cNvSpPr>
            <a:spLocks noChangeArrowheads="1"/>
          </p:cNvSpPr>
          <p:nvPr/>
        </p:nvSpPr>
        <p:spPr bwMode="auto">
          <a:xfrm>
            <a:off x="7518400" y="3195638"/>
            <a:ext cx="46038" cy="17462"/>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76" name="Rectangle 163"/>
          <p:cNvSpPr>
            <a:spLocks noChangeArrowheads="1"/>
          </p:cNvSpPr>
          <p:nvPr/>
        </p:nvSpPr>
        <p:spPr bwMode="auto">
          <a:xfrm>
            <a:off x="7518400" y="3222625"/>
            <a:ext cx="46038"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77" name="Rectangle 164"/>
          <p:cNvSpPr>
            <a:spLocks noChangeArrowheads="1"/>
          </p:cNvSpPr>
          <p:nvPr/>
        </p:nvSpPr>
        <p:spPr bwMode="auto">
          <a:xfrm>
            <a:off x="7573963" y="3195638"/>
            <a:ext cx="1038225" cy="17462"/>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78" name="Rectangle 165"/>
          <p:cNvSpPr>
            <a:spLocks noChangeArrowheads="1"/>
          </p:cNvSpPr>
          <p:nvPr/>
        </p:nvSpPr>
        <p:spPr bwMode="auto">
          <a:xfrm>
            <a:off x="7573963" y="3222625"/>
            <a:ext cx="1038225"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79" name="Rectangle 166"/>
          <p:cNvSpPr>
            <a:spLocks noChangeArrowheads="1"/>
          </p:cNvSpPr>
          <p:nvPr/>
        </p:nvSpPr>
        <p:spPr bwMode="auto">
          <a:xfrm>
            <a:off x="2532063" y="3251200"/>
            <a:ext cx="17462" cy="8223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80" name="Rectangle 167"/>
          <p:cNvSpPr>
            <a:spLocks noChangeArrowheads="1"/>
          </p:cNvSpPr>
          <p:nvPr/>
        </p:nvSpPr>
        <p:spPr bwMode="auto">
          <a:xfrm>
            <a:off x="4373563" y="3251200"/>
            <a:ext cx="17462" cy="8223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81" name="Rectangle 168"/>
          <p:cNvSpPr>
            <a:spLocks noChangeArrowheads="1"/>
          </p:cNvSpPr>
          <p:nvPr/>
        </p:nvSpPr>
        <p:spPr bwMode="auto">
          <a:xfrm>
            <a:off x="5834063" y="3251200"/>
            <a:ext cx="17462" cy="8223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82" name="Rectangle 169"/>
          <p:cNvSpPr>
            <a:spLocks noChangeArrowheads="1"/>
          </p:cNvSpPr>
          <p:nvPr/>
        </p:nvSpPr>
        <p:spPr bwMode="auto">
          <a:xfrm>
            <a:off x="7518400" y="3251200"/>
            <a:ext cx="17463" cy="8223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83" name="Rectangle 170"/>
          <p:cNvSpPr>
            <a:spLocks noChangeArrowheads="1"/>
          </p:cNvSpPr>
          <p:nvPr/>
        </p:nvSpPr>
        <p:spPr bwMode="auto">
          <a:xfrm>
            <a:off x="668338" y="3289300"/>
            <a:ext cx="887412"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2300"/>
              <a:t>Food</a:t>
            </a:r>
          </a:p>
        </p:txBody>
      </p:sp>
      <p:sp>
        <p:nvSpPr>
          <p:cNvPr id="57384" name="Rectangle 171"/>
          <p:cNvSpPr>
            <a:spLocks noChangeArrowheads="1"/>
          </p:cNvSpPr>
          <p:nvPr/>
        </p:nvSpPr>
        <p:spPr bwMode="auto">
          <a:xfrm>
            <a:off x="2768600" y="3289300"/>
            <a:ext cx="15240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2300"/>
              <a:t>3 - 1 = 2</a:t>
            </a:r>
          </a:p>
        </p:txBody>
      </p:sp>
      <p:sp>
        <p:nvSpPr>
          <p:cNvPr id="57385" name="Rectangle 172"/>
          <p:cNvSpPr>
            <a:spLocks noChangeArrowheads="1"/>
          </p:cNvSpPr>
          <p:nvPr/>
        </p:nvSpPr>
        <p:spPr bwMode="auto">
          <a:xfrm>
            <a:off x="4432300" y="3289300"/>
            <a:ext cx="1401763"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2300"/>
              <a:t>47.1640</a:t>
            </a:r>
          </a:p>
        </p:txBody>
      </p:sp>
      <p:sp>
        <p:nvSpPr>
          <p:cNvPr id="57386" name="Rectangle 173"/>
          <p:cNvSpPr>
            <a:spLocks noChangeArrowheads="1"/>
          </p:cNvSpPr>
          <p:nvPr/>
        </p:nvSpPr>
        <p:spPr bwMode="auto">
          <a:xfrm>
            <a:off x="6008688" y="3289300"/>
            <a:ext cx="1401762"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2300"/>
              <a:t>23.5820</a:t>
            </a:r>
          </a:p>
        </p:txBody>
      </p:sp>
      <p:sp>
        <p:nvSpPr>
          <p:cNvPr id="57387" name="Rectangle 174"/>
          <p:cNvSpPr>
            <a:spLocks noChangeArrowheads="1"/>
          </p:cNvSpPr>
          <p:nvPr/>
        </p:nvSpPr>
        <p:spPr bwMode="auto">
          <a:xfrm>
            <a:off x="7573963" y="3289300"/>
            <a:ext cx="1040350" cy="443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2300" dirty="0">
                <a:solidFill>
                  <a:srgbClr val="0000FF"/>
                </a:solidFill>
              </a:rPr>
              <a:t>25.60</a:t>
            </a:r>
          </a:p>
        </p:txBody>
      </p:sp>
      <p:sp>
        <p:nvSpPr>
          <p:cNvPr id="57388" name="Rectangle 175"/>
          <p:cNvSpPr>
            <a:spLocks noChangeArrowheads="1"/>
          </p:cNvSpPr>
          <p:nvPr/>
        </p:nvSpPr>
        <p:spPr bwMode="auto">
          <a:xfrm>
            <a:off x="2532063" y="4083050"/>
            <a:ext cx="17462" cy="9747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89" name="Rectangle 176"/>
          <p:cNvSpPr>
            <a:spLocks noChangeArrowheads="1"/>
          </p:cNvSpPr>
          <p:nvPr/>
        </p:nvSpPr>
        <p:spPr bwMode="auto">
          <a:xfrm>
            <a:off x="4373563" y="4083050"/>
            <a:ext cx="17462" cy="9747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90" name="Rectangle 177"/>
          <p:cNvSpPr>
            <a:spLocks noChangeArrowheads="1"/>
          </p:cNvSpPr>
          <p:nvPr/>
        </p:nvSpPr>
        <p:spPr bwMode="auto">
          <a:xfrm>
            <a:off x="5834063" y="4083050"/>
            <a:ext cx="17462" cy="9747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91" name="Rectangle 178"/>
          <p:cNvSpPr>
            <a:spLocks noChangeArrowheads="1"/>
          </p:cNvSpPr>
          <p:nvPr/>
        </p:nvSpPr>
        <p:spPr bwMode="auto">
          <a:xfrm>
            <a:off x="7518400" y="4083050"/>
            <a:ext cx="17463" cy="9747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92" name="Rectangle 179"/>
          <p:cNvSpPr>
            <a:spLocks noChangeArrowheads="1"/>
          </p:cNvSpPr>
          <p:nvPr/>
        </p:nvSpPr>
        <p:spPr bwMode="auto">
          <a:xfrm>
            <a:off x="668338" y="4198938"/>
            <a:ext cx="919162" cy="4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2300"/>
              <a:t>Error</a:t>
            </a:r>
          </a:p>
        </p:txBody>
      </p:sp>
      <p:sp>
        <p:nvSpPr>
          <p:cNvPr id="57393" name="Rectangle 180"/>
          <p:cNvSpPr>
            <a:spLocks noChangeArrowheads="1"/>
          </p:cNvSpPr>
          <p:nvPr/>
        </p:nvSpPr>
        <p:spPr bwMode="auto">
          <a:xfrm>
            <a:off x="2586038" y="4198938"/>
            <a:ext cx="1895475" cy="4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2300"/>
              <a:t>15 - 3 = 12</a:t>
            </a:r>
          </a:p>
        </p:txBody>
      </p:sp>
      <p:sp>
        <p:nvSpPr>
          <p:cNvPr id="57394" name="Rectangle 181"/>
          <p:cNvSpPr>
            <a:spLocks noChangeArrowheads="1"/>
          </p:cNvSpPr>
          <p:nvPr/>
        </p:nvSpPr>
        <p:spPr bwMode="auto">
          <a:xfrm>
            <a:off x="4432300" y="4198938"/>
            <a:ext cx="1401763" cy="4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2300"/>
              <a:t>11.0532</a:t>
            </a:r>
          </a:p>
        </p:txBody>
      </p:sp>
      <p:sp>
        <p:nvSpPr>
          <p:cNvPr id="57395" name="Rectangle 182"/>
          <p:cNvSpPr>
            <a:spLocks noChangeArrowheads="1"/>
          </p:cNvSpPr>
          <p:nvPr/>
        </p:nvSpPr>
        <p:spPr bwMode="auto">
          <a:xfrm>
            <a:off x="6191250" y="4198938"/>
            <a:ext cx="1030288" cy="4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2300"/>
              <a:t>.9211</a:t>
            </a:r>
          </a:p>
        </p:txBody>
      </p:sp>
      <p:sp>
        <p:nvSpPr>
          <p:cNvPr id="57396" name="Rectangle 183"/>
          <p:cNvSpPr>
            <a:spLocks noChangeArrowheads="1"/>
          </p:cNvSpPr>
          <p:nvPr/>
        </p:nvSpPr>
        <p:spPr bwMode="auto">
          <a:xfrm>
            <a:off x="776288" y="5067300"/>
            <a:ext cx="1746250"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97" name="Rectangle 184"/>
          <p:cNvSpPr>
            <a:spLocks noChangeArrowheads="1"/>
          </p:cNvSpPr>
          <p:nvPr/>
        </p:nvSpPr>
        <p:spPr bwMode="auto">
          <a:xfrm>
            <a:off x="2532063" y="5067300"/>
            <a:ext cx="17462"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98" name="Rectangle 185"/>
          <p:cNvSpPr>
            <a:spLocks noChangeArrowheads="1"/>
          </p:cNvSpPr>
          <p:nvPr/>
        </p:nvSpPr>
        <p:spPr bwMode="auto">
          <a:xfrm>
            <a:off x="2560638" y="5067300"/>
            <a:ext cx="1803400"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399" name="Rectangle 186"/>
          <p:cNvSpPr>
            <a:spLocks noChangeArrowheads="1"/>
          </p:cNvSpPr>
          <p:nvPr/>
        </p:nvSpPr>
        <p:spPr bwMode="auto">
          <a:xfrm>
            <a:off x="4373563" y="5067300"/>
            <a:ext cx="17462"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400" name="Rectangle 187"/>
          <p:cNvSpPr>
            <a:spLocks noChangeArrowheads="1"/>
          </p:cNvSpPr>
          <p:nvPr/>
        </p:nvSpPr>
        <p:spPr bwMode="auto">
          <a:xfrm>
            <a:off x="4400550" y="5067300"/>
            <a:ext cx="1422400"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401" name="Rectangle 188"/>
          <p:cNvSpPr>
            <a:spLocks noChangeArrowheads="1"/>
          </p:cNvSpPr>
          <p:nvPr/>
        </p:nvSpPr>
        <p:spPr bwMode="auto">
          <a:xfrm>
            <a:off x="5834063" y="5067300"/>
            <a:ext cx="17462"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402" name="Rectangle 189"/>
          <p:cNvSpPr>
            <a:spLocks noChangeArrowheads="1"/>
          </p:cNvSpPr>
          <p:nvPr/>
        </p:nvSpPr>
        <p:spPr bwMode="auto">
          <a:xfrm>
            <a:off x="5861050" y="5067300"/>
            <a:ext cx="1647825"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403" name="Rectangle 190"/>
          <p:cNvSpPr>
            <a:spLocks noChangeArrowheads="1"/>
          </p:cNvSpPr>
          <p:nvPr/>
        </p:nvSpPr>
        <p:spPr bwMode="auto">
          <a:xfrm>
            <a:off x="7518400" y="5067300"/>
            <a:ext cx="17463"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404" name="Rectangle 191"/>
          <p:cNvSpPr>
            <a:spLocks noChangeArrowheads="1"/>
          </p:cNvSpPr>
          <p:nvPr/>
        </p:nvSpPr>
        <p:spPr bwMode="auto">
          <a:xfrm>
            <a:off x="7545388" y="5067300"/>
            <a:ext cx="1066800" cy="17463"/>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405" name="Rectangle 192"/>
          <p:cNvSpPr>
            <a:spLocks noChangeArrowheads="1"/>
          </p:cNvSpPr>
          <p:nvPr/>
        </p:nvSpPr>
        <p:spPr bwMode="auto">
          <a:xfrm>
            <a:off x="2532063" y="5094288"/>
            <a:ext cx="17462" cy="8223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406" name="Rectangle 193"/>
          <p:cNvSpPr>
            <a:spLocks noChangeArrowheads="1"/>
          </p:cNvSpPr>
          <p:nvPr/>
        </p:nvSpPr>
        <p:spPr bwMode="auto">
          <a:xfrm>
            <a:off x="4373563" y="5094288"/>
            <a:ext cx="17462" cy="8223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407" name="Rectangle 194"/>
          <p:cNvSpPr>
            <a:spLocks noChangeArrowheads="1"/>
          </p:cNvSpPr>
          <p:nvPr/>
        </p:nvSpPr>
        <p:spPr bwMode="auto">
          <a:xfrm>
            <a:off x="5834063" y="5094288"/>
            <a:ext cx="17462" cy="8223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408" name="Rectangle 195"/>
          <p:cNvSpPr>
            <a:spLocks noChangeArrowheads="1"/>
          </p:cNvSpPr>
          <p:nvPr/>
        </p:nvSpPr>
        <p:spPr bwMode="auto">
          <a:xfrm>
            <a:off x="7518400" y="5094288"/>
            <a:ext cx="17463" cy="822325"/>
          </a:xfrm>
          <a:prstGeom prst="rect">
            <a:avLst/>
          </a:prstGeom>
          <a:solidFill>
            <a:srgbClr val="D989B8"/>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7409" name="Rectangle 196"/>
          <p:cNvSpPr>
            <a:spLocks noChangeArrowheads="1"/>
          </p:cNvSpPr>
          <p:nvPr/>
        </p:nvSpPr>
        <p:spPr bwMode="auto">
          <a:xfrm>
            <a:off x="668338" y="5133975"/>
            <a:ext cx="909637"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2300"/>
              <a:t>Total</a:t>
            </a:r>
          </a:p>
        </p:txBody>
      </p:sp>
      <p:sp>
        <p:nvSpPr>
          <p:cNvPr id="57410" name="Rectangle 197"/>
          <p:cNvSpPr>
            <a:spLocks noChangeArrowheads="1"/>
          </p:cNvSpPr>
          <p:nvPr/>
        </p:nvSpPr>
        <p:spPr bwMode="auto">
          <a:xfrm>
            <a:off x="2586038" y="5133975"/>
            <a:ext cx="1895475"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2300"/>
              <a:t>15 - 1 = 14</a:t>
            </a:r>
          </a:p>
        </p:txBody>
      </p:sp>
      <p:sp>
        <p:nvSpPr>
          <p:cNvPr id="57411" name="Rectangle 198"/>
          <p:cNvSpPr>
            <a:spLocks noChangeArrowheads="1"/>
          </p:cNvSpPr>
          <p:nvPr/>
        </p:nvSpPr>
        <p:spPr bwMode="auto">
          <a:xfrm>
            <a:off x="4432300" y="5133975"/>
            <a:ext cx="1401763"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sz="2300"/>
              <a:t>58.2172</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en-US" sz="2300" smtClean="0">
                <a:latin typeface="Verdana" pitchFamily="34" charset="0"/>
              </a:rPr>
              <a:t>R CODES FOR ANOVA</a:t>
            </a:r>
          </a:p>
        </p:txBody>
      </p:sp>
      <p:pic>
        <p:nvPicPr>
          <p:cNvPr id="5325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968375"/>
            <a:ext cx="7920037"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35170" name="Picture 2" descr="Risultati immagini per R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0063" y="121833"/>
            <a:ext cx="803379" cy="62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77334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en-US" smtClean="0"/>
              <a:t>R OUTPUT - ANOVA</a:t>
            </a:r>
          </a:p>
        </p:txBody>
      </p:sp>
      <p:pic>
        <p:nvPicPr>
          <p:cNvPr id="542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 y="933450"/>
            <a:ext cx="8029575" cy="5519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4276" name="Rectangle 6"/>
          <p:cNvSpPr>
            <a:spLocks noChangeArrowheads="1"/>
          </p:cNvSpPr>
          <p:nvPr/>
        </p:nvSpPr>
        <p:spPr bwMode="auto">
          <a:xfrm>
            <a:off x="3995738" y="5648325"/>
            <a:ext cx="1008062" cy="15716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4277" name="Rectangle 6"/>
          <p:cNvSpPr>
            <a:spLocks noChangeArrowheads="1"/>
          </p:cNvSpPr>
          <p:nvPr/>
        </p:nvSpPr>
        <p:spPr bwMode="auto">
          <a:xfrm>
            <a:off x="4860925" y="4568825"/>
            <a:ext cx="574675" cy="1555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4278" name="Rectangle 6"/>
          <p:cNvSpPr>
            <a:spLocks noChangeArrowheads="1"/>
          </p:cNvSpPr>
          <p:nvPr/>
        </p:nvSpPr>
        <p:spPr bwMode="auto">
          <a:xfrm>
            <a:off x="2124075" y="4724400"/>
            <a:ext cx="431800" cy="15716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54279" name="Rectangle 6"/>
          <p:cNvSpPr>
            <a:spLocks noChangeArrowheads="1"/>
          </p:cNvSpPr>
          <p:nvPr/>
        </p:nvSpPr>
        <p:spPr bwMode="auto">
          <a:xfrm>
            <a:off x="4500563" y="4724400"/>
            <a:ext cx="792162" cy="15716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10" name="Picture 2" descr="Risultati immagini per R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0063" y="121833"/>
            <a:ext cx="803379" cy="62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9053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en-US" sz="2300" smtClean="0">
                <a:latin typeface="Verdana" pitchFamily="34" charset="0"/>
              </a:rPr>
              <a:t>SAS CODES FOR ANOVA</a:t>
            </a:r>
          </a:p>
        </p:txBody>
      </p:sp>
      <p:sp>
        <p:nvSpPr>
          <p:cNvPr id="58371" name="Rectangle 6"/>
          <p:cNvSpPr>
            <a:spLocks noChangeArrowheads="1"/>
          </p:cNvSpPr>
          <p:nvPr/>
        </p:nvSpPr>
        <p:spPr bwMode="auto">
          <a:xfrm>
            <a:off x="323850" y="1700213"/>
            <a:ext cx="8569325" cy="419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just" eaLnBrk="1" hangingPunct="1">
              <a:buClr>
                <a:schemeClr val="tx2"/>
              </a:buClr>
              <a:buFont typeface="Wingdings" pitchFamily="2" charset="2"/>
              <a:buNone/>
            </a:pPr>
            <a:r>
              <a:rPr lang="en-US" altLang="en-US" sz="1800">
                <a:latin typeface="GillSansMT" charset="0"/>
              </a:rPr>
              <a:t>Data Anova;</a:t>
            </a:r>
          </a:p>
          <a:p>
            <a:pPr algn="just" eaLnBrk="1" hangingPunct="1">
              <a:buClr>
                <a:schemeClr val="tx2"/>
              </a:buClr>
              <a:buFont typeface="Wingdings" pitchFamily="2" charset="2"/>
              <a:buNone/>
            </a:pPr>
            <a:r>
              <a:rPr lang="en-US" altLang="en-US" sz="1800">
                <a:latin typeface="GillSansMT" charset="0"/>
              </a:rPr>
              <a:t>input group$ milk @@;</a:t>
            </a:r>
          </a:p>
          <a:p>
            <a:pPr algn="just" eaLnBrk="1" hangingPunct="1">
              <a:buClr>
                <a:schemeClr val="tx2"/>
              </a:buClr>
              <a:buFont typeface="Wingdings" pitchFamily="2" charset="2"/>
              <a:buNone/>
            </a:pPr>
            <a:r>
              <a:rPr lang="en-US" altLang="en-US" sz="1800">
                <a:latin typeface="GillSansMT" charset="0"/>
              </a:rPr>
              <a:t>cards;</a:t>
            </a:r>
          </a:p>
          <a:p>
            <a:pPr algn="just" eaLnBrk="1" hangingPunct="1">
              <a:buClr>
                <a:schemeClr val="tx2"/>
              </a:buClr>
              <a:buFont typeface="Wingdings" pitchFamily="2" charset="2"/>
              <a:buNone/>
            </a:pPr>
            <a:r>
              <a:rPr lang="en-US" altLang="en-US" sz="1800">
                <a:latin typeface="GillSansMT" charset="0"/>
              </a:rPr>
              <a:t>food1 25.40	food2 23.40	food3 20.00 </a:t>
            </a:r>
          </a:p>
          <a:p>
            <a:pPr algn="just" eaLnBrk="1" hangingPunct="1">
              <a:buClr>
                <a:schemeClr val="tx2"/>
              </a:buClr>
              <a:buFont typeface="Wingdings" pitchFamily="2" charset="2"/>
              <a:buNone/>
            </a:pPr>
            <a:r>
              <a:rPr lang="en-US" altLang="en-US" sz="1800">
                <a:latin typeface="GillSansMT" charset="0"/>
              </a:rPr>
              <a:t>food1 26.31	food2 21.80	food3 22.20</a:t>
            </a:r>
          </a:p>
          <a:p>
            <a:pPr algn="just" eaLnBrk="1" hangingPunct="1">
              <a:buClr>
                <a:schemeClr val="tx2"/>
              </a:buClr>
              <a:buFont typeface="Wingdings" pitchFamily="2" charset="2"/>
              <a:buNone/>
            </a:pPr>
            <a:r>
              <a:rPr lang="en-US" altLang="en-US" sz="1800">
                <a:latin typeface="GillSansMT" charset="0"/>
              </a:rPr>
              <a:t>food1 24.10	food2 23.50	food3 19.75</a:t>
            </a:r>
          </a:p>
          <a:p>
            <a:pPr algn="just" eaLnBrk="1" hangingPunct="1">
              <a:buClr>
                <a:schemeClr val="tx2"/>
              </a:buClr>
              <a:buFont typeface="Wingdings" pitchFamily="2" charset="2"/>
              <a:buNone/>
            </a:pPr>
            <a:r>
              <a:rPr lang="en-US" altLang="en-US" sz="1800">
                <a:latin typeface="GillSansMT" charset="0"/>
              </a:rPr>
              <a:t>food1 23.74	food2 22.75	food3 20.60</a:t>
            </a:r>
          </a:p>
          <a:p>
            <a:pPr algn="just" eaLnBrk="1" hangingPunct="1">
              <a:buClr>
                <a:schemeClr val="tx2"/>
              </a:buClr>
              <a:buFont typeface="Wingdings" pitchFamily="2" charset="2"/>
              <a:buNone/>
            </a:pPr>
            <a:r>
              <a:rPr lang="en-US" altLang="en-US" sz="1800">
                <a:latin typeface="GillSansMT" charset="0"/>
              </a:rPr>
              <a:t>food1 25.10	food2 21.60	food3 20.40</a:t>
            </a:r>
          </a:p>
          <a:p>
            <a:pPr algn="just" eaLnBrk="1" hangingPunct="1">
              <a:buClr>
                <a:schemeClr val="tx2"/>
              </a:buClr>
              <a:buFont typeface="Wingdings" pitchFamily="2" charset="2"/>
              <a:buNone/>
            </a:pPr>
            <a:r>
              <a:rPr lang="en-US" altLang="en-US" sz="1800">
                <a:latin typeface="GillSansMT" charset="0"/>
              </a:rPr>
              <a:t>;</a:t>
            </a:r>
          </a:p>
          <a:p>
            <a:pPr algn="just" eaLnBrk="1" hangingPunct="1">
              <a:buClr>
                <a:schemeClr val="tx2"/>
              </a:buClr>
              <a:buFont typeface="Wingdings" pitchFamily="2" charset="2"/>
              <a:buNone/>
            </a:pPr>
            <a:r>
              <a:rPr lang="en-US" altLang="en-US" sz="1800">
                <a:latin typeface="GillSansMT" charset="0"/>
              </a:rPr>
              <a:t>run;</a:t>
            </a:r>
          </a:p>
          <a:p>
            <a:pPr algn="just" eaLnBrk="1" hangingPunct="1">
              <a:buClr>
                <a:schemeClr val="tx2"/>
              </a:buClr>
              <a:buFont typeface="Wingdings" pitchFamily="2" charset="2"/>
              <a:buNone/>
            </a:pPr>
            <a:endParaRPr lang="en-US" altLang="en-US" sz="1800">
              <a:latin typeface="GillSansMT" charset="0"/>
            </a:endParaRPr>
          </a:p>
          <a:p>
            <a:pPr algn="just" eaLnBrk="1" hangingPunct="1">
              <a:buClr>
                <a:schemeClr val="tx2"/>
              </a:buClr>
              <a:buFont typeface="Wingdings" pitchFamily="2" charset="2"/>
              <a:buNone/>
            </a:pPr>
            <a:r>
              <a:rPr lang="en-US" altLang="en-US" sz="1800">
                <a:latin typeface="GillSansMT" charset="0"/>
              </a:rPr>
              <a:t>proc anova; /* or PROC GLM */ </a:t>
            </a:r>
          </a:p>
          <a:p>
            <a:pPr algn="just" eaLnBrk="1" hangingPunct="1">
              <a:buClr>
                <a:schemeClr val="tx2"/>
              </a:buClr>
              <a:buFont typeface="Wingdings" pitchFamily="2" charset="2"/>
              <a:buNone/>
            </a:pPr>
            <a:r>
              <a:rPr lang="en-US" altLang="en-US" sz="1800">
                <a:latin typeface="GillSansMT" charset="0"/>
              </a:rPr>
              <a:t>class group;</a:t>
            </a:r>
          </a:p>
          <a:p>
            <a:pPr algn="just" eaLnBrk="1" hangingPunct="1">
              <a:buClr>
                <a:schemeClr val="tx2"/>
              </a:buClr>
              <a:buFont typeface="Wingdings" pitchFamily="2" charset="2"/>
              <a:buNone/>
            </a:pPr>
            <a:r>
              <a:rPr lang="en-US" altLang="en-US" sz="1800">
                <a:latin typeface="GillSansMT" charset="0"/>
              </a:rPr>
              <a:t>model milk=group;</a:t>
            </a:r>
          </a:p>
          <a:p>
            <a:pPr algn="just" eaLnBrk="1" hangingPunct="1">
              <a:buClr>
                <a:schemeClr val="tx2"/>
              </a:buClr>
              <a:buFont typeface="Wingdings" pitchFamily="2" charset="2"/>
              <a:buNone/>
            </a:pPr>
            <a:r>
              <a:rPr lang="en-US" altLang="en-US" sz="1800">
                <a:latin typeface="GillSansMT" charset="0"/>
              </a:rPr>
              <a:t>run;</a:t>
            </a:r>
          </a:p>
        </p:txBody>
      </p:sp>
      <p:pic>
        <p:nvPicPr>
          <p:cNvPr id="4" name="Picture 7" descr="Risultati immagini per sas softwa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5868" y="226145"/>
            <a:ext cx="1109198" cy="454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smtClean="0"/>
              <a:t>SAS OUTPUT - ANOVA</a:t>
            </a:r>
          </a:p>
        </p:txBody>
      </p:sp>
      <p:pic>
        <p:nvPicPr>
          <p:cNvPr id="5939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343025"/>
            <a:ext cx="84963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Risultati immagini per sas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868" y="226145"/>
            <a:ext cx="1109198" cy="454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ph type="body" idx="1"/>
          </p:nvPr>
        </p:nvSpPr>
        <p:spPr>
          <a:xfrm>
            <a:off x="683568" y="1125539"/>
            <a:ext cx="7639695" cy="2879526"/>
          </a:xfrm>
        </p:spPr>
        <p:txBody>
          <a:bodyPr/>
          <a:lstStyle/>
          <a:p>
            <a:pPr algn="just" eaLnBrk="1" hangingPunct="1"/>
            <a:r>
              <a:rPr lang="en-US" altLang="en-US" sz="1800" dirty="0" smtClean="0"/>
              <a:t>Needed when the overall F test is rejected </a:t>
            </a:r>
          </a:p>
          <a:p>
            <a:pPr algn="just" eaLnBrk="1" hangingPunct="1"/>
            <a:endParaRPr lang="en-US" altLang="en-US" sz="1800" dirty="0" smtClean="0"/>
          </a:p>
          <a:p>
            <a:pPr algn="just" eaLnBrk="1" hangingPunct="1"/>
            <a:r>
              <a:rPr lang="en-US" altLang="en-US" sz="1800" dirty="0" smtClean="0"/>
              <a:t>Can be done without adjustment of type I error if other comparisons were planned in advance (least significant difference - LSD method)</a:t>
            </a:r>
          </a:p>
          <a:p>
            <a:pPr algn="just" eaLnBrk="1" hangingPunct="1"/>
            <a:endParaRPr lang="en-US" altLang="en-US" sz="1800" dirty="0" smtClean="0"/>
          </a:p>
          <a:p>
            <a:pPr algn="just" eaLnBrk="1" hangingPunct="1"/>
            <a:r>
              <a:rPr lang="en-US" altLang="en-US" sz="1800" dirty="0" smtClean="0"/>
              <a:t>Type I error needs to be adjusted if other comparisons were not planned in advance (Bonferroni’s and </a:t>
            </a:r>
            <a:r>
              <a:rPr lang="en-US" altLang="en-US" sz="1800" dirty="0" err="1" smtClean="0"/>
              <a:t>scheffe’s</a:t>
            </a:r>
            <a:r>
              <a:rPr lang="en-US" altLang="en-US" sz="1800" dirty="0" smtClean="0"/>
              <a:t> methods)</a:t>
            </a:r>
          </a:p>
        </p:txBody>
      </p:sp>
      <p:sp>
        <p:nvSpPr>
          <p:cNvPr id="60419" name="Rectangle 5"/>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nchor="ctr"/>
          <a:lstStyle/>
          <a:p>
            <a:pPr marL="342900" indent="-342900" eaLnBrk="1" hangingPunct="1">
              <a:spcBef>
                <a:spcPct val="20000"/>
              </a:spcBef>
              <a:buClr>
                <a:schemeClr val="tx1"/>
              </a:buClr>
              <a:buSzPct val="70000"/>
              <a:buFont typeface="Wingdings" pitchFamily="2" charset="2"/>
              <a:buNone/>
            </a:pPr>
            <a:r>
              <a:rPr lang="en-US" altLang="en-US" sz="2300" smtClean="0">
                <a:latin typeface="Verdana" pitchFamily="34" charset="0"/>
              </a:rPr>
              <a:t>Pair-wise comparison</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en-US" smtClean="0">
                <a:latin typeface="Verdana" pitchFamily="34" charset="0"/>
              </a:rPr>
              <a:t>Fisher’s Least </a:t>
            </a:r>
            <a:r>
              <a:rPr lang="en-US" altLang="en-US" sz="2000" smtClean="0">
                <a:latin typeface="Verdana" pitchFamily="34" charset="0"/>
              </a:rPr>
              <a:t>Significant Difference (LSD) Test</a:t>
            </a:r>
          </a:p>
        </p:txBody>
      </p:sp>
      <p:sp>
        <p:nvSpPr>
          <p:cNvPr id="61443" name="Rectangle 6"/>
          <p:cNvSpPr>
            <a:spLocks noChangeArrowheads="1"/>
          </p:cNvSpPr>
          <p:nvPr/>
        </p:nvSpPr>
        <p:spPr bwMode="auto">
          <a:xfrm>
            <a:off x="606425" y="1268413"/>
            <a:ext cx="8213725" cy="536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Aft>
                <a:spcPct val="30000"/>
              </a:spcAft>
              <a:buFont typeface="Wingdings" pitchFamily="2" charset="2"/>
              <a:buNone/>
            </a:pPr>
            <a:r>
              <a:rPr lang="en-US" altLang="en-US" sz="2400"/>
              <a:t>To compare level 1 and level 2 </a:t>
            </a:r>
          </a:p>
          <a:p>
            <a:pPr eaLnBrk="1" hangingPunct="1">
              <a:spcAft>
                <a:spcPct val="30000"/>
              </a:spcAft>
              <a:buFont typeface="Wingdings" pitchFamily="2" charset="2"/>
              <a:buNone/>
            </a:pPr>
            <a:endParaRPr lang="en-US" altLang="en-US" sz="2400"/>
          </a:p>
          <a:p>
            <a:pPr eaLnBrk="1" hangingPunct="1">
              <a:spcAft>
                <a:spcPct val="30000"/>
              </a:spcAft>
              <a:buFont typeface="Wingdings" pitchFamily="2" charset="2"/>
              <a:buNone/>
            </a:pPr>
            <a:endParaRPr lang="en-US" altLang="en-US" sz="1800"/>
          </a:p>
          <a:p>
            <a:pPr eaLnBrk="1" hangingPunct="1">
              <a:spcAft>
                <a:spcPct val="30000"/>
              </a:spcAft>
              <a:buFont typeface="Wingdings" pitchFamily="2" charset="2"/>
              <a:buNone/>
            </a:pPr>
            <a:endParaRPr lang="en-US" altLang="en-US" sz="1800"/>
          </a:p>
          <a:p>
            <a:pPr eaLnBrk="1" hangingPunct="1">
              <a:spcAft>
                <a:spcPct val="30000"/>
              </a:spcAft>
              <a:buFont typeface="Wingdings" pitchFamily="2" charset="2"/>
              <a:buNone/>
            </a:pPr>
            <a:endParaRPr lang="en-US" altLang="en-US" sz="1800"/>
          </a:p>
          <a:p>
            <a:pPr eaLnBrk="1" hangingPunct="1">
              <a:spcAft>
                <a:spcPct val="30000"/>
              </a:spcAft>
              <a:buFont typeface="Wingdings" pitchFamily="2" charset="2"/>
              <a:buNone/>
            </a:pPr>
            <a:endParaRPr lang="en-US" altLang="en-US" sz="1800"/>
          </a:p>
          <a:p>
            <a:pPr eaLnBrk="1" hangingPunct="1">
              <a:spcAft>
                <a:spcPct val="30000"/>
              </a:spcAft>
              <a:buFont typeface="Wingdings" pitchFamily="2" charset="2"/>
              <a:buNone/>
            </a:pPr>
            <a:r>
              <a:rPr lang="en-US" altLang="en-US" sz="1700" i="1"/>
              <a:t>Compare this to  t</a:t>
            </a:r>
            <a:r>
              <a:rPr lang="en-US" altLang="en-US" sz="1700" i="1" baseline="-25000">
                <a:sym typeface="Symbol" pitchFamily="18" charset="2"/>
              </a:rPr>
              <a:t>/2</a:t>
            </a:r>
            <a:r>
              <a:rPr lang="en-US" altLang="en-US" sz="1700">
                <a:sym typeface="Symbol" pitchFamily="18" charset="2"/>
              </a:rPr>
              <a:t>  = Upper-tailed value or  -</a:t>
            </a:r>
            <a:r>
              <a:rPr lang="en-US" altLang="en-US" sz="1700" i="1"/>
              <a:t> t</a:t>
            </a:r>
            <a:r>
              <a:rPr lang="en-US" altLang="en-US" sz="1700" i="1" baseline="-25000">
                <a:sym typeface="Symbol" pitchFamily="18" charset="2"/>
              </a:rPr>
              <a:t>/2 </a:t>
            </a:r>
            <a:r>
              <a:rPr lang="en-US" altLang="en-US" sz="1700" i="1">
                <a:sym typeface="Symbol" pitchFamily="18" charset="2"/>
              </a:rPr>
              <a:t>lower</a:t>
            </a:r>
            <a:r>
              <a:rPr lang="en-US" altLang="en-US" sz="1700">
                <a:sym typeface="Symbol" pitchFamily="18" charset="2"/>
              </a:rPr>
              <a:t>-tailed</a:t>
            </a:r>
            <a:r>
              <a:rPr lang="en-US" altLang="en-US" sz="1700" i="1" baseline="-25000">
                <a:sym typeface="Symbol" pitchFamily="18" charset="2"/>
              </a:rPr>
              <a:t>  </a:t>
            </a:r>
            <a:r>
              <a:rPr lang="en-US" altLang="en-US" sz="1700">
                <a:sym typeface="Symbol" pitchFamily="18" charset="2"/>
              </a:rPr>
              <a:t>from Student’s t-distribution for /2 and (n - p) degrees of freedom</a:t>
            </a:r>
          </a:p>
          <a:p>
            <a:pPr eaLnBrk="1" hangingPunct="1">
              <a:spcAft>
                <a:spcPct val="30000"/>
              </a:spcAft>
              <a:buFont typeface="Wingdings" pitchFamily="2" charset="2"/>
              <a:buNone/>
            </a:pPr>
            <a:endParaRPr lang="en-US" altLang="en-US" sz="1700">
              <a:sym typeface="Symbol" pitchFamily="18" charset="2"/>
            </a:endParaRPr>
          </a:p>
          <a:p>
            <a:pPr eaLnBrk="1" hangingPunct="1">
              <a:spcAft>
                <a:spcPct val="30000"/>
              </a:spcAft>
              <a:buFont typeface="Wingdings" pitchFamily="2" charset="2"/>
              <a:buNone/>
            </a:pPr>
            <a:r>
              <a:rPr lang="en-US" altLang="en-US" sz="1700">
                <a:sym typeface="Symbol" pitchFamily="18" charset="2"/>
              </a:rPr>
              <a:t> MSE = Mean square within from ANOVA table</a:t>
            </a:r>
          </a:p>
          <a:p>
            <a:pPr eaLnBrk="1" hangingPunct="1">
              <a:spcAft>
                <a:spcPct val="30000"/>
              </a:spcAft>
              <a:buFont typeface="Wingdings" pitchFamily="2" charset="2"/>
              <a:buNone/>
            </a:pPr>
            <a:r>
              <a:rPr lang="en-US" altLang="en-US" sz="1700">
                <a:sym typeface="Symbol" pitchFamily="18" charset="2"/>
              </a:rPr>
              <a:t>	   </a:t>
            </a:r>
            <a:r>
              <a:rPr lang="en-US" altLang="en-US" sz="1700" i="1">
                <a:sym typeface="Symbol" pitchFamily="18" charset="2"/>
              </a:rPr>
              <a:t>n</a:t>
            </a:r>
            <a:r>
              <a:rPr lang="en-US" altLang="en-US" sz="1700">
                <a:sym typeface="Symbol" pitchFamily="18" charset="2"/>
              </a:rPr>
              <a:t> = Number of subjects</a:t>
            </a:r>
          </a:p>
          <a:p>
            <a:pPr eaLnBrk="1" hangingPunct="1">
              <a:spcAft>
                <a:spcPct val="30000"/>
              </a:spcAft>
              <a:buFont typeface="Wingdings" pitchFamily="2" charset="2"/>
              <a:buNone/>
            </a:pPr>
            <a:r>
              <a:rPr lang="en-US" altLang="en-US" sz="1700">
                <a:sym typeface="Symbol" pitchFamily="18" charset="2"/>
              </a:rPr>
              <a:t>	   p = Number of levels</a:t>
            </a:r>
          </a:p>
        </p:txBody>
      </p:sp>
      <p:graphicFrame>
        <p:nvGraphicFramePr>
          <p:cNvPr id="61444" name="Object 7"/>
          <p:cNvGraphicFramePr>
            <a:graphicFrameLocks noChangeAspect="1"/>
          </p:cNvGraphicFramePr>
          <p:nvPr/>
        </p:nvGraphicFramePr>
        <p:xfrm>
          <a:off x="1692275" y="1989138"/>
          <a:ext cx="5210175" cy="1223962"/>
        </p:xfrm>
        <a:graphic>
          <a:graphicData uri="http://schemas.openxmlformats.org/presentationml/2006/ole">
            <mc:AlternateContent xmlns:mc="http://schemas.openxmlformats.org/markup-compatibility/2006">
              <mc:Choice xmlns:v="urn:schemas-microsoft-com:vml" Requires="v">
                <p:oleObj spid="_x0000_s61491" name="Equation" r:id="rId3" imgW="2349500" imgH="622300" progId="Equation.3">
                  <p:embed/>
                </p:oleObj>
              </mc:Choice>
              <mc:Fallback>
                <p:oleObj name="Equation" r:id="rId3" imgW="2349500" imgH="6223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1989138"/>
                        <a:ext cx="5210175" cy="12239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en-US" sz="2300" smtClean="0">
                <a:latin typeface="Verdana" pitchFamily="34" charset="0"/>
              </a:rPr>
              <a:t>Bonferroni’s method</a:t>
            </a:r>
          </a:p>
        </p:txBody>
      </p:sp>
      <p:sp>
        <p:nvSpPr>
          <p:cNvPr id="62467" name="Rectangle 4"/>
          <p:cNvSpPr>
            <a:spLocks noChangeArrowheads="1"/>
          </p:cNvSpPr>
          <p:nvPr/>
        </p:nvSpPr>
        <p:spPr bwMode="auto">
          <a:xfrm>
            <a:off x="611188" y="1341438"/>
            <a:ext cx="7924800" cy="523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buFont typeface="Wingdings" pitchFamily="2" charset="2"/>
              <a:buNone/>
            </a:pPr>
            <a:r>
              <a:rPr lang="en-US" altLang="en-US" sz="2800"/>
              <a:t>	To compare level 1 and level 2</a:t>
            </a:r>
            <a:r>
              <a:rPr lang="en-US" altLang="en-US" sz="3200"/>
              <a:t> </a:t>
            </a:r>
          </a:p>
          <a:p>
            <a:pPr eaLnBrk="1" hangingPunct="1">
              <a:buFont typeface="Wingdings" pitchFamily="2" charset="2"/>
              <a:buNone/>
            </a:pPr>
            <a:endParaRPr lang="en-US" altLang="en-US" sz="3200"/>
          </a:p>
          <a:p>
            <a:pPr eaLnBrk="1" hangingPunct="1">
              <a:buFont typeface="Wingdings" pitchFamily="2" charset="2"/>
              <a:buNone/>
            </a:pPr>
            <a:endParaRPr lang="en-US" altLang="en-US" sz="2400"/>
          </a:p>
          <a:p>
            <a:pPr eaLnBrk="1" hangingPunct="1">
              <a:buFont typeface="Wingdings" pitchFamily="2" charset="2"/>
              <a:buNone/>
            </a:pPr>
            <a:endParaRPr lang="en-US" altLang="en-US" sz="2400"/>
          </a:p>
          <a:p>
            <a:pPr eaLnBrk="1" hangingPunct="1">
              <a:buFont typeface="Wingdings" pitchFamily="2" charset="2"/>
              <a:buNone/>
            </a:pPr>
            <a:endParaRPr lang="en-US" altLang="en-US" sz="2400"/>
          </a:p>
          <a:p>
            <a:pPr eaLnBrk="1" hangingPunct="1">
              <a:buFont typeface="Wingdings" pitchFamily="2" charset="2"/>
              <a:buNone/>
            </a:pPr>
            <a:r>
              <a:rPr lang="en-US" altLang="en-US" sz="2300">
                <a:sym typeface="Symbol" pitchFamily="18" charset="2"/>
              </a:rPr>
              <a:t>	Adjust the significance level </a:t>
            </a:r>
            <a:r>
              <a:rPr lang="el-GR" altLang="en-US" sz="2300">
                <a:cs typeface="Arial" pitchFamily="34" charset="0"/>
                <a:sym typeface="Symbol" pitchFamily="18" charset="2"/>
              </a:rPr>
              <a:t>α</a:t>
            </a:r>
            <a:r>
              <a:rPr lang="en-US" altLang="en-US" sz="2300">
                <a:cs typeface="Arial" pitchFamily="34" charset="0"/>
                <a:sym typeface="Symbol" pitchFamily="18" charset="2"/>
              </a:rPr>
              <a:t> by taking the new significance level </a:t>
            </a:r>
            <a:r>
              <a:rPr lang="el-GR" altLang="en-US" sz="2300">
                <a:cs typeface="Arial" pitchFamily="34" charset="0"/>
                <a:sym typeface="Symbol" pitchFamily="18" charset="2"/>
              </a:rPr>
              <a:t>α</a:t>
            </a:r>
            <a:r>
              <a:rPr lang="en-US" altLang="en-US" sz="2300">
                <a:cs typeface="Arial" pitchFamily="34" charset="0"/>
                <a:sym typeface="Symbol" pitchFamily="18" charset="2"/>
              </a:rPr>
              <a:t>*</a:t>
            </a:r>
          </a:p>
        </p:txBody>
      </p:sp>
      <p:graphicFrame>
        <p:nvGraphicFramePr>
          <p:cNvPr id="62468" name="Object 5"/>
          <p:cNvGraphicFramePr>
            <a:graphicFrameLocks noChangeAspect="1"/>
          </p:cNvGraphicFramePr>
          <p:nvPr/>
        </p:nvGraphicFramePr>
        <p:xfrm>
          <a:off x="3581400" y="5105400"/>
          <a:ext cx="1714500" cy="979488"/>
        </p:xfrm>
        <a:graphic>
          <a:graphicData uri="http://schemas.openxmlformats.org/presentationml/2006/ole">
            <mc:AlternateContent xmlns:mc="http://schemas.openxmlformats.org/markup-compatibility/2006">
              <mc:Choice xmlns:v="urn:schemas-microsoft-com:vml" Requires="v">
                <p:oleObj spid="_x0000_s62562" name="Equation" r:id="rId3" imgW="800100" imgH="457200" progId="Equation.DSMT4">
                  <p:embed/>
                </p:oleObj>
              </mc:Choice>
              <mc:Fallback>
                <p:oleObj name="Equation" r:id="rId3" imgW="800100" imgH="457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5105400"/>
                        <a:ext cx="1714500"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69" name="Object 6"/>
          <p:cNvGraphicFramePr>
            <a:graphicFrameLocks noChangeAspect="1"/>
          </p:cNvGraphicFramePr>
          <p:nvPr/>
        </p:nvGraphicFramePr>
        <p:xfrm>
          <a:off x="2411413" y="2205038"/>
          <a:ext cx="4706937" cy="1241425"/>
        </p:xfrm>
        <a:graphic>
          <a:graphicData uri="http://schemas.openxmlformats.org/presentationml/2006/ole">
            <mc:AlternateContent xmlns:mc="http://schemas.openxmlformats.org/markup-compatibility/2006">
              <mc:Choice xmlns:v="urn:schemas-microsoft-com:vml" Requires="v">
                <p:oleObj spid="_x0000_s62563" name="Equation" r:id="rId5" imgW="2349500" imgH="622300" progId="Equation.3">
                  <p:embed/>
                </p:oleObj>
              </mc:Choice>
              <mc:Fallback>
                <p:oleObj name="Equation" r:id="rId5" imgW="2349500" imgH="6223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2205038"/>
                        <a:ext cx="4706937" cy="12414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en-US" sz="2300" smtClean="0">
                <a:latin typeface="Verdana" pitchFamily="34" charset="0"/>
              </a:rPr>
              <a:t>R CODES FOR multiple comparisons</a:t>
            </a:r>
          </a:p>
        </p:txBody>
      </p:sp>
      <p:pic>
        <p:nvPicPr>
          <p:cNvPr id="58371"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73138" y="1268413"/>
            <a:ext cx="7920037" cy="3500437"/>
          </a:xfr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4" name="Picture 2" descr="Risultati immagini per R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0063" y="121833"/>
            <a:ext cx="803379" cy="62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2736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827088" y="476250"/>
            <a:ext cx="7712075" cy="349250"/>
          </a:xfrm>
        </p:spPr>
        <p:txBody>
          <a:bodyPr/>
          <a:lstStyle/>
          <a:p>
            <a:pPr eaLnBrk="1" hangingPunct="1"/>
            <a:r>
              <a:rPr lang="en-US" altLang="en-US" sz="2300" smtClean="0">
                <a:latin typeface="Verdana" pitchFamily="34" charset="0"/>
                <a:cs typeface="Times New Roman" pitchFamily="18" charset="0"/>
              </a:rPr>
              <a:t>How does statistical inference work?</a:t>
            </a:r>
            <a:r>
              <a:rPr lang="en-US" altLang="en-US" sz="2300" smtClean="0">
                <a:latin typeface="Verdana" pitchFamily="34" charset="0"/>
              </a:rPr>
              <a:t> </a:t>
            </a:r>
          </a:p>
        </p:txBody>
      </p:sp>
      <p:sp>
        <p:nvSpPr>
          <p:cNvPr id="152579" name="Rectangle 3"/>
          <p:cNvSpPr>
            <a:spLocks noGrp="1" noChangeArrowheads="1"/>
          </p:cNvSpPr>
          <p:nvPr>
            <p:ph type="body" idx="1"/>
          </p:nvPr>
        </p:nvSpPr>
        <p:spPr>
          <a:xfrm>
            <a:off x="827088" y="1268413"/>
            <a:ext cx="7437437" cy="3600450"/>
          </a:xfrm>
          <a:noFill/>
          <a:extLst>
            <a:ext uri="{91240B29-F687-4F45-9708-019B960494DF}">
              <a14:hiddenLine xmlns:a14="http://schemas.microsoft.com/office/drawing/2010/main" w="9525">
                <a:solidFill>
                  <a:srgbClr val="FF0000"/>
                </a:solidFill>
                <a:miter lim="800000"/>
                <a:headEnd/>
                <a:tailEnd/>
              </a14:hiddenLine>
            </a:ext>
          </a:extLst>
        </p:spPr>
        <p:txBody>
          <a:bodyPr/>
          <a:lstStyle/>
          <a:p>
            <a:pPr algn="just" eaLnBrk="1" hangingPunct="1">
              <a:spcBef>
                <a:spcPts val="1200"/>
              </a:spcBef>
              <a:spcAft>
                <a:spcPct val="30000"/>
              </a:spcAft>
            </a:pPr>
            <a:r>
              <a:rPr lang="en-US" altLang="en-US" sz="1800" dirty="0" smtClean="0">
                <a:solidFill>
                  <a:srgbClr val="FF0000"/>
                </a:solidFill>
                <a:cs typeface="Times New Roman" pitchFamily="18" charset="0"/>
              </a:rPr>
              <a:t>Infer</a:t>
            </a:r>
            <a:r>
              <a:rPr lang="en-US" altLang="en-US" sz="1800" dirty="0" smtClean="0">
                <a:cs typeface="Times New Roman" pitchFamily="18" charset="0"/>
              </a:rPr>
              <a:t> upon the </a:t>
            </a:r>
            <a:r>
              <a:rPr lang="en-US" altLang="en-US" sz="1800" dirty="0" smtClean="0">
                <a:solidFill>
                  <a:srgbClr val="FF0000"/>
                </a:solidFill>
                <a:cs typeface="Times New Roman" pitchFamily="18" charset="0"/>
              </a:rPr>
              <a:t>characteristics</a:t>
            </a:r>
            <a:r>
              <a:rPr lang="en-US" altLang="en-US" sz="1800" dirty="0" smtClean="0">
                <a:cs typeface="Times New Roman" pitchFamily="18" charset="0"/>
              </a:rPr>
              <a:t> of a large </a:t>
            </a:r>
            <a:r>
              <a:rPr lang="en-US" altLang="en-US" sz="1800" dirty="0" smtClean="0">
                <a:solidFill>
                  <a:srgbClr val="FF0000"/>
                </a:solidFill>
                <a:cs typeface="Times New Roman" pitchFamily="18" charset="0"/>
              </a:rPr>
              <a:t>population</a:t>
            </a:r>
            <a:r>
              <a:rPr lang="en-US" altLang="en-US" sz="1800" dirty="0" smtClean="0">
                <a:cs typeface="Times New Roman" pitchFamily="18" charset="0"/>
              </a:rPr>
              <a:t> based on </a:t>
            </a:r>
            <a:r>
              <a:rPr lang="en-US" altLang="en-US" sz="1800" dirty="0" smtClean="0">
                <a:solidFill>
                  <a:srgbClr val="FF3300"/>
                </a:solidFill>
                <a:cs typeface="Times New Roman" pitchFamily="18" charset="0"/>
              </a:rPr>
              <a:t>data</a:t>
            </a:r>
            <a:r>
              <a:rPr lang="en-US" altLang="en-US" sz="1800" dirty="0" smtClean="0">
                <a:cs typeface="Times New Roman" pitchFamily="18" charset="0"/>
              </a:rPr>
              <a:t> from a </a:t>
            </a:r>
            <a:r>
              <a:rPr lang="en-US" altLang="en-US" sz="1800" dirty="0" smtClean="0">
                <a:solidFill>
                  <a:srgbClr val="FF0000"/>
                </a:solidFill>
                <a:cs typeface="Times New Roman" pitchFamily="18" charset="0"/>
              </a:rPr>
              <a:t>finite random sample</a:t>
            </a:r>
            <a:r>
              <a:rPr lang="en-US" altLang="en-US" sz="1800" dirty="0" smtClean="0">
                <a:solidFill>
                  <a:schemeClr val="accent1"/>
                </a:solidFill>
              </a:rPr>
              <a:t> </a:t>
            </a:r>
          </a:p>
          <a:p>
            <a:pPr algn="just" eaLnBrk="1" hangingPunct="1">
              <a:spcBef>
                <a:spcPts val="1200"/>
              </a:spcBef>
              <a:spcAft>
                <a:spcPct val="30000"/>
              </a:spcAft>
            </a:pPr>
            <a:r>
              <a:rPr lang="en-US" altLang="en-US" sz="1800" dirty="0" smtClean="0">
                <a:cs typeface="Times New Roman" pitchFamily="18" charset="0"/>
              </a:rPr>
              <a:t>Mechanics (part of the scientific method):  </a:t>
            </a:r>
          </a:p>
          <a:p>
            <a:pPr lvl="1" algn="just" eaLnBrk="1" hangingPunct="1">
              <a:spcBef>
                <a:spcPts val="1200"/>
              </a:spcBef>
              <a:spcAft>
                <a:spcPct val="30000"/>
              </a:spcAft>
              <a:buFont typeface="Wingdings" panose="05000000000000000000" pitchFamily="2" charset="2"/>
              <a:buChar char="Ø"/>
            </a:pPr>
            <a:r>
              <a:rPr lang="en-US" altLang="en-US" sz="1800" dirty="0" smtClean="0">
                <a:solidFill>
                  <a:srgbClr val="FF0000"/>
                </a:solidFill>
                <a:cs typeface="Times New Roman" pitchFamily="18" charset="0"/>
              </a:rPr>
              <a:t>Design</a:t>
            </a:r>
            <a:r>
              <a:rPr lang="en-US" altLang="en-US" sz="1800" dirty="0" smtClean="0">
                <a:cs typeface="Times New Roman" pitchFamily="18" charset="0"/>
              </a:rPr>
              <a:t> and </a:t>
            </a:r>
            <a:r>
              <a:rPr lang="en-US" altLang="en-US" sz="1800" dirty="0" smtClean="0">
                <a:solidFill>
                  <a:srgbClr val="FF0000"/>
                </a:solidFill>
                <a:cs typeface="Times New Roman" pitchFamily="18" charset="0"/>
              </a:rPr>
              <a:t>collect</a:t>
            </a:r>
            <a:r>
              <a:rPr lang="en-US" altLang="en-US" sz="1800" dirty="0" smtClean="0">
                <a:cs typeface="Times New Roman" pitchFamily="18" charset="0"/>
              </a:rPr>
              <a:t> data from an experiment (</a:t>
            </a:r>
            <a:r>
              <a:rPr lang="en-US" altLang="en-US" sz="1800" dirty="0" err="1" smtClean="0">
                <a:cs typeface="Times New Roman" pitchFamily="18" charset="0"/>
              </a:rPr>
              <a:t>e.g</a:t>
            </a:r>
            <a:r>
              <a:rPr lang="en-US" altLang="en-US" sz="1800" dirty="0" smtClean="0">
                <a:cs typeface="Times New Roman" pitchFamily="18" charset="0"/>
              </a:rPr>
              <a:t> blood pressure) </a:t>
            </a:r>
          </a:p>
          <a:p>
            <a:pPr lvl="1" algn="just" eaLnBrk="1" hangingPunct="1">
              <a:spcBef>
                <a:spcPts val="1200"/>
              </a:spcBef>
              <a:spcAft>
                <a:spcPct val="30000"/>
              </a:spcAft>
              <a:buFont typeface="Wingdings" panose="05000000000000000000" pitchFamily="2" charset="2"/>
              <a:buChar char="Ø"/>
            </a:pPr>
            <a:r>
              <a:rPr lang="en-US" altLang="en-US" sz="1800" dirty="0" smtClean="0">
                <a:cs typeface="Times New Roman" pitchFamily="18" charset="0"/>
              </a:rPr>
              <a:t>Assess the probability of getting the experimental results assuming a true </a:t>
            </a:r>
            <a:r>
              <a:rPr lang="en-US" altLang="en-US" sz="1800" dirty="0" smtClean="0">
                <a:solidFill>
                  <a:srgbClr val="FF0000"/>
                </a:solidFill>
                <a:cs typeface="Times New Roman" pitchFamily="18" charset="0"/>
              </a:rPr>
              <a:t>null hypothesis</a:t>
            </a:r>
            <a:r>
              <a:rPr lang="en-US" altLang="en-US" sz="1800" dirty="0" smtClean="0">
                <a:cs typeface="Times New Roman" pitchFamily="18" charset="0"/>
              </a:rPr>
              <a:t> (status quo knowledge..</a:t>
            </a:r>
            <a:r>
              <a:rPr lang="en-US" altLang="en-US" sz="1800" dirty="0" err="1" smtClean="0">
                <a:cs typeface="Times New Roman" pitchFamily="18" charset="0"/>
              </a:rPr>
              <a:t>e.g</a:t>
            </a:r>
            <a:r>
              <a:rPr lang="en-US" altLang="en-US" sz="1800" dirty="0" smtClean="0">
                <a:cs typeface="Times New Roman" pitchFamily="18" charset="0"/>
              </a:rPr>
              <a:t>. no treatment difference )</a:t>
            </a:r>
          </a:p>
          <a:p>
            <a:pPr lvl="1" algn="just" eaLnBrk="1" hangingPunct="1">
              <a:spcBef>
                <a:spcPts val="1200"/>
              </a:spcBef>
              <a:spcAft>
                <a:spcPct val="30000"/>
              </a:spcAft>
              <a:buFont typeface="Wingdings" panose="05000000000000000000" pitchFamily="2" charset="2"/>
              <a:buChar char="Ø"/>
            </a:pPr>
            <a:r>
              <a:rPr lang="en-US" altLang="en-US" sz="1800" dirty="0" smtClean="0">
                <a:cs typeface="Times New Roman" pitchFamily="18" charset="0"/>
              </a:rPr>
              <a:t>Common investigator objective: disprove the status quo in favor of an </a:t>
            </a:r>
            <a:r>
              <a:rPr lang="en-US" altLang="en-US" sz="1800" dirty="0" smtClean="0">
                <a:solidFill>
                  <a:srgbClr val="FF0000"/>
                </a:solidFill>
                <a:cs typeface="Times New Roman" pitchFamily="18" charset="0"/>
              </a:rPr>
              <a:t>alternative hypothesis </a:t>
            </a:r>
            <a:r>
              <a:rPr lang="en-US" altLang="en-US" sz="1800" dirty="0" smtClean="0">
                <a:cs typeface="Times New Roman" pitchFamily="18" charset="0"/>
              </a:rPr>
              <a:t>(there is a treatment effect)</a:t>
            </a:r>
          </a:p>
          <a:p>
            <a:pPr algn="just" eaLnBrk="1" hangingPunct="1">
              <a:spcBef>
                <a:spcPts val="1200"/>
              </a:spcBef>
              <a:spcAft>
                <a:spcPct val="30000"/>
              </a:spcAft>
            </a:pPr>
            <a:r>
              <a:rPr lang="en-US" altLang="en-US" sz="1800" dirty="0" smtClean="0">
                <a:cs typeface="Times New Roman" pitchFamily="18" charset="0"/>
              </a:rPr>
              <a:t>Conclusions never made with absolute certainty…must establish </a:t>
            </a:r>
            <a:r>
              <a:rPr lang="en-US" altLang="en-US" sz="1800" dirty="0" smtClean="0">
                <a:solidFill>
                  <a:srgbClr val="FF0000"/>
                </a:solidFill>
                <a:cs typeface="Times New Roman" pitchFamily="18" charset="0"/>
              </a:rPr>
              <a:t>proof beyond a reasonable doubt</a:t>
            </a:r>
            <a:r>
              <a:rPr lang="en-US" altLang="en-US" sz="1800" dirty="0" smtClean="0">
                <a:solidFill>
                  <a:srgbClr val="FF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animEffect transition="in" filter="checkerboard(across)">
                                      <p:cBhvr>
                                        <p:cTn id="7" dur="500"/>
                                        <p:tgtEl>
                                          <p:spTgt spid="152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52579">
                                            <p:txEl>
                                              <p:pRg st="1" end="1"/>
                                            </p:txEl>
                                          </p:spTgt>
                                        </p:tgtEl>
                                        <p:attrNameLst>
                                          <p:attrName>style.visibility</p:attrName>
                                        </p:attrNameLst>
                                      </p:cBhvr>
                                      <p:to>
                                        <p:strVal val="visible"/>
                                      </p:to>
                                    </p:set>
                                    <p:animEffect transition="in" filter="checkerboard(across)">
                                      <p:cBhvr>
                                        <p:cTn id="12" dur="500"/>
                                        <p:tgtEl>
                                          <p:spTgt spid="1525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52579">
                                            <p:txEl>
                                              <p:pRg st="2" end="2"/>
                                            </p:txEl>
                                          </p:spTgt>
                                        </p:tgtEl>
                                        <p:attrNameLst>
                                          <p:attrName>style.visibility</p:attrName>
                                        </p:attrNameLst>
                                      </p:cBhvr>
                                      <p:to>
                                        <p:strVal val="visible"/>
                                      </p:to>
                                    </p:set>
                                    <p:animEffect transition="in" filter="checkerboard(across)">
                                      <p:cBhvr>
                                        <p:cTn id="17" dur="500"/>
                                        <p:tgtEl>
                                          <p:spTgt spid="1525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52579">
                                            <p:txEl>
                                              <p:pRg st="3" end="3"/>
                                            </p:txEl>
                                          </p:spTgt>
                                        </p:tgtEl>
                                        <p:attrNameLst>
                                          <p:attrName>style.visibility</p:attrName>
                                        </p:attrNameLst>
                                      </p:cBhvr>
                                      <p:to>
                                        <p:strVal val="visible"/>
                                      </p:to>
                                    </p:set>
                                    <p:animEffect transition="in" filter="checkerboard(across)">
                                      <p:cBhvr>
                                        <p:cTn id="22" dur="500"/>
                                        <p:tgtEl>
                                          <p:spTgt spid="15257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52579">
                                            <p:txEl>
                                              <p:pRg st="4" end="4"/>
                                            </p:txEl>
                                          </p:spTgt>
                                        </p:tgtEl>
                                        <p:attrNameLst>
                                          <p:attrName>style.visibility</p:attrName>
                                        </p:attrNameLst>
                                      </p:cBhvr>
                                      <p:to>
                                        <p:strVal val="visible"/>
                                      </p:to>
                                    </p:set>
                                    <p:animEffect transition="in" filter="checkerboard(across)">
                                      <p:cBhvr>
                                        <p:cTn id="27" dur="500"/>
                                        <p:tgtEl>
                                          <p:spTgt spid="15257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152579">
                                            <p:txEl>
                                              <p:pRg st="5" end="5"/>
                                            </p:txEl>
                                          </p:spTgt>
                                        </p:tgtEl>
                                        <p:attrNameLst>
                                          <p:attrName>style.visibility</p:attrName>
                                        </p:attrNameLst>
                                      </p:cBhvr>
                                      <p:to>
                                        <p:strVal val="visible"/>
                                      </p:to>
                                    </p:set>
                                    <p:animEffect transition="in" filter="checkerboard(across)">
                                      <p:cBhvr>
                                        <p:cTn id="32" dur="500"/>
                                        <p:tgtEl>
                                          <p:spTgt spid="1525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sz="2300" smtClean="0">
                <a:latin typeface="Verdana" pitchFamily="34" charset="0"/>
              </a:rPr>
              <a:t>SAS OUTPUT - Tukey</a:t>
            </a:r>
          </a:p>
        </p:txBody>
      </p:sp>
      <p:pic>
        <p:nvPicPr>
          <p:cNvPr id="5939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 y="946150"/>
            <a:ext cx="7967663" cy="2481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939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562350"/>
            <a:ext cx="4679950" cy="305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 name="Picture 2" descr="Risultati immagini per R softwa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0063" y="121833"/>
            <a:ext cx="803379" cy="622619"/>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bwMode="auto">
          <a:xfrm>
            <a:off x="3995936" y="2420888"/>
            <a:ext cx="1008112" cy="792088"/>
          </a:xfrm>
          <a:prstGeom prst="rect">
            <a:avLst/>
          </a:prstGeom>
          <a:noFill/>
          <a:ln w="28575" cap="flat" cmpd="sng" algn="ctr">
            <a:solidFill>
              <a:srgbClr val="FF33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35839621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en-US" sz="2300" smtClean="0">
                <a:latin typeface="Verdana" pitchFamily="34" charset="0"/>
              </a:rPr>
              <a:t>R Plot– Tukey differences</a:t>
            </a:r>
          </a:p>
        </p:txBody>
      </p:sp>
      <p:pic>
        <p:nvPicPr>
          <p:cNvPr id="6041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863" y="811213"/>
            <a:ext cx="8015287" cy="5233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 name="Picture 2" descr="Risultati immagini per R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0063" y="121833"/>
            <a:ext cx="803379" cy="62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11703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sz="2300" smtClean="0">
                <a:latin typeface="Verdana" pitchFamily="34" charset="0"/>
              </a:rPr>
              <a:t>SAS CODES FOR multiple comparisons</a:t>
            </a:r>
          </a:p>
        </p:txBody>
      </p:sp>
      <p:sp>
        <p:nvSpPr>
          <p:cNvPr id="63491" name="Rectangle 3"/>
          <p:cNvSpPr>
            <a:spLocks noGrp="1" noChangeArrowheads="1"/>
          </p:cNvSpPr>
          <p:nvPr>
            <p:ph type="body" idx="1"/>
          </p:nvPr>
        </p:nvSpPr>
        <p:spPr>
          <a:xfrm>
            <a:off x="971550" y="1125538"/>
            <a:ext cx="4895850" cy="2951162"/>
          </a:xfrm>
        </p:spPr>
        <p:txBody>
          <a:bodyPr/>
          <a:lstStyle/>
          <a:p>
            <a:pPr eaLnBrk="1" hangingPunct="1">
              <a:buFont typeface="Wingdings" pitchFamily="2" charset="2"/>
              <a:buNone/>
            </a:pPr>
            <a:r>
              <a:rPr lang="en-US" altLang="en-US" sz="3200" b="1" smtClean="0"/>
              <a:t>proc glm</a:t>
            </a:r>
            <a:r>
              <a:rPr lang="en-US" altLang="en-US" sz="3200" smtClean="0"/>
              <a:t>; </a:t>
            </a:r>
          </a:p>
          <a:p>
            <a:pPr eaLnBrk="1" hangingPunct="1">
              <a:buFont typeface="Wingdings" pitchFamily="2" charset="2"/>
              <a:buNone/>
            </a:pPr>
            <a:r>
              <a:rPr lang="en-US" altLang="en-US" sz="3200" smtClean="0"/>
              <a:t>class group;</a:t>
            </a:r>
          </a:p>
          <a:p>
            <a:pPr eaLnBrk="1" hangingPunct="1">
              <a:buFont typeface="Wingdings" pitchFamily="2" charset="2"/>
              <a:buNone/>
            </a:pPr>
            <a:r>
              <a:rPr lang="en-US" altLang="en-US" sz="3200" smtClean="0"/>
              <a:t>model milk=group;</a:t>
            </a:r>
          </a:p>
          <a:p>
            <a:pPr eaLnBrk="1" hangingPunct="1">
              <a:buFont typeface="Wingdings" pitchFamily="2" charset="2"/>
              <a:buNone/>
            </a:pPr>
            <a:r>
              <a:rPr lang="en-US" altLang="en-US" sz="3200" smtClean="0">
                <a:solidFill>
                  <a:srgbClr val="CC0000"/>
                </a:solidFill>
              </a:rPr>
              <a:t>means group/ lsd bon;</a:t>
            </a:r>
          </a:p>
          <a:p>
            <a:pPr eaLnBrk="1" hangingPunct="1">
              <a:buFont typeface="Wingdings" pitchFamily="2" charset="2"/>
              <a:buNone/>
            </a:pPr>
            <a:r>
              <a:rPr lang="en-US" altLang="en-US" sz="3200" b="1" smtClean="0"/>
              <a:t>run</a:t>
            </a:r>
            <a:r>
              <a:rPr lang="en-US" altLang="en-US" sz="3200" smtClean="0"/>
              <a:t>;</a:t>
            </a:r>
          </a:p>
          <a:p>
            <a:pPr eaLnBrk="1" hangingPunct="1">
              <a:buFont typeface="Wingdings" pitchFamily="2" charset="2"/>
              <a:buNone/>
            </a:pPr>
            <a:endParaRPr lang="en-US" altLang="en-US" smtClean="0"/>
          </a:p>
        </p:txBody>
      </p:sp>
      <p:pic>
        <p:nvPicPr>
          <p:cNvPr id="4" name="Picture 7" descr="Risultati immagini per sas softwa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5868" y="226145"/>
            <a:ext cx="1109198" cy="454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en-US" sz="2300" smtClean="0">
                <a:latin typeface="Verdana" pitchFamily="34" charset="0"/>
              </a:rPr>
              <a:t>SAS OUTPUT - LSD</a:t>
            </a:r>
          </a:p>
        </p:txBody>
      </p:sp>
      <p:pic>
        <p:nvPicPr>
          <p:cNvPr id="6451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514475"/>
            <a:ext cx="878522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Risultati immagini per sas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868" y="226145"/>
            <a:ext cx="1109198" cy="454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sz="2300" smtClean="0">
                <a:latin typeface="Verdana" pitchFamily="34" charset="0"/>
              </a:rPr>
              <a:t>SAS OUTPUT - Bonferroni</a:t>
            </a:r>
          </a:p>
        </p:txBody>
      </p:sp>
      <p:pic>
        <p:nvPicPr>
          <p:cNvPr id="655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700213"/>
            <a:ext cx="8567737"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Risultati immagini per sas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5868" y="226145"/>
            <a:ext cx="1109198" cy="454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199198" y="1484784"/>
            <a:ext cx="7239000" cy="945679"/>
          </a:xfrm>
        </p:spPr>
        <p:txBody>
          <a:bodyPr/>
          <a:lstStyle/>
          <a:p>
            <a:pPr algn="ctr"/>
            <a:r>
              <a:rPr lang="en-US" altLang="en-US" dirty="0">
                <a:latin typeface="Verdana" pitchFamily="34" charset="0"/>
              </a:rPr>
              <a:t>Randomized Block Design</a:t>
            </a:r>
            <a:endParaRPr lang="en-US" dirty="0"/>
          </a:p>
        </p:txBody>
      </p:sp>
      <p:pic>
        <p:nvPicPr>
          <p:cNvPr id="129026" name="Picture 2" descr="Risultati immagini per Randomized Block 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856" y="2891656"/>
            <a:ext cx="5582097" cy="271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91102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en-US" dirty="0" smtClean="0">
                <a:latin typeface="Verdana" pitchFamily="34" charset="0"/>
              </a:rPr>
              <a:t>Randomized Block Design</a:t>
            </a:r>
          </a:p>
        </p:txBody>
      </p:sp>
      <p:sp>
        <p:nvSpPr>
          <p:cNvPr id="66563" name="Rectangle 3"/>
          <p:cNvSpPr>
            <a:spLocks noGrp="1" noChangeArrowheads="1"/>
          </p:cNvSpPr>
          <p:nvPr>
            <p:ph type="body" idx="1"/>
          </p:nvPr>
        </p:nvSpPr>
        <p:spPr>
          <a:xfrm>
            <a:off x="971550" y="1125538"/>
            <a:ext cx="7351713" cy="4649787"/>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just" eaLnBrk="1" hangingPunct="1">
              <a:spcBef>
                <a:spcPts val="600"/>
              </a:spcBef>
              <a:spcAft>
                <a:spcPts val="1200"/>
              </a:spcAft>
            </a:pPr>
            <a:r>
              <a:rPr lang="en-US" altLang="en-US" dirty="0" smtClean="0">
                <a:cs typeface="Times New Roman" pitchFamily="18" charset="0"/>
              </a:rPr>
              <a:t>Experimental Units (Subjects) Are Assigned Randomly within  Blocks</a:t>
            </a:r>
          </a:p>
          <a:p>
            <a:pPr lvl="1" algn="just" eaLnBrk="1" hangingPunct="1">
              <a:spcBef>
                <a:spcPts val="600"/>
              </a:spcBef>
              <a:spcAft>
                <a:spcPts val="1200"/>
              </a:spcAft>
              <a:buFont typeface="Wingdings" panose="05000000000000000000" pitchFamily="2" charset="2"/>
              <a:buChar char="Ø"/>
            </a:pPr>
            <a:r>
              <a:rPr lang="en-US" altLang="en-US" dirty="0" smtClean="0">
                <a:cs typeface="Times New Roman" pitchFamily="18" charset="0"/>
              </a:rPr>
              <a:t>Blocks are Assumed Homogeneous</a:t>
            </a:r>
          </a:p>
          <a:p>
            <a:pPr algn="just" eaLnBrk="1" hangingPunct="1">
              <a:spcBef>
                <a:spcPts val="600"/>
              </a:spcBef>
              <a:spcAft>
                <a:spcPts val="1200"/>
              </a:spcAft>
            </a:pPr>
            <a:r>
              <a:rPr lang="en-US" altLang="en-US" dirty="0" smtClean="0">
                <a:cs typeface="Times New Roman" pitchFamily="18" charset="0"/>
              </a:rPr>
              <a:t>One Factor or Independent Variable of Interest</a:t>
            </a:r>
          </a:p>
          <a:p>
            <a:pPr lvl="1" algn="just" eaLnBrk="1" hangingPunct="1">
              <a:spcBef>
                <a:spcPts val="600"/>
              </a:spcBef>
              <a:spcAft>
                <a:spcPts val="1200"/>
              </a:spcAft>
              <a:buFont typeface="Wingdings" panose="05000000000000000000" pitchFamily="2" charset="2"/>
              <a:buChar char="Ø"/>
            </a:pPr>
            <a:r>
              <a:rPr lang="en-US" altLang="en-US" dirty="0" smtClean="0">
                <a:cs typeface="Times New Roman" pitchFamily="18" charset="0"/>
              </a:rPr>
              <a:t>2 or More Treatment Levels or Classifications</a:t>
            </a:r>
          </a:p>
          <a:p>
            <a:pPr algn="just" eaLnBrk="1" hangingPunct="1">
              <a:spcBef>
                <a:spcPts val="600"/>
              </a:spcBef>
              <a:spcAft>
                <a:spcPts val="1200"/>
              </a:spcAft>
            </a:pPr>
            <a:r>
              <a:rPr lang="en-US" altLang="en-US" dirty="0" smtClean="0">
                <a:cs typeface="Times New Roman" pitchFamily="18" charset="0"/>
              </a:rPr>
              <a:t>One Blocking Factor</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ltLang="en-US" smtClean="0">
                <a:latin typeface="Verdana" pitchFamily="34" charset="0"/>
              </a:rPr>
              <a:t>Randomized Block Design</a:t>
            </a:r>
          </a:p>
        </p:txBody>
      </p:sp>
      <p:graphicFrame>
        <p:nvGraphicFramePr>
          <p:cNvPr id="99380" name="Group 52"/>
          <p:cNvGraphicFramePr>
            <a:graphicFrameLocks noGrp="1"/>
          </p:cNvGraphicFramePr>
          <p:nvPr/>
        </p:nvGraphicFramePr>
        <p:xfrm>
          <a:off x="827088" y="1557338"/>
          <a:ext cx="8077200" cy="4792662"/>
        </p:xfrm>
        <a:graphic>
          <a:graphicData uri="http://schemas.openxmlformats.org/drawingml/2006/table">
            <a:tbl>
              <a:tblPr/>
              <a:tblGrid>
                <a:gridCol w="3756025"/>
                <a:gridCol w="1079500"/>
                <a:gridCol w="1079500"/>
                <a:gridCol w="1082675"/>
                <a:gridCol w="1079500"/>
              </a:tblGrid>
              <a:tr h="884355">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Factor Levels: </a:t>
                      </a:r>
                    </a:p>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(Treatments)</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gridSpan="2">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A, B, C, D</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a:noFill/>
                    </a:lnL>
                    <a:lnR>
                      <a:noFill/>
                    </a:lnR>
                    <a:lnT w="38100" cap="flat" cmpd="sng" algn="ctr">
                      <a:solidFill>
                        <a:schemeClr val="tx1"/>
                      </a:solidFill>
                      <a:prstDash val="solid"/>
                      <a:round/>
                      <a:headEnd type="none" w="med" len="med"/>
                      <a:tailEnd type="none" w="med" len="med"/>
                    </a:lnT>
                    <a:lnB>
                      <a:noFill/>
                    </a:lnB>
                    <a:lnTlToBr>
                      <a:noFill/>
                    </a:lnTlToBr>
                    <a:lnBlToTr>
                      <a:noFill/>
                    </a:lnBlToTr>
                    <a:solidFill>
                      <a:srgbClr val="FF9900"/>
                    </a:solidFill>
                  </a:tcPr>
                </a:tc>
                <a:tc hMerge="1">
                  <a:txBody>
                    <a:bodyPr/>
                    <a:lstStyle/>
                    <a:p>
                      <a:endParaRPr lang="en-US"/>
                    </a:p>
                  </a:txBody>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 </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a:noFill/>
                    </a:lnL>
                    <a:lnR>
                      <a:noFill/>
                    </a:lnR>
                    <a:lnT w="38100" cap="flat" cmpd="sng" algn="ctr">
                      <a:solidFill>
                        <a:schemeClr val="tx1"/>
                      </a:solidFill>
                      <a:prstDash val="solid"/>
                      <a:round/>
                      <a:headEnd type="none" w="med" len="med"/>
                      <a:tailEnd type="none" w="med" len="med"/>
                    </a:lnT>
                    <a:lnB>
                      <a:noFill/>
                    </a:lnB>
                    <a:lnTlToBr>
                      <a:noFill/>
                    </a:lnTlToBr>
                    <a:lnBlToTr>
                      <a:noFill/>
                    </a:lnBlToTr>
                    <a:solidFill>
                      <a:srgbClr val="FF9900"/>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 </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a:noFill/>
                    </a:lnTlToBr>
                    <a:lnBlToTr>
                      <a:noFill/>
                    </a:lnBlToTr>
                    <a:solidFill>
                      <a:srgbClr val="FF9900"/>
                    </a:solidFill>
                  </a:tcPr>
                </a:tc>
              </a:tr>
              <a:tr h="952626">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Experimental Units</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66"/>
                    </a:solidFill>
                  </a:tcPr>
                </a:tc>
                <a:tc gridSpan="4">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 Treatments are randomly assigned within blocks</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487427">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Block 1</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66"/>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A</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C</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D</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B</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r>
              <a:tr h="487427">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Block 2</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66"/>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C</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D</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B</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A</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r>
              <a:tr h="487427">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Block 3</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66"/>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B</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A</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D</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C</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r>
              <a:tr h="1005973">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1" i="0" u="none" strike="noStrike" cap="none" normalizeH="0" baseline="0" smtClean="0">
                          <a:ln>
                            <a:noFill/>
                          </a:ln>
                          <a:solidFill>
                            <a:schemeClr val="bg1"/>
                          </a:solidFill>
                          <a:effectLst/>
                          <a:latin typeface="Verdana" pitchFamily="34" charset="0"/>
                          <a:cs typeface="Arial" pitchFamily="34" charset="0"/>
                        </a:rPr>
                        <a:t>       .</a:t>
                      </a:r>
                    </a:p>
                    <a:p>
                      <a:pPr marL="0" marR="0" lvl="0" indent="0" algn="l"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1" i="0" u="none" strike="noStrike" cap="none" normalizeH="0" baseline="0" smtClean="0">
                          <a:ln>
                            <a:noFill/>
                          </a:ln>
                          <a:solidFill>
                            <a:schemeClr val="bg1"/>
                          </a:solidFill>
                          <a:effectLst/>
                          <a:latin typeface="Verdana" pitchFamily="34" charset="0"/>
                          <a:cs typeface="Arial" pitchFamily="34" charset="0"/>
                        </a:rPr>
                        <a:t>       .</a:t>
                      </a:r>
                    </a:p>
                    <a:p>
                      <a:pPr marL="0" marR="0" lvl="0" indent="0" algn="l"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1" i="0" u="none" strike="noStrike" cap="none" normalizeH="0" baseline="0" smtClean="0">
                          <a:ln>
                            <a:noFill/>
                          </a:ln>
                          <a:solidFill>
                            <a:schemeClr val="bg1"/>
                          </a:solidFill>
                          <a:effectLst/>
                          <a:latin typeface="Verdana" pitchFamily="34" charset="0"/>
                          <a:cs typeface="Arial" pitchFamily="34" charset="0"/>
                        </a:rPr>
                        <a:t>       .</a:t>
                      </a:r>
                      <a:endParaRPr kumimoji="0" lang="en-US" altLang="en-US" sz="2000" b="1" i="0" u="none" strike="noStrike" cap="none" normalizeH="0" baseline="0" smtClean="0">
                        <a:ln>
                          <a:noFill/>
                        </a:ln>
                        <a:solidFill>
                          <a:schemeClr val="bg1"/>
                        </a:solidFill>
                        <a:effectLst/>
                        <a:latin typeface="Verdana" pitchFamily="34" charset="0"/>
                      </a:endParaRPr>
                    </a:p>
                  </a:txBody>
                  <a:tcPr marT="45726" marB="45726" anchor="b"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9966"/>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1" i="0" u="none" strike="noStrike" cap="none" normalizeH="0" baseline="0" smtClean="0">
                          <a:ln>
                            <a:noFill/>
                          </a:ln>
                          <a:solidFill>
                            <a:schemeClr val="bg1"/>
                          </a:solidFill>
                          <a:effectLst/>
                          <a:latin typeface="Verdana" pitchFamily="34" charset="0"/>
                          <a:cs typeface="Arial" pitchFamily="34" charset="0"/>
                        </a:rPr>
                        <a:t>.</a:t>
                      </a:r>
                    </a:p>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1" i="0" u="none" strike="noStrike" cap="none" normalizeH="0" baseline="0" smtClean="0">
                          <a:ln>
                            <a:noFill/>
                          </a:ln>
                          <a:solidFill>
                            <a:schemeClr val="bg1"/>
                          </a:solidFill>
                          <a:effectLst/>
                          <a:latin typeface="Verdana" pitchFamily="34" charset="0"/>
                          <a:cs typeface="Arial" pitchFamily="34" charset="0"/>
                        </a:rPr>
                        <a:t>.</a:t>
                      </a:r>
                    </a:p>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1" i="0" u="none" strike="noStrike" cap="none" normalizeH="0" baseline="0" smtClean="0">
                          <a:ln>
                            <a:noFill/>
                          </a:ln>
                          <a:solidFill>
                            <a:schemeClr val="bg1"/>
                          </a:solidFill>
                          <a:effectLst/>
                          <a:latin typeface="Verdana" pitchFamily="34" charset="0"/>
                          <a:cs typeface="Arial" pitchFamily="34" charset="0"/>
                        </a:rPr>
                        <a:t>.</a:t>
                      </a:r>
                      <a:endParaRPr kumimoji="0" lang="en-US" altLang="en-US" sz="2000" b="1" i="0" u="none" strike="noStrike" cap="none" normalizeH="0" baseline="0" smtClean="0">
                        <a:ln>
                          <a:noFill/>
                        </a:ln>
                        <a:solidFill>
                          <a:schemeClr val="bg1"/>
                        </a:solidFill>
                        <a:effectLst/>
                        <a:latin typeface="Verdana" pitchFamily="34" charset="0"/>
                      </a:endParaRPr>
                    </a:p>
                  </a:txBody>
                  <a:tcPr marT="45726" marB="4572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1" i="0" u="none" strike="noStrike" cap="none" normalizeH="0" baseline="0" smtClean="0">
                          <a:ln>
                            <a:noFill/>
                          </a:ln>
                          <a:solidFill>
                            <a:schemeClr val="bg1"/>
                          </a:solidFill>
                          <a:effectLst/>
                          <a:latin typeface="Verdana" pitchFamily="34" charset="0"/>
                          <a:cs typeface="Arial" pitchFamily="34" charset="0"/>
                        </a:rPr>
                        <a:t>.</a:t>
                      </a:r>
                    </a:p>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1" i="0" u="none" strike="noStrike" cap="none" normalizeH="0" baseline="0" smtClean="0">
                          <a:ln>
                            <a:noFill/>
                          </a:ln>
                          <a:solidFill>
                            <a:schemeClr val="bg1"/>
                          </a:solidFill>
                          <a:effectLst/>
                          <a:latin typeface="Verdana" pitchFamily="34" charset="0"/>
                          <a:cs typeface="Arial" pitchFamily="34" charset="0"/>
                        </a:rPr>
                        <a:t>.</a:t>
                      </a:r>
                    </a:p>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1" i="0" u="none" strike="noStrike" cap="none" normalizeH="0" baseline="0" smtClean="0">
                          <a:ln>
                            <a:noFill/>
                          </a:ln>
                          <a:solidFill>
                            <a:schemeClr val="bg1"/>
                          </a:solidFill>
                          <a:effectLst/>
                          <a:latin typeface="Verdana" pitchFamily="34" charset="0"/>
                          <a:cs typeface="Arial" pitchFamily="34" charset="0"/>
                        </a:rPr>
                        <a:t>.</a:t>
                      </a:r>
                      <a:endParaRPr kumimoji="0" lang="en-US" altLang="en-US" sz="2000" b="1" i="0" u="none" strike="noStrike" cap="none" normalizeH="0" baseline="0" smtClean="0">
                        <a:ln>
                          <a:noFill/>
                        </a:ln>
                        <a:solidFill>
                          <a:schemeClr val="bg1"/>
                        </a:solidFill>
                        <a:effectLst/>
                        <a:latin typeface="Verdana" pitchFamily="34" charset="0"/>
                      </a:endParaRPr>
                    </a:p>
                  </a:txBody>
                  <a:tcPr marT="45726" marB="4572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1" i="0" u="none" strike="noStrike" cap="none" normalizeH="0" baseline="0" smtClean="0">
                          <a:ln>
                            <a:noFill/>
                          </a:ln>
                          <a:solidFill>
                            <a:schemeClr val="bg1"/>
                          </a:solidFill>
                          <a:effectLst/>
                          <a:latin typeface="Verdana" pitchFamily="34" charset="0"/>
                          <a:cs typeface="Arial" pitchFamily="34" charset="0"/>
                        </a:rPr>
                        <a:t>.</a:t>
                      </a:r>
                    </a:p>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1" i="0" u="none" strike="noStrike" cap="none" normalizeH="0" baseline="0" smtClean="0">
                          <a:ln>
                            <a:noFill/>
                          </a:ln>
                          <a:solidFill>
                            <a:schemeClr val="bg1"/>
                          </a:solidFill>
                          <a:effectLst/>
                          <a:latin typeface="Verdana" pitchFamily="34" charset="0"/>
                          <a:cs typeface="Arial" pitchFamily="34" charset="0"/>
                        </a:rPr>
                        <a:t>.</a:t>
                      </a:r>
                    </a:p>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1" i="0" u="none" strike="noStrike" cap="none" normalizeH="0" baseline="0" smtClean="0">
                          <a:ln>
                            <a:noFill/>
                          </a:ln>
                          <a:solidFill>
                            <a:schemeClr val="bg1"/>
                          </a:solidFill>
                          <a:effectLst/>
                          <a:latin typeface="Verdana" pitchFamily="34" charset="0"/>
                          <a:cs typeface="Arial" pitchFamily="34" charset="0"/>
                        </a:rPr>
                        <a:t>.</a:t>
                      </a:r>
                      <a:endParaRPr kumimoji="0" lang="en-US" altLang="en-US" sz="2000" b="1" i="0" u="none" strike="noStrike" cap="none" normalizeH="0" baseline="0" smtClean="0">
                        <a:ln>
                          <a:noFill/>
                        </a:ln>
                        <a:solidFill>
                          <a:schemeClr val="bg1"/>
                        </a:solidFill>
                        <a:effectLst/>
                        <a:latin typeface="Verdana" pitchFamily="34" charset="0"/>
                      </a:endParaRPr>
                    </a:p>
                  </a:txBody>
                  <a:tcPr marT="45726" marB="4572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1" i="0" u="none" strike="noStrike" cap="none" normalizeH="0" baseline="0" smtClean="0">
                          <a:ln>
                            <a:noFill/>
                          </a:ln>
                          <a:solidFill>
                            <a:schemeClr val="bg1"/>
                          </a:solidFill>
                          <a:effectLst/>
                          <a:latin typeface="Verdana" pitchFamily="34" charset="0"/>
                          <a:cs typeface="Arial" pitchFamily="34" charset="0"/>
                        </a:rPr>
                        <a:t>.</a:t>
                      </a:r>
                    </a:p>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1" i="0" u="none" strike="noStrike" cap="none" normalizeH="0" baseline="0" smtClean="0">
                          <a:ln>
                            <a:noFill/>
                          </a:ln>
                          <a:solidFill>
                            <a:schemeClr val="bg1"/>
                          </a:solidFill>
                          <a:effectLst/>
                          <a:latin typeface="Verdana" pitchFamily="34" charset="0"/>
                          <a:cs typeface="Arial" pitchFamily="34" charset="0"/>
                        </a:rPr>
                        <a:t>.</a:t>
                      </a:r>
                    </a:p>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1" i="0" u="none" strike="noStrike" cap="none" normalizeH="0" baseline="0" smtClean="0">
                          <a:ln>
                            <a:noFill/>
                          </a:ln>
                          <a:solidFill>
                            <a:schemeClr val="bg1"/>
                          </a:solidFill>
                          <a:effectLst/>
                          <a:latin typeface="Verdana" pitchFamily="34" charset="0"/>
                          <a:cs typeface="Arial" pitchFamily="34" charset="0"/>
                        </a:rPr>
                        <a:t>.</a:t>
                      </a:r>
                      <a:endParaRPr kumimoji="0" lang="en-US" altLang="en-US" sz="2000" b="1" i="0" u="none" strike="noStrike" cap="none" normalizeH="0" baseline="0" smtClean="0">
                        <a:ln>
                          <a:noFill/>
                        </a:ln>
                        <a:solidFill>
                          <a:schemeClr val="bg1"/>
                        </a:solidFill>
                        <a:effectLst/>
                        <a:latin typeface="Verdana" pitchFamily="34" charset="0"/>
                      </a:endParaRPr>
                    </a:p>
                  </a:txBody>
                  <a:tcPr marT="45726" marB="45726" anchor="b"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r>
              <a:tr h="487427">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l"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Block b</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339966"/>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D</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C</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A</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marL="742950" indent="-285750" algn="l">
                        <a:spcBef>
                          <a:spcPct val="20000"/>
                        </a:spcBef>
                        <a:buClr>
                          <a:srgbClr val="003399"/>
                        </a:buClr>
                        <a:buSzPct val="70000"/>
                        <a:buFont typeface="Wingdings" pitchFamily="2" charset="2"/>
                        <a:defRPr>
                          <a:solidFill>
                            <a:srgbClr val="003399"/>
                          </a:solidFill>
                          <a:latin typeface="Verdana" pitchFamily="34" charset="0"/>
                        </a:defRPr>
                      </a:lvl2pPr>
                      <a:lvl3pPr marL="1143000" indent="-228600" algn="l">
                        <a:spcBef>
                          <a:spcPct val="20000"/>
                        </a:spcBef>
                        <a:buClr>
                          <a:srgbClr val="003399"/>
                        </a:buClr>
                        <a:buSzPct val="65000"/>
                        <a:buFont typeface="Wingdings" pitchFamily="2" charset="2"/>
                        <a:defRPr sz="1600">
                          <a:solidFill>
                            <a:srgbClr val="003399"/>
                          </a:solidFill>
                          <a:latin typeface="Verdana" pitchFamily="34" charset="0"/>
                        </a:defRPr>
                      </a:lvl3pPr>
                      <a:lvl4pPr marL="1600200" indent="-228600" algn="l">
                        <a:spcBef>
                          <a:spcPct val="20000"/>
                        </a:spcBef>
                        <a:buClr>
                          <a:srgbClr val="003399"/>
                        </a:buClr>
                        <a:buSzPct val="70000"/>
                        <a:buFont typeface="Wingdings" pitchFamily="2" charset="2"/>
                        <a:defRPr sz="1600">
                          <a:solidFill>
                            <a:srgbClr val="003399"/>
                          </a:solidFill>
                          <a:latin typeface="Verdana" pitchFamily="34" charset="0"/>
                        </a:defRPr>
                      </a:lvl4pPr>
                      <a:lvl5pPr marL="2057400" indent="-228600" algn="l">
                        <a:spcBef>
                          <a:spcPct val="20000"/>
                        </a:spcBef>
                        <a:buClr>
                          <a:srgbClr val="003399"/>
                        </a:buClr>
                        <a:buSzPct val="60000"/>
                        <a:buFont typeface="Wingdings" pitchFamily="2" charset="2"/>
                        <a:defRPr sz="1600">
                          <a:solidFill>
                            <a:srgbClr val="003399"/>
                          </a:solidFill>
                          <a:latin typeface="Verdana" pitchFamily="34" charset="0"/>
                        </a:defRPr>
                      </a:lvl5pPr>
                      <a:lvl6pPr marL="25146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marL="29718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marL="34290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marL="3886200" indent="-228600"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 latinLnBrk="0" hangingPunct="1">
                        <a:lnSpc>
                          <a:spcPct val="100000"/>
                        </a:lnSpc>
                        <a:spcBef>
                          <a:spcPct val="0"/>
                        </a:spcBef>
                        <a:spcAft>
                          <a:spcPct val="0"/>
                        </a:spcAft>
                        <a:buClr>
                          <a:srgbClr val="003399"/>
                        </a:buClr>
                        <a:buSzPct val="70000"/>
                        <a:buFont typeface="Wingdings" pitchFamily="2" charset="2"/>
                        <a:buNone/>
                        <a:tabLst/>
                      </a:pPr>
                      <a:r>
                        <a:rPr kumimoji="0" lang="en-US" altLang="en-US" sz="2000" b="0" i="0" u="none" strike="noStrike" cap="none" normalizeH="0" baseline="0" smtClean="0">
                          <a:ln>
                            <a:noFill/>
                          </a:ln>
                          <a:solidFill>
                            <a:schemeClr val="bg1"/>
                          </a:solidFill>
                          <a:effectLst/>
                          <a:latin typeface="Verdana" pitchFamily="34" charset="0"/>
                          <a:cs typeface="Arial" pitchFamily="34" charset="0"/>
                        </a:rPr>
                        <a:t>B</a:t>
                      </a:r>
                      <a:endParaRPr kumimoji="0" lang="en-US" altLang="en-US" sz="2000" b="0" i="0" u="none" strike="noStrike" cap="none" normalizeH="0" baseline="0" smtClean="0">
                        <a:ln>
                          <a:noFill/>
                        </a:ln>
                        <a:solidFill>
                          <a:schemeClr val="bg1"/>
                        </a:solidFill>
                        <a:effectLst/>
                        <a:latin typeface="Verdana" pitchFamily="34" charset="0"/>
                      </a:endParaRPr>
                    </a:p>
                  </a:txBody>
                  <a:tcPr marT="45726" marB="45726" anchor="b"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00FF"/>
                    </a:solidFill>
                  </a:tcPr>
                </a:tc>
              </a:tr>
            </a:tbl>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Oval 2"/>
          <p:cNvSpPr>
            <a:spLocks noChangeArrowheads="1"/>
          </p:cNvSpPr>
          <p:nvPr/>
        </p:nvSpPr>
        <p:spPr bwMode="auto">
          <a:xfrm>
            <a:off x="0" y="1676400"/>
            <a:ext cx="8534400" cy="22098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07523" name="Line 3"/>
          <p:cNvSpPr>
            <a:spLocks noChangeShapeType="1"/>
          </p:cNvSpPr>
          <p:nvPr/>
        </p:nvSpPr>
        <p:spPr bwMode="auto">
          <a:xfrm flipH="1">
            <a:off x="4267200" y="3657600"/>
            <a:ext cx="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524" name="Text Box 4"/>
          <p:cNvSpPr txBox="1">
            <a:spLocks noChangeArrowheads="1"/>
          </p:cNvSpPr>
          <p:nvPr/>
        </p:nvSpPr>
        <p:spPr bwMode="auto">
          <a:xfrm>
            <a:off x="2819400" y="3962400"/>
            <a:ext cx="3962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50000"/>
              </a:spcBef>
              <a:buClrTx/>
              <a:buSzTx/>
              <a:buFontTx/>
              <a:buNone/>
            </a:pPr>
            <a:r>
              <a:rPr kumimoji="1" lang="en-US" altLang="en-US" sz="1800"/>
              <a:t>Draw random sample of litters</a:t>
            </a:r>
          </a:p>
        </p:txBody>
      </p:sp>
      <p:sp>
        <p:nvSpPr>
          <p:cNvPr id="107525" name="Text Box 5"/>
          <p:cNvSpPr txBox="1">
            <a:spLocks noChangeArrowheads="1"/>
          </p:cNvSpPr>
          <p:nvPr/>
        </p:nvSpPr>
        <p:spPr bwMode="auto">
          <a:xfrm>
            <a:off x="304800" y="5029200"/>
            <a:ext cx="838200" cy="12017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50000"/>
              </a:spcBef>
              <a:buClrTx/>
              <a:buSzTx/>
              <a:buFontTx/>
              <a:buNone/>
            </a:pPr>
            <a:r>
              <a:rPr kumimoji="1" lang="en-US" altLang="en-US" sz="1800"/>
              <a:t>Trt A</a:t>
            </a:r>
          </a:p>
          <a:p>
            <a:pPr eaLnBrk="1" hangingPunct="1">
              <a:spcBef>
                <a:spcPct val="50000"/>
              </a:spcBef>
              <a:buClrTx/>
              <a:buSzTx/>
              <a:buFontTx/>
              <a:buNone/>
            </a:pPr>
            <a:endParaRPr kumimoji="1" lang="en-US" altLang="en-US" sz="1800"/>
          </a:p>
          <a:p>
            <a:pPr eaLnBrk="1" hangingPunct="1">
              <a:spcBef>
                <a:spcPct val="50000"/>
              </a:spcBef>
              <a:buClrTx/>
              <a:buSzTx/>
              <a:buFontTx/>
              <a:buNone/>
            </a:pPr>
            <a:endParaRPr kumimoji="1" lang="en-US" altLang="en-US" sz="1800"/>
          </a:p>
        </p:txBody>
      </p:sp>
      <p:sp>
        <p:nvSpPr>
          <p:cNvPr id="107526" name="Text Box 6"/>
          <p:cNvSpPr txBox="1">
            <a:spLocks noChangeArrowheads="1"/>
          </p:cNvSpPr>
          <p:nvPr/>
        </p:nvSpPr>
        <p:spPr bwMode="auto">
          <a:xfrm>
            <a:off x="1143000" y="5029200"/>
            <a:ext cx="838200" cy="12017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50000"/>
              </a:spcBef>
              <a:buClrTx/>
              <a:buSzTx/>
              <a:buFontTx/>
              <a:buNone/>
            </a:pPr>
            <a:r>
              <a:rPr kumimoji="1" lang="en-US" altLang="en-US" sz="1800"/>
              <a:t>Trt B</a:t>
            </a:r>
          </a:p>
          <a:p>
            <a:pPr eaLnBrk="1" hangingPunct="1">
              <a:spcBef>
                <a:spcPct val="50000"/>
              </a:spcBef>
              <a:buClrTx/>
              <a:buSzTx/>
              <a:buFontTx/>
              <a:buNone/>
            </a:pPr>
            <a:endParaRPr kumimoji="1" lang="en-US" altLang="en-US" sz="1800"/>
          </a:p>
          <a:p>
            <a:pPr eaLnBrk="1" hangingPunct="1">
              <a:spcBef>
                <a:spcPct val="50000"/>
              </a:spcBef>
              <a:buClrTx/>
              <a:buSzTx/>
              <a:buFontTx/>
              <a:buNone/>
            </a:pPr>
            <a:endParaRPr kumimoji="1" lang="en-US" altLang="en-US" sz="1800"/>
          </a:p>
        </p:txBody>
      </p:sp>
      <p:sp>
        <p:nvSpPr>
          <p:cNvPr id="107527" name="Text Box 7"/>
          <p:cNvSpPr txBox="1">
            <a:spLocks noChangeArrowheads="1"/>
          </p:cNvSpPr>
          <p:nvPr/>
        </p:nvSpPr>
        <p:spPr bwMode="auto">
          <a:xfrm>
            <a:off x="2209800" y="5029200"/>
            <a:ext cx="838200" cy="12017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50000"/>
              </a:spcBef>
              <a:buClrTx/>
              <a:buSzTx/>
              <a:buFontTx/>
              <a:buNone/>
            </a:pPr>
            <a:r>
              <a:rPr kumimoji="1" lang="en-US" altLang="en-US" sz="1800"/>
              <a:t>Trt B</a:t>
            </a:r>
          </a:p>
          <a:p>
            <a:pPr eaLnBrk="1" hangingPunct="1">
              <a:spcBef>
                <a:spcPct val="50000"/>
              </a:spcBef>
              <a:buClrTx/>
              <a:buSzTx/>
              <a:buFontTx/>
              <a:buNone/>
            </a:pPr>
            <a:endParaRPr kumimoji="1" lang="en-US" altLang="en-US" sz="1800"/>
          </a:p>
          <a:p>
            <a:pPr eaLnBrk="1" hangingPunct="1">
              <a:spcBef>
                <a:spcPct val="50000"/>
              </a:spcBef>
              <a:buClrTx/>
              <a:buSzTx/>
              <a:buFontTx/>
              <a:buNone/>
            </a:pPr>
            <a:endParaRPr kumimoji="1" lang="en-US" altLang="en-US" sz="1800"/>
          </a:p>
        </p:txBody>
      </p:sp>
      <p:sp>
        <p:nvSpPr>
          <p:cNvPr id="107528" name="Text Box 8"/>
          <p:cNvSpPr txBox="1">
            <a:spLocks noChangeArrowheads="1"/>
          </p:cNvSpPr>
          <p:nvPr/>
        </p:nvSpPr>
        <p:spPr bwMode="auto">
          <a:xfrm>
            <a:off x="3048000" y="5029200"/>
            <a:ext cx="838200" cy="12017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50000"/>
              </a:spcBef>
              <a:buClrTx/>
              <a:buSzTx/>
              <a:buFontTx/>
              <a:buNone/>
            </a:pPr>
            <a:r>
              <a:rPr kumimoji="1" lang="en-US" altLang="en-US" sz="1800"/>
              <a:t>Trt A</a:t>
            </a:r>
          </a:p>
          <a:p>
            <a:pPr eaLnBrk="1" hangingPunct="1">
              <a:spcBef>
                <a:spcPct val="50000"/>
              </a:spcBef>
              <a:buClrTx/>
              <a:buSzTx/>
              <a:buFontTx/>
              <a:buNone/>
            </a:pPr>
            <a:endParaRPr kumimoji="1" lang="en-US" altLang="en-US" sz="1800"/>
          </a:p>
          <a:p>
            <a:pPr eaLnBrk="1" hangingPunct="1">
              <a:spcBef>
                <a:spcPct val="50000"/>
              </a:spcBef>
              <a:buClrTx/>
              <a:buSzTx/>
              <a:buFontTx/>
              <a:buNone/>
            </a:pPr>
            <a:endParaRPr kumimoji="1" lang="en-US" altLang="en-US" sz="1800"/>
          </a:p>
        </p:txBody>
      </p:sp>
      <p:sp>
        <p:nvSpPr>
          <p:cNvPr id="107529" name="Text Box 9"/>
          <p:cNvSpPr txBox="1">
            <a:spLocks noChangeArrowheads="1"/>
          </p:cNvSpPr>
          <p:nvPr/>
        </p:nvSpPr>
        <p:spPr bwMode="auto">
          <a:xfrm>
            <a:off x="6705600" y="5029200"/>
            <a:ext cx="838200" cy="12017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50000"/>
              </a:spcBef>
              <a:buClrTx/>
              <a:buSzTx/>
              <a:buFontTx/>
              <a:buNone/>
            </a:pPr>
            <a:r>
              <a:rPr kumimoji="1" lang="en-US" altLang="en-US" sz="1800"/>
              <a:t>Trt A</a:t>
            </a:r>
          </a:p>
          <a:p>
            <a:pPr eaLnBrk="1" hangingPunct="1">
              <a:spcBef>
                <a:spcPct val="50000"/>
              </a:spcBef>
              <a:buClrTx/>
              <a:buSzTx/>
              <a:buFontTx/>
              <a:buNone/>
            </a:pPr>
            <a:endParaRPr kumimoji="1" lang="en-US" altLang="en-US" sz="1800"/>
          </a:p>
          <a:p>
            <a:pPr eaLnBrk="1" hangingPunct="1">
              <a:spcBef>
                <a:spcPct val="50000"/>
              </a:spcBef>
              <a:buClrTx/>
              <a:buSzTx/>
              <a:buFontTx/>
              <a:buNone/>
            </a:pPr>
            <a:endParaRPr kumimoji="1" lang="en-US" altLang="en-US" sz="1800"/>
          </a:p>
        </p:txBody>
      </p:sp>
      <p:sp>
        <p:nvSpPr>
          <p:cNvPr id="107530" name="Text Box 10"/>
          <p:cNvSpPr txBox="1">
            <a:spLocks noChangeArrowheads="1"/>
          </p:cNvSpPr>
          <p:nvPr/>
        </p:nvSpPr>
        <p:spPr bwMode="auto">
          <a:xfrm>
            <a:off x="7543800" y="5029200"/>
            <a:ext cx="838200" cy="12017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50000"/>
              </a:spcBef>
              <a:buClrTx/>
              <a:buSzTx/>
              <a:buFontTx/>
              <a:buNone/>
            </a:pPr>
            <a:r>
              <a:rPr kumimoji="1" lang="en-US" altLang="en-US" sz="1800"/>
              <a:t>Trt B</a:t>
            </a:r>
          </a:p>
          <a:p>
            <a:pPr eaLnBrk="1" hangingPunct="1">
              <a:spcBef>
                <a:spcPct val="50000"/>
              </a:spcBef>
              <a:buClrTx/>
              <a:buSzTx/>
              <a:buFontTx/>
              <a:buNone/>
            </a:pPr>
            <a:endParaRPr kumimoji="1" lang="en-US" altLang="en-US" sz="1800"/>
          </a:p>
          <a:p>
            <a:pPr eaLnBrk="1" hangingPunct="1">
              <a:spcBef>
                <a:spcPct val="50000"/>
              </a:spcBef>
              <a:buClrTx/>
              <a:buSzTx/>
              <a:buFontTx/>
              <a:buNone/>
            </a:pPr>
            <a:endParaRPr kumimoji="1" lang="en-US" altLang="en-US" sz="1800"/>
          </a:p>
        </p:txBody>
      </p:sp>
      <p:sp>
        <p:nvSpPr>
          <p:cNvPr id="107531" name="Text Box 11"/>
          <p:cNvSpPr txBox="1">
            <a:spLocks noChangeArrowheads="1"/>
          </p:cNvSpPr>
          <p:nvPr/>
        </p:nvSpPr>
        <p:spPr bwMode="auto">
          <a:xfrm>
            <a:off x="609600" y="44196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50000"/>
              </a:spcBef>
              <a:buClrTx/>
              <a:buSzTx/>
              <a:buFontTx/>
              <a:buNone/>
            </a:pPr>
            <a:r>
              <a:rPr kumimoji="1" lang="en-US" altLang="en-US" sz="1800"/>
              <a:t>Litter 1</a:t>
            </a:r>
          </a:p>
        </p:txBody>
      </p:sp>
      <p:sp>
        <p:nvSpPr>
          <p:cNvPr id="107532" name="Text Box 12"/>
          <p:cNvSpPr txBox="1">
            <a:spLocks noChangeArrowheads="1"/>
          </p:cNvSpPr>
          <p:nvPr/>
        </p:nvSpPr>
        <p:spPr bwMode="auto">
          <a:xfrm>
            <a:off x="2362200" y="44196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50000"/>
              </a:spcBef>
              <a:buClrTx/>
              <a:buSzTx/>
              <a:buFontTx/>
              <a:buNone/>
            </a:pPr>
            <a:r>
              <a:rPr kumimoji="1" lang="en-US" altLang="en-US" sz="1800"/>
              <a:t>Litter 2</a:t>
            </a:r>
          </a:p>
        </p:txBody>
      </p:sp>
      <p:sp>
        <p:nvSpPr>
          <p:cNvPr id="107533" name="Text Box 13"/>
          <p:cNvSpPr txBox="1">
            <a:spLocks noChangeArrowheads="1"/>
          </p:cNvSpPr>
          <p:nvPr/>
        </p:nvSpPr>
        <p:spPr bwMode="auto">
          <a:xfrm>
            <a:off x="7010400" y="44196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50000"/>
              </a:spcBef>
              <a:buClrTx/>
              <a:buSzTx/>
              <a:buFontTx/>
              <a:buNone/>
            </a:pPr>
            <a:r>
              <a:rPr kumimoji="1" lang="en-US" altLang="en-US" sz="1800"/>
              <a:t>Litter </a:t>
            </a:r>
            <a:r>
              <a:rPr kumimoji="1" lang="en-US" altLang="en-US" sz="1800" i="1"/>
              <a:t>n</a:t>
            </a:r>
          </a:p>
        </p:txBody>
      </p:sp>
      <p:sp>
        <p:nvSpPr>
          <p:cNvPr id="107534" name="Text Box 14"/>
          <p:cNvSpPr txBox="1">
            <a:spLocks noChangeArrowheads="1"/>
          </p:cNvSpPr>
          <p:nvPr/>
        </p:nvSpPr>
        <p:spPr bwMode="auto">
          <a:xfrm>
            <a:off x="4572000" y="4572000"/>
            <a:ext cx="167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50000"/>
              </a:spcBef>
              <a:buClrTx/>
              <a:buSzTx/>
              <a:buFontTx/>
              <a:buNone/>
            </a:pPr>
            <a:r>
              <a:rPr kumimoji="1" lang="en-US" altLang="en-US" sz="1800"/>
              <a:t>…</a:t>
            </a:r>
          </a:p>
        </p:txBody>
      </p:sp>
      <p:sp>
        <p:nvSpPr>
          <p:cNvPr id="107535" name="Text Box 15"/>
          <p:cNvSpPr txBox="1">
            <a:spLocks noChangeArrowheads="1"/>
          </p:cNvSpPr>
          <p:nvPr/>
        </p:nvSpPr>
        <p:spPr bwMode="auto">
          <a:xfrm>
            <a:off x="4114800" y="5715000"/>
            <a:ext cx="25146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50000"/>
              </a:spcBef>
              <a:buClrTx/>
              <a:buSzTx/>
              <a:buFontTx/>
              <a:buNone/>
            </a:pPr>
            <a:r>
              <a:rPr kumimoji="1" lang="en-US" altLang="en-US" sz="1800"/>
              <a:t>Randomly assign treatments to piglets within litters</a:t>
            </a:r>
          </a:p>
        </p:txBody>
      </p:sp>
      <p:pic>
        <p:nvPicPr>
          <p:cNvPr id="107536" name="Picture 16"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55626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7" name="Picture 17"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55626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8" name="Picture 18"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56388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9" name="Picture 19"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56388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0" name="Picture 20"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56388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1" name="Picture 21"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56388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30" name="Picture 22"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20574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31" name="Picture 23"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21336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2" name="Oval 24"/>
          <p:cNvSpPr>
            <a:spLocks noChangeArrowheads="1"/>
          </p:cNvSpPr>
          <p:nvPr/>
        </p:nvSpPr>
        <p:spPr bwMode="auto">
          <a:xfrm>
            <a:off x="1143000" y="19812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33" name="Picture 25"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21336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34" name="Picture 26"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22098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5" name="Oval 27"/>
          <p:cNvSpPr>
            <a:spLocks noChangeArrowheads="1"/>
          </p:cNvSpPr>
          <p:nvPr/>
        </p:nvSpPr>
        <p:spPr bwMode="auto">
          <a:xfrm>
            <a:off x="1524000" y="20574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36" name="Picture 28"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22098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37" name="Picture 29"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2860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8" name="Oval 30"/>
          <p:cNvSpPr>
            <a:spLocks noChangeArrowheads="1"/>
          </p:cNvSpPr>
          <p:nvPr/>
        </p:nvSpPr>
        <p:spPr bwMode="auto">
          <a:xfrm>
            <a:off x="1295400" y="21336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39" name="Picture 31"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21336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40" name="Picture 32"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22098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41" name="Oval 33"/>
          <p:cNvSpPr>
            <a:spLocks noChangeArrowheads="1"/>
          </p:cNvSpPr>
          <p:nvPr/>
        </p:nvSpPr>
        <p:spPr bwMode="auto">
          <a:xfrm>
            <a:off x="2133600" y="20574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42" name="Picture 34"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24384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43" name="Picture 35"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25146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44" name="Oval 36"/>
          <p:cNvSpPr>
            <a:spLocks noChangeArrowheads="1"/>
          </p:cNvSpPr>
          <p:nvPr/>
        </p:nvSpPr>
        <p:spPr bwMode="auto">
          <a:xfrm>
            <a:off x="2514600" y="23622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45" name="Picture 37"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23622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46" name="Picture 38"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24384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47" name="Oval 39"/>
          <p:cNvSpPr>
            <a:spLocks noChangeArrowheads="1"/>
          </p:cNvSpPr>
          <p:nvPr/>
        </p:nvSpPr>
        <p:spPr bwMode="auto">
          <a:xfrm>
            <a:off x="1447800" y="22860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48" name="Picture 40"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19812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49" name="Picture 41"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20574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50" name="Oval 42"/>
          <p:cNvSpPr>
            <a:spLocks noChangeArrowheads="1"/>
          </p:cNvSpPr>
          <p:nvPr/>
        </p:nvSpPr>
        <p:spPr bwMode="auto">
          <a:xfrm>
            <a:off x="2743200" y="19050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51" name="Picture 43"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23622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52" name="Picture 44"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24384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53" name="Oval 45"/>
          <p:cNvSpPr>
            <a:spLocks noChangeArrowheads="1"/>
          </p:cNvSpPr>
          <p:nvPr/>
        </p:nvSpPr>
        <p:spPr bwMode="auto">
          <a:xfrm>
            <a:off x="3352800" y="22860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54" name="Picture 46"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25146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55" name="Picture 47"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800" y="25908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56" name="Oval 48"/>
          <p:cNvSpPr>
            <a:spLocks noChangeArrowheads="1"/>
          </p:cNvSpPr>
          <p:nvPr/>
        </p:nvSpPr>
        <p:spPr bwMode="auto">
          <a:xfrm>
            <a:off x="3048000" y="24384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57" name="Picture 49"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21336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58" name="Picture 50"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2098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59" name="Oval 51"/>
          <p:cNvSpPr>
            <a:spLocks noChangeArrowheads="1"/>
          </p:cNvSpPr>
          <p:nvPr/>
        </p:nvSpPr>
        <p:spPr bwMode="auto">
          <a:xfrm>
            <a:off x="3886200" y="20574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60" name="Picture 52"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27432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61" name="Picture 53"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28194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62" name="Oval 54"/>
          <p:cNvSpPr>
            <a:spLocks noChangeArrowheads="1"/>
          </p:cNvSpPr>
          <p:nvPr/>
        </p:nvSpPr>
        <p:spPr bwMode="auto">
          <a:xfrm>
            <a:off x="1600200" y="26670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63" name="Picture 55"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26670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64" name="Picture 56"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27432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65" name="Oval 57"/>
          <p:cNvSpPr>
            <a:spLocks noChangeArrowheads="1"/>
          </p:cNvSpPr>
          <p:nvPr/>
        </p:nvSpPr>
        <p:spPr bwMode="auto">
          <a:xfrm>
            <a:off x="2286000" y="25908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66" name="Picture 58"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25146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67" name="Picture 59"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25908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68" name="Oval 60"/>
          <p:cNvSpPr>
            <a:spLocks noChangeArrowheads="1"/>
          </p:cNvSpPr>
          <p:nvPr/>
        </p:nvSpPr>
        <p:spPr bwMode="auto">
          <a:xfrm>
            <a:off x="1600200" y="24384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69" name="Picture 61"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27432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70" name="Picture 62"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28194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71" name="Oval 63"/>
          <p:cNvSpPr>
            <a:spLocks noChangeArrowheads="1"/>
          </p:cNvSpPr>
          <p:nvPr/>
        </p:nvSpPr>
        <p:spPr bwMode="auto">
          <a:xfrm>
            <a:off x="3276600" y="26670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72" name="Picture 64"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6670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73" name="Picture 65"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27432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74" name="Oval 66"/>
          <p:cNvSpPr>
            <a:spLocks noChangeArrowheads="1"/>
          </p:cNvSpPr>
          <p:nvPr/>
        </p:nvSpPr>
        <p:spPr bwMode="auto">
          <a:xfrm>
            <a:off x="4572000" y="25908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75" name="Picture 67"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22098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76" name="Picture 68"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22860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77" name="Oval 69"/>
          <p:cNvSpPr>
            <a:spLocks noChangeArrowheads="1"/>
          </p:cNvSpPr>
          <p:nvPr/>
        </p:nvSpPr>
        <p:spPr bwMode="auto">
          <a:xfrm>
            <a:off x="5181600" y="21336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78" name="Picture 70"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26670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79" name="Picture 71"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8400" y="27432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80" name="Oval 72"/>
          <p:cNvSpPr>
            <a:spLocks noChangeArrowheads="1"/>
          </p:cNvSpPr>
          <p:nvPr/>
        </p:nvSpPr>
        <p:spPr bwMode="auto">
          <a:xfrm>
            <a:off x="1752600" y="25908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81" name="Picture 73"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26670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82" name="Picture 74"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27432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83" name="Oval 75"/>
          <p:cNvSpPr>
            <a:spLocks noChangeArrowheads="1"/>
          </p:cNvSpPr>
          <p:nvPr/>
        </p:nvSpPr>
        <p:spPr bwMode="auto">
          <a:xfrm>
            <a:off x="3505200" y="25908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84" name="Picture 76"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22098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85" name="Picture 77"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22860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86" name="Oval 78"/>
          <p:cNvSpPr>
            <a:spLocks noChangeArrowheads="1"/>
          </p:cNvSpPr>
          <p:nvPr/>
        </p:nvSpPr>
        <p:spPr bwMode="auto">
          <a:xfrm>
            <a:off x="3352800" y="21336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87" name="Picture 79"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2860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88" name="Picture 80"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23622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89" name="Oval 81"/>
          <p:cNvSpPr>
            <a:spLocks noChangeArrowheads="1"/>
          </p:cNvSpPr>
          <p:nvPr/>
        </p:nvSpPr>
        <p:spPr bwMode="auto">
          <a:xfrm>
            <a:off x="4572000" y="22098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90" name="Picture 82"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20574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91" name="Picture 83"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21336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92" name="Oval 84"/>
          <p:cNvSpPr>
            <a:spLocks noChangeArrowheads="1"/>
          </p:cNvSpPr>
          <p:nvPr/>
        </p:nvSpPr>
        <p:spPr bwMode="auto">
          <a:xfrm>
            <a:off x="6477000" y="19812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93" name="Picture 85"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28194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94" name="Picture 86"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28956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95" name="Oval 87"/>
          <p:cNvSpPr>
            <a:spLocks noChangeArrowheads="1"/>
          </p:cNvSpPr>
          <p:nvPr/>
        </p:nvSpPr>
        <p:spPr bwMode="auto">
          <a:xfrm>
            <a:off x="1143000" y="27432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96" name="Picture 88"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8194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97" name="Picture 89"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28956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98" name="Oval 90"/>
          <p:cNvSpPr>
            <a:spLocks noChangeArrowheads="1"/>
          </p:cNvSpPr>
          <p:nvPr/>
        </p:nvSpPr>
        <p:spPr bwMode="auto">
          <a:xfrm>
            <a:off x="1905000" y="27432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699" name="Picture 91"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25146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700" name="Picture 92"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25908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01" name="Oval 93"/>
          <p:cNvSpPr>
            <a:spLocks noChangeArrowheads="1"/>
          </p:cNvSpPr>
          <p:nvPr/>
        </p:nvSpPr>
        <p:spPr bwMode="auto">
          <a:xfrm>
            <a:off x="990600" y="24384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702" name="Picture 94"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28194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703" name="Picture 95"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8956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04" name="Oval 96"/>
          <p:cNvSpPr>
            <a:spLocks noChangeArrowheads="1"/>
          </p:cNvSpPr>
          <p:nvPr/>
        </p:nvSpPr>
        <p:spPr bwMode="auto">
          <a:xfrm>
            <a:off x="3886200" y="27432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705" name="Picture 97"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29718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706" name="Picture 98"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30480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07" name="Oval 99"/>
          <p:cNvSpPr>
            <a:spLocks noChangeArrowheads="1"/>
          </p:cNvSpPr>
          <p:nvPr/>
        </p:nvSpPr>
        <p:spPr bwMode="auto">
          <a:xfrm>
            <a:off x="3276600" y="28956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708" name="Picture 100"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27432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709" name="Picture 101"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28194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 name="Oval 102"/>
          <p:cNvSpPr>
            <a:spLocks noChangeArrowheads="1"/>
          </p:cNvSpPr>
          <p:nvPr/>
        </p:nvSpPr>
        <p:spPr bwMode="auto">
          <a:xfrm>
            <a:off x="5029200" y="26670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711" name="Picture 103"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24384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712" name="Picture 104"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8400" y="25146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3" name="Oval 105"/>
          <p:cNvSpPr>
            <a:spLocks noChangeArrowheads="1"/>
          </p:cNvSpPr>
          <p:nvPr/>
        </p:nvSpPr>
        <p:spPr bwMode="auto">
          <a:xfrm>
            <a:off x="5562600" y="23622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714" name="Picture 106"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30480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715" name="Picture 107"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31242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6" name="Oval 108"/>
          <p:cNvSpPr>
            <a:spLocks noChangeArrowheads="1"/>
          </p:cNvSpPr>
          <p:nvPr/>
        </p:nvSpPr>
        <p:spPr bwMode="auto">
          <a:xfrm>
            <a:off x="5943600" y="29718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717" name="Picture 109"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29718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718" name="Picture 110"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3200" y="30480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9" name="Oval 111"/>
          <p:cNvSpPr>
            <a:spLocks noChangeArrowheads="1"/>
          </p:cNvSpPr>
          <p:nvPr/>
        </p:nvSpPr>
        <p:spPr bwMode="auto">
          <a:xfrm>
            <a:off x="4572000" y="28956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68720" name="Text Box 112"/>
          <p:cNvSpPr txBox="1">
            <a:spLocks noChangeArrowheads="1"/>
          </p:cNvSpPr>
          <p:nvPr/>
        </p:nvSpPr>
        <p:spPr bwMode="auto">
          <a:xfrm>
            <a:off x="1828800" y="1143000"/>
            <a:ext cx="548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a:spcBef>
                <a:spcPct val="50000"/>
              </a:spcBef>
              <a:buClrTx/>
              <a:buSzTx/>
              <a:buFontTx/>
              <a:buNone/>
            </a:pPr>
            <a:r>
              <a:rPr lang="en-US" altLang="en-US" sz="1800"/>
              <a:t>Population of litters of size 2</a:t>
            </a:r>
          </a:p>
        </p:txBody>
      </p:sp>
      <p:sp>
        <p:nvSpPr>
          <p:cNvPr id="68721" name="Text Box 113"/>
          <p:cNvSpPr txBox="1">
            <a:spLocks noChangeArrowheads="1"/>
          </p:cNvSpPr>
          <p:nvPr/>
        </p:nvSpPr>
        <p:spPr bwMode="auto">
          <a:xfrm>
            <a:off x="900113" y="2286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spcBef>
                <a:spcPct val="0"/>
              </a:spcBef>
              <a:buClrTx/>
              <a:buSzTx/>
              <a:buFontTx/>
              <a:buNone/>
            </a:pPr>
            <a:r>
              <a:rPr lang="en-US" altLang="en-US" sz="2400"/>
              <a:t>The Randomized Complete Block Design (RCBD)</a:t>
            </a:r>
          </a:p>
        </p:txBody>
      </p:sp>
      <p:pic>
        <p:nvPicPr>
          <p:cNvPr id="68722" name="Picture 114"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19812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723" name="Picture 115"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0400" y="22098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724" name="Picture 116"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27432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725" name="Picture 117"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1400" y="28194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26" name="Oval 118"/>
          <p:cNvSpPr>
            <a:spLocks noChangeArrowheads="1"/>
          </p:cNvSpPr>
          <p:nvPr/>
        </p:nvSpPr>
        <p:spPr bwMode="auto">
          <a:xfrm>
            <a:off x="6705600" y="26670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68727" name="Picture 119"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19812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728" name="Picture 120"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22098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729" name="Picture 121"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27432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730" name="Picture 122" descr="pig-thum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2819400"/>
            <a:ext cx="6096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31" name="Oval 123"/>
          <p:cNvSpPr>
            <a:spLocks noChangeArrowheads="1"/>
          </p:cNvSpPr>
          <p:nvPr/>
        </p:nvSpPr>
        <p:spPr bwMode="auto">
          <a:xfrm>
            <a:off x="5791200" y="26670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68732" name="Oval 124"/>
          <p:cNvSpPr>
            <a:spLocks noChangeArrowheads="1"/>
          </p:cNvSpPr>
          <p:nvPr/>
        </p:nvSpPr>
        <p:spPr bwMode="auto">
          <a:xfrm>
            <a:off x="5486400" y="19812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68733" name="Oval 125"/>
          <p:cNvSpPr>
            <a:spLocks noChangeArrowheads="1"/>
          </p:cNvSpPr>
          <p:nvPr/>
        </p:nvSpPr>
        <p:spPr bwMode="auto">
          <a:xfrm>
            <a:off x="4343400" y="21336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68734" name="Oval 126"/>
          <p:cNvSpPr>
            <a:spLocks noChangeArrowheads="1"/>
          </p:cNvSpPr>
          <p:nvPr/>
        </p:nvSpPr>
        <p:spPr bwMode="auto">
          <a:xfrm>
            <a:off x="2133600" y="2895600"/>
            <a:ext cx="1524000" cy="685800"/>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107523"/>
                                        </p:tgtEl>
                                        <p:attrNameLst>
                                          <p:attrName>style.visibility</p:attrName>
                                        </p:attrNameLst>
                                      </p:cBhvr>
                                      <p:to>
                                        <p:strVal val="visible"/>
                                      </p:to>
                                    </p:set>
                                    <p:animEffect transition="in" filter="fade">
                                      <p:cBhvr>
                                        <p:cTn id="7" dur="2000"/>
                                        <p:tgtEl>
                                          <p:spTgt spid="107523"/>
                                        </p:tgtEl>
                                      </p:cBhvr>
                                    </p:animEffect>
                                    <p:anim calcmode="lin" valueType="num">
                                      <p:cBhvr>
                                        <p:cTn id="8" dur="2000" fill="hold"/>
                                        <p:tgtEl>
                                          <p:spTgt spid="107523"/>
                                        </p:tgtEl>
                                        <p:attrNameLst>
                                          <p:attrName>style.rotation</p:attrName>
                                        </p:attrNameLst>
                                      </p:cBhvr>
                                      <p:tavLst>
                                        <p:tav tm="0">
                                          <p:val>
                                            <p:fltVal val="720"/>
                                          </p:val>
                                        </p:tav>
                                        <p:tav tm="100000">
                                          <p:val>
                                            <p:fltVal val="0"/>
                                          </p:val>
                                        </p:tav>
                                      </p:tavLst>
                                    </p:anim>
                                    <p:anim calcmode="lin" valueType="num">
                                      <p:cBhvr>
                                        <p:cTn id="9" dur="2000" fill="hold"/>
                                        <p:tgtEl>
                                          <p:spTgt spid="107523"/>
                                        </p:tgtEl>
                                        <p:attrNameLst>
                                          <p:attrName>ppt_h</p:attrName>
                                        </p:attrNameLst>
                                      </p:cBhvr>
                                      <p:tavLst>
                                        <p:tav tm="0">
                                          <p:val>
                                            <p:fltVal val="0"/>
                                          </p:val>
                                        </p:tav>
                                        <p:tav tm="100000">
                                          <p:val>
                                            <p:strVal val="#ppt_h"/>
                                          </p:val>
                                        </p:tav>
                                      </p:tavLst>
                                    </p:anim>
                                    <p:anim calcmode="lin" valueType="num">
                                      <p:cBhvr>
                                        <p:cTn id="10" dur="2000" fill="hold"/>
                                        <p:tgtEl>
                                          <p:spTgt spid="107523"/>
                                        </p:tgtEl>
                                        <p:attrNameLst>
                                          <p:attrName>ppt_w</p:attrName>
                                        </p:attrNameLst>
                                      </p:cBhvr>
                                      <p:tavLst>
                                        <p:tav tm="0">
                                          <p:val>
                                            <p:fltVal val="0"/>
                                          </p:val>
                                        </p:tav>
                                        <p:tav tm="100000">
                                          <p:val>
                                            <p:strVal val="#ppt_w"/>
                                          </p:val>
                                        </p:tav>
                                      </p:tavLst>
                                    </p:anim>
                                  </p:childTnLst>
                                </p:cTn>
                              </p:par>
                              <p:par>
                                <p:cTn id="11" presetID="35" presetClass="entr" presetSubtype="0" fill="hold" grpId="0" nodeType="withEffect">
                                  <p:stCondLst>
                                    <p:cond delay="0"/>
                                  </p:stCondLst>
                                  <p:childTnLst>
                                    <p:set>
                                      <p:cBhvr>
                                        <p:cTn id="12" dur="1" fill="hold">
                                          <p:stCondLst>
                                            <p:cond delay="0"/>
                                          </p:stCondLst>
                                        </p:cTn>
                                        <p:tgtEl>
                                          <p:spTgt spid="107524"/>
                                        </p:tgtEl>
                                        <p:attrNameLst>
                                          <p:attrName>style.visibility</p:attrName>
                                        </p:attrNameLst>
                                      </p:cBhvr>
                                      <p:to>
                                        <p:strVal val="visible"/>
                                      </p:to>
                                    </p:set>
                                    <p:animEffect transition="in" filter="fade">
                                      <p:cBhvr>
                                        <p:cTn id="13" dur="2000"/>
                                        <p:tgtEl>
                                          <p:spTgt spid="107524"/>
                                        </p:tgtEl>
                                      </p:cBhvr>
                                    </p:animEffect>
                                    <p:anim calcmode="lin" valueType="num">
                                      <p:cBhvr>
                                        <p:cTn id="14" dur="2000" fill="hold"/>
                                        <p:tgtEl>
                                          <p:spTgt spid="107524"/>
                                        </p:tgtEl>
                                        <p:attrNameLst>
                                          <p:attrName>style.rotation</p:attrName>
                                        </p:attrNameLst>
                                      </p:cBhvr>
                                      <p:tavLst>
                                        <p:tav tm="0">
                                          <p:val>
                                            <p:fltVal val="720"/>
                                          </p:val>
                                        </p:tav>
                                        <p:tav tm="100000">
                                          <p:val>
                                            <p:fltVal val="0"/>
                                          </p:val>
                                        </p:tav>
                                      </p:tavLst>
                                    </p:anim>
                                    <p:anim calcmode="lin" valueType="num">
                                      <p:cBhvr>
                                        <p:cTn id="15" dur="2000" fill="hold"/>
                                        <p:tgtEl>
                                          <p:spTgt spid="107524"/>
                                        </p:tgtEl>
                                        <p:attrNameLst>
                                          <p:attrName>ppt_h</p:attrName>
                                        </p:attrNameLst>
                                      </p:cBhvr>
                                      <p:tavLst>
                                        <p:tav tm="0">
                                          <p:val>
                                            <p:fltVal val="0"/>
                                          </p:val>
                                        </p:tav>
                                        <p:tav tm="100000">
                                          <p:val>
                                            <p:strVal val="#ppt_h"/>
                                          </p:val>
                                        </p:tav>
                                      </p:tavLst>
                                    </p:anim>
                                    <p:anim calcmode="lin" valueType="num">
                                      <p:cBhvr>
                                        <p:cTn id="16" dur="2000" fill="hold"/>
                                        <p:tgtEl>
                                          <p:spTgt spid="107524"/>
                                        </p:tgtEl>
                                        <p:attrNameLst>
                                          <p:attrName>ppt_w</p:attrName>
                                        </p:attrNameLst>
                                      </p:cBhvr>
                                      <p:tavLst>
                                        <p:tav tm="0">
                                          <p:val>
                                            <p:fltVal val="0"/>
                                          </p:val>
                                        </p:tav>
                                        <p:tav tm="100000">
                                          <p:val>
                                            <p:strVal val="#ppt_w"/>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5" presetClass="entr" presetSubtype="0" fill="hold" grpId="0" nodeType="clickEffect">
                                  <p:stCondLst>
                                    <p:cond delay="0"/>
                                  </p:stCondLst>
                                  <p:childTnLst>
                                    <p:set>
                                      <p:cBhvr>
                                        <p:cTn id="20" dur="1" fill="hold">
                                          <p:stCondLst>
                                            <p:cond delay="0"/>
                                          </p:stCondLst>
                                        </p:cTn>
                                        <p:tgtEl>
                                          <p:spTgt spid="107525"/>
                                        </p:tgtEl>
                                        <p:attrNameLst>
                                          <p:attrName>style.visibility</p:attrName>
                                        </p:attrNameLst>
                                      </p:cBhvr>
                                      <p:to>
                                        <p:strVal val="visible"/>
                                      </p:to>
                                    </p:set>
                                    <p:anim calcmode="lin" valueType="num">
                                      <p:cBhvr>
                                        <p:cTn id="21" dur="1000" fill="hold"/>
                                        <p:tgtEl>
                                          <p:spTgt spid="107525"/>
                                        </p:tgtEl>
                                        <p:attrNameLst>
                                          <p:attrName>ppt_w</p:attrName>
                                        </p:attrNameLst>
                                      </p:cBhvr>
                                      <p:tavLst>
                                        <p:tav tm="0">
                                          <p:val>
                                            <p:fltVal val="0"/>
                                          </p:val>
                                        </p:tav>
                                        <p:tav tm="100000">
                                          <p:val>
                                            <p:strVal val="#ppt_w"/>
                                          </p:val>
                                        </p:tav>
                                      </p:tavLst>
                                    </p:anim>
                                    <p:anim calcmode="lin" valueType="num">
                                      <p:cBhvr>
                                        <p:cTn id="22" dur="1000" fill="hold"/>
                                        <p:tgtEl>
                                          <p:spTgt spid="107525"/>
                                        </p:tgtEl>
                                        <p:attrNameLst>
                                          <p:attrName>ppt_h</p:attrName>
                                        </p:attrNameLst>
                                      </p:cBhvr>
                                      <p:tavLst>
                                        <p:tav tm="0">
                                          <p:val>
                                            <p:fltVal val="0"/>
                                          </p:val>
                                        </p:tav>
                                        <p:tav tm="100000">
                                          <p:val>
                                            <p:strVal val="#ppt_h"/>
                                          </p:val>
                                        </p:tav>
                                      </p:tavLst>
                                    </p:anim>
                                    <p:anim calcmode="lin" valueType="num">
                                      <p:cBhvr>
                                        <p:cTn id="23" dur="1000" fill="hold"/>
                                        <p:tgtEl>
                                          <p:spTgt spid="107525"/>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107525"/>
                                        </p:tgtEl>
                                        <p:attrNameLst>
                                          <p:attrName>ppt_y</p:attrName>
                                        </p:attrNameLst>
                                      </p:cBhvr>
                                      <p:tavLst>
                                        <p:tav tm="0" fmla="#ppt_y+(sin(-2*pi*(1-$))*-#ppt_x+cos(-2*pi*(1-$))*(1-#ppt_y))*(1-$)">
                                          <p:val>
                                            <p:fltVal val="0"/>
                                          </p:val>
                                        </p:tav>
                                        <p:tav tm="100000">
                                          <p:val>
                                            <p:fltVal val="1"/>
                                          </p:val>
                                        </p:tav>
                                      </p:tavLst>
                                    </p:anim>
                                  </p:childTnLst>
                                </p:cTn>
                              </p:par>
                              <p:par>
                                <p:cTn id="25" presetID="3" presetClass="entr" presetSubtype="10" fill="hold" nodeType="withEffect">
                                  <p:stCondLst>
                                    <p:cond delay="0"/>
                                  </p:stCondLst>
                                  <p:childTnLst>
                                    <p:set>
                                      <p:cBhvr>
                                        <p:cTn id="26" dur="1" fill="hold">
                                          <p:stCondLst>
                                            <p:cond delay="0"/>
                                          </p:stCondLst>
                                        </p:cTn>
                                        <p:tgtEl>
                                          <p:spTgt spid="107536"/>
                                        </p:tgtEl>
                                        <p:attrNameLst>
                                          <p:attrName>style.visibility</p:attrName>
                                        </p:attrNameLst>
                                      </p:cBhvr>
                                      <p:to>
                                        <p:strVal val="visible"/>
                                      </p:to>
                                    </p:set>
                                    <p:animEffect transition="in" filter="blinds(horizontal)">
                                      <p:cBhvr>
                                        <p:cTn id="27" dur="500"/>
                                        <p:tgtEl>
                                          <p:spTgt spid="107536"/>
                                        </p:tgtEl>
                                      </p:cBhvr>
                                    </p:animEffect>
                                  </p:childTnLst>
                                </p:cTn>
                              </p:par>
                              <p:par>
                                <p:cTn id="28" presetID="3" presetClass="entr" presetSubtype="10" fill="hold" nodeType="withEffect">
                                  <p:stCondLst>
                                    <p:cond delay="0"/>
                                  </p:stCondLst>
                                  <p:childTnLst>
                                    <p:set>
                                      <p:cBhvr>
                                        <p:cTn id="29" dur="1" fill="hold">
                                          <p:stCondLst>
                                            <p:cond delay="0"/>
                                          </p:stCondLst>
                                        </p:cTn>
                                        <p:tgtEl>
                                          <p:spTgt spid="107537"/>
                                        </p:tgtEl>
                                        <p:attrNameLst>
                                          <p:attrName>style.visibility</p:attrName>
                                        </p:attrNameLst>
                                      </p:cBhvr>
                                      <p:to>
                                        <p:strVal val="visible"/>
                                      </p:to>
                                    </p:set>
                                    <p:animEffect transition="in" filter="blinds(horizontal)">
                                      <p:cBhvr>
                                        <p:cTn id="30" dur="500"/>
                                        <p:tgtEl>
                                          <p:spTgt spid="107537"/>
                                        </p:tgtEl>
                                      </p:cBhvr>
                                    </p:animEffect>
                                  </p:childTnLst>
                                </p:cTn>
                              </p:par>
                              <p:par>
                                <p:cTn id="31" presetID="15" presetClass="entr" presetSubtype="0" fill="hold" grpId="0" nodeType="withEffect">
                                  <p:stCondLst>
                                    <p:cond delay="0"/>
                                  </p:stCondLst>
                                  <p:childTnLst>
                                    <p:set>
                                      <p:cBhvr>
                                        <p:cTn id="32" dur="1" fill="hold">
                                          <p:stCondLst>
                                            <p:cond delay="0"/>
                                          </p:stCondLst>
                                        </p:cTn>
                                        <p:tgtEl>
                                          <p:spTgt spid="107526"/>
                                        </p:tgtEl>
                                        <p:attrNameLst>
                                          <p:attrName>style.visibility</p:attrName>
                                        </p:attrNameLst>
                                      </p:cBhvr>
                                      <p:to>
                                        <p:strVal val="visible"/>
                                      </p:to>
                                    </p:set>
                                    <p:anim calcmode="lin" valueType="num">
                                      <p:cBhvr>
                                        <p:cTn id="33" dur="1000" fill="hold"/>
                                        <p:tgtEl>
                                          <p:spTgt spid="107526"/>
                                        </p:tgtEl>
                                        <p:attrNameLst>
                                          <p:attrName>ppt_w</p:attrName>
                                        </p:attrNameLst>
                                      </p:cBhvr>
                                      <p:tavLst>
                                        <p:tav tm="0">
                                          <p:val>
                                            <p:fltVal val="0"/>
                                          </p:val>
                                        </p:tav>
                                        <p:tav tm="100000">
                                          <p:val>
                                            <p:strVal val="#ppt_w"/>
                                          </p:val>
                                        </p:tav>
                                      </p:tavLst>
                                    </p:anim>
                                    <p:anim calcmode="lin" valueType="num">
                                      <p:cBhvr>
                                        <p:cTn id="34" dur="1000" fill="hold"/>
                                        <p:tgtEl>
                                          <p:spTgt spid="107526"/>
                                        </p:tgtEl>
                                        <p:attrNameLst>
                                          <p:attrName>ppt_h</p:attrName>
                                        </p:attrNameLst>
                                      </p:cBhvr>
                                      <p:tavLst>
                                        <p:tav tm="0">
                                          <p:val>
                                            <p:fltVal val="0"/>
                                          </p:val>
                                        </p:tav>
                                        <p:tav tm="100000">
                                          <p:val>
                                            <p:strVal val="#ppt_h"/>
                                          </p:val>
                                        </p:tav>
                                      </p:tavLst>
                                    </p:anim>
                                    <p:anim calcmode="lin" valueType="num">
                                      <p:cBhvr>
                                        <p:cTn id="35" dur="1000" fill="hold"/>
                                        <p:tgtEl>
                                          <p:spTgt spid="107526"/>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107526"/>
                                        </p:tgtEl>
                                        <p:attrNameLst>
                                          <p:attrName>ppt_y</p:attrName>
                                        </p:attrNameLst>
                                      </p:cBhvr>
                                      <p:tavLst>
                                        <p:tav tm="0" fmla="#ppt_y+(sin(-2*pi*(1-$))*-#ppt_x+cos(-2*pi*(1-$))*(1-#ppt_y))*(1-$)">
                                          <p:val>
                                            <p:fltVal val="0"/>
                                          </p:val>
                                        </p:tav>
                                        <p:tav tm="100000">
                                          <p:val>
                                            <p:fltVal val="1"/>
                                          </p:val>
                                        </p:tav>
                                      </p:tavLst>
                                    </p:anim>
                                  </p:childTnLst>
                                </p:cTn>
                              </p:par>
                              <p:par>
                                <p:cTn id="37" presetID="15" presetClass="entr" presetSubtype="0" fill="hold" grpId="0" nodeType="withEffect">
                                  <p:stCondLst>
                                    <p:cond delay="0"/>
                                  </p:stCondLst>
                                  <p:childTnLst>
                                    <p:set>
                                      <p:cBhvr>
                                        <p:cTn id="38" dur="1" fill="hold">
                                          <p:stCondLst>
                                            <p:cond delay="0"/>
                                          </p:stCondLst>
                                        </p:cTn>
                                        <p:tgtEl>
                                          <p:spTgt spid="107531"/>
                                        </p:tgtEl>
                                        <p:attrNameLst>
                                          <p:attrName>style.visibility</p:attrName>
                                        </p:attrNameLst>
                                      </p:cBhvr>
                                      <p:to>
                                        <p:strVal val="visible"/>
                                      </p:to>
                                    </p:set>
                                    <p:anim calcmode="lin" valueType="num">
                                      <p:cBhvr>
                                        <p:cTn id="39" dur="1000" fill="hold"/>
                                        <p:tgtEl>
                                          <p:spTgt spid="107531"/>
                                        </p:tgtEl>
                                        <p:attrNameLst>
                                          <p:attrName>ppt_w</p:attrName>
                                        </p:attrNameLst>
                                      </p:cBhvr>
                                      <p:tavLst>
                                        <p:tav tm="0">
                                          <p:val>
                                            <p:fltVal val="0"/>
                                          </p:val>
                                        </p:tav>
                                        <p:tav tm="100000">
                                          <p:val>
                                            <p:strVal val="#ppt_w"/>
                                          </p:val>
                                        </p:tav>
                                      </p:tavLst>
                                    </p:anim>
                                    <p:anim calcmode="lin" valueType="num">
                                      <p:cBhvr>
                                        <p:cTn id="40" dur="1000" fill="hold"/>
                                        <p:tgtEl>
                                          <p:spTgt spid="107531"/>
                                        </p:tgtEl>
                                        <p:attrNameLst>
                                          <p:attrName>ppt_h</p:attrName>
                                        </p:attrNameLst>
                                      </p:cBhvr>
                                      <p:tavLst>
                                        <p:tav tm="0">
                                          <p:val>
                                            <p:fltVal val="0"/>
                                          </p:val>
                                        </p:tav>
                                        <p:tav tm="100000">
                                          <p:val>
                                            <p:strVal val="#ppt_h"/>
                                          </p:val>
                                        </p:tav>
                                      </p:tavLst>
                                    </p:anim>
                                    <p:anim calcmode="lin" valueType="num">
                                      <p:cBhvr>
                                        <p:cTn id="41" dur="1000" fill="hold"/>
                                        <p:tgtEl>
                                          <p:spTgt spid="107531"/>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10753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34" presetClass="entr" presetSubtype="0" fill="hold" grpId="0" nodeType="clickEffect">
                                  <p:stCondLst>
                                    <p:cond delay="0"/>
                                  </p:stCondLst>
                                  <p:childTnLst>
                                    <p:set>
                                      <p:cBhvr>
                                        <p:cTn id="46" dur="1" fill="hold">
                                          <p:stCondLst>
                                            <p:cond delay="0"/>
                                          </p:stCondLst>
                                        </p:cTn>
                                        <p:tgtEl>
                                          <p:spTgt spid="107527"/>
                                        </p:tgtEl>
                                        <p:attrNameLst>
                                          <p:attrName>style.visibility</p:attrName>
                                        </p:attrNameLst>
                                      </p:cBhvr>
                                      <p:to>
                                        <p:strVal val="visible"/>
                                      </p:to>
                                    </p:set>
                                    <p:anim from="(-#ppt_w/2)" to="(#ppt_x)" calcmode="lin" valueType="num">
                                      <p:cBhvr>
                                        <p:cTn id="47" dur="600" fill="hold">
                                          <p:stCondLst>
                                            <p:cond delay="0"/>
                                          </p:stCondLst>
                                        </p:cTn>
                                        <p:tgtEl>
                                          <p:spTgt spid="107527"/>
                                        </p:tgtEl>
                                        <p:attrNameLst>
                                          <p:attrName>ppt_x</p:attrName>
                                        </p:attrNameLst>
                                      </p:cBhvr>
                                    </p:anim>
                                    <p:anim from="0" to="-1.0" calcmode="lin" valueType="num">
                                      <p:cBhvr>
                                        <p:cTn id="48" dur="200" decel="50000" autoRev="1" fill="hold">
                                          <p:stCondLst>
                                            <p:cond delay="600"/>
                                          </p:stCondLst>
                                        </p:cTn>
                                        <p:tgtEl>
                                          <p:spTgt spid="107527"/>
                                        </p:tgtEl>
                                        <p:attrNameLst>
                                          <p:attrName>xshear</p:attrName>
                                        </p:attrNameLst>
                                      </p:cBhvr>
                                    </p:anim>
                                    <p:animScale>
                                      <p:cBhvr>
                                        <p:cTn id="49" dur="200" decel="100000" autoRev="1" fill="hold">
                                          <p:stCondLst>
                                            <p:cond delay="600"/>
                                          </p:stCondLst>
                                        </p:cTn>
                                        <p:tgtEl>
                                          <p:spTgt spid="107527"/>
                                        </p:tgtEl>
                                      </p:cBhvr>
                                      <p:from x="100000" y="100000"/>
                                      <p:to x="80000" y="100000"/>
                                    </p:animScale>
                                    <p:anim by="(#ppt_h/3+#ppt_w*0.1)" calcmode="lin" valueType="num">
                                      <p:cBhvr additive="sum">
                                        <p:cTn id="50" dur="200" decel="100000" autoRev="1" fill="hold">
                                          <p:stCondLst>
                                            <p:cond delay="600"/>
                                          </p:stCondLst>
                                        </p:cTn>
                                        <p:tgtEl>
                                          <p:spTgt spid="107527"/>
                                        </p:tgtEl>
                                        <p:attrNameLst>
                                          <p:attrName>ppt_x</p:attrName>
                                        </p:attrNameLst>
                                      </p:cBhvr>
                                    </p:anim>
                                  </p:childTnLst>
                                </p:cTn>
                              </p:par>
                              <p:par>
                                <p:cTn id="51" presetID="3" presetClass="entr" presetSubtype="10" fill="hold" nodeType="withEffect">
                                  <p:stCondLst>
                                    <p:cond delay="0"/>
                                  </p:stCondLst>
                                  <p:childTnLst>
                                    <p:set>
                                      <p:cBhvr>
                                        <p:cTn id="52" dur="1" fill="hold">
                                          <p:stCondLst>
                                            <p:cond delay="0"/>
                                          </p:stCondLst>
                                        </p:cTn>
                                        <p:tgtEl>
                                          <p:spTgt spid="107538"/>
                                        </p:tgtEl>
                                        <p:attrNameLst>
                                          <p:attrName>style.visibility</p:attrName>
                                        </p:attrNameLst>
                                      </p:cBhvr>
                                      <p:to>
                                        <p:strVal val="visible"/>
                                      </p:to>
                                    </p:set>
                                    <p:animEffect transition="in" filter="blinds(horizontal)">
                                      <p:cBhvr>
                                        <p:cTn id="53" dur="500"/>
                                        <p:tgtEl>
                                          <p:spTgt spid="107538"/>
                                        </p:tgtEl>
                                      </p:cBhvr>
                                    </p:animEffect>
                                  </p:childTnLst>
                                </p:cTn>
                              </p:par>
                              <p:par>
                                <p:cTn id="54" presetID="3" presetClass="entr" presetSubtype="10" fill="hold" nodeType="withEffect">
                                  <p:stCondLst>
                                    <p:cond delay="0"/>
                                  </p:stCondLst>
                                  <p:childTnLst>
                                    <p:set>
                                      <p:cBhvr>
                                        <p:cTn id="55" dur="1" fill="hold">
                                          <p:stCondLst>
                                            <p:cond delay="0"/>
                                          </p:stCondLst>
                                        </p:cTn>
                                        <p:tgtEl>
                                          <p:spTgt spid="107539"/>
                                        </p:tgtEl>
                                        <p:attrNameLst>
                                          <p:attrName>style.visibility</p:attrName>
                                        </p:attrNameLst>
                                      </p:cBhvr>
                                      <p:to>
                                        <p:strVal val="visible"/>
                                      </p:to>
                                    </p:set>
                                    <p:animEffect transition="in" filter="blinds(horizontal)">
                                      <p:cBhvr>
                                        <p:cTn id="56" dur="500"/>
                                        <p:tgtEl>
                                          <p:spTgt spid="107539"/>
                                        </p:tgtEl>
                                      </p:cBhvr>
                                    </p:animEffect>
                                  </p:childTnLst>
                                </p:cTn>
                              </p:par>
                              <p:par>
                                <p:cTn id="57" presetID="34" presetClass="entr" presetSubtype="0" fill="hold" grpId="0" nodeType="withEffect">
                                  <p:stCondLst>
                                    <p:cond delay="0"/>
                                  </p:stCondLst>
                                  <p:childTnLst>
                                    <p:set>
                                      <p:cBhvr>
                                        <p:cTn id="58" dur="1" fill="hold">
                                          <p:stCondLst>
                                            <p:cond delay="0"/>
                                          </p:stCondLst>
                                        </p:cTn>
                                        <p:tgtEl>
                                          <p:spTgt spid="107528"/>
                                        </p:tgtEl>
                                        <p:attrNameLst>
                                          <p:attrName>style.visibility</p:attrName>
                                        </p:attrNameLst>
                                      </p:cBhvr>
                                      <p:to>
                                        <p:strVal val="visible"/>
                                      </p:to>
                                    </p:set>
                                    <p:anim from="(-#ppt_w/2)" to="(#ppt_x)" calcmode="lin" valueType="num">
                                      <p:cBhvr>
                                        <p:cTn id="59" dur="600" fill="hold">
                                          <p:stCondLst>
                                            <p:cond delay="0"/>
                                          </p:stCondLst>
                                        </p:cTn>
                                        <p:tgtEl>
                                          <p:spTgt spid="107528"/>
                                        </p:tgtEl>
                                        <p:attrNameLst>
                                          <p:attrName>ppt_x</p:attrName>
                                        </p:attrNameLst>
                                      </p:cBhvr>
                                    </p:anim>
                                    <p:anim from="0" to="-1.0" calcmode="lin" valueType="num">
                                      <p:cBhvr>
                                        <p:cTn id="60" dur="200" decel="50000" autoRev="1" fill="hold">
                                          <p:stCondLst>
                                            <p:cond delay="600"/>
                                          </p:stCondLst>
                                        </p:cTn>
                                        <p:tgtEl>
                                          <p:spTgt spid="107528"/>
                                        </p:tgtEl>
                                        <p:attrNameLst>
                                          <p:attrName>xshear</p:attrName>
                                        </p:attrNameLst>
                                      </p:cBhvr>
                                    </p:anim>
                                    <p:animScale>
                                      <p:cBhvr>
                                        <p:cTn id="61" dur="200" decel="100000" autoRev="1" fill="hold">
                                          <p:stCondLst>
                                            <p:cond delay="600"/>
                                          </p:stCondLst>
                                        </p:cTn>
                                        <p:tgtEl>
                                          <p:spTgt spid="107528"/>
                                        </p:tgtEl>
                                      </p:cBhvr>
                                      <p:from x="100000" y="100000"/>
                                      <p:to x="80000" y="100000"/>
                                    </p:animScale>
                                    <p:anim by="(#ppt_h/3+#ppt_w*0.1)" calcmode="lin" valueType="num">
                                      <p:cBhvr additive="sum">
                                        <p:cTn id="62" dur="200" decel="100000" autoRev="1" fill="hold">
                                          <p:stCondLst>
                                            <p:cond delay="600"/>
                                          </p:stCondLst>
                                        </p:cTn>
                                        <p:tgtEl>
                                          <p:spTgt spid="107528"/>
                                        </p:tgtEl>
                                        <p:attrNameLst>
                                          <p:attrName>ppt_x</p:attrName>
                                        </p:attrNameLst>
                                      </p:cBhvr>
                                    </p:anim>
                                  </p:childTnLst>
                                </p:cTn>
                              </p:par>
                              <p:par>
                                <p:cTn id="63" presetID="34" presetClass="entr" presetSubtype="0" fill="hold" grpId="0" nodeType="withEffect">
                                  <p:stCondLst>
                                    <p:cond delay="0"/>
                                  </p:stCondLst>
                                  <p:childTnLst>
                                    <p:set>
                                      <p:cBhvr>
                                        <p:cTn id="64" dur="1" fill="hold">
                                          <p:stCondLst>
                                            <p:cond delay="0"/>
                                          </p:stCondLst>
                                        </p:cTn>
                                        <p:tgtEl>
                                          <p:spTgt spid="107532"/>
                                        </p:tgtEl>
                                        <p:attrNameLst>
                                          <p:attrName>style.visibility</p:attrName>
                                        </p:attrNameLst>
                                      </p:cBhvr>
                                      <p:to>
                                        <p:strVal val="visible"/>
                                      </p:to>
                                    </p:set>
                                    <p:anim from="(-#ppt_w/2)" to="(#ppt_x)" calcmode="lin" valueType="num">
                                      <p:cBhvr>
                                        <p:cTn id="65" dur="600" fill="hold">
                                          <p:stCondLst>
                                            <p:cond delay="0"/>
                                          </p:stCondLst>
                                        </p:cTn>
                                        <p:tgtEl>
                                          <p:spTgt spid="107532"/>
                                        </p:tgtEl>
                                        <p:attrNameLst>
                                          <p:attrName>ppt_x</p:attrName>
                                        </p:attrNameLst>
                                      </p:cBhvr>
                                    </p:anim>
                                    <p:anim from="0" to="-1.0" calcmode="lin" valueType="num">
                                      <p:cBhvr>
                                        <p:cTn id="66" dur="200" decel="50000" autoRev="1" fill="hold">
                                          <p:stCondLst>
                                            <p:cond delay="600"/>
                                          </p:stCondLst>
                                        </p:cTn>
                                        <p:tgtEl>
                                          <p:spTgt spid="107532"/>
                                        </p:tgtEl>
                                        <p:attrNameLst>
                                          <p:attrName>xshear</p:attrName>
                                        </p:attrNameLst>
                                      </p:cBhvr>
                                    </p:anim>
                                    <p:animScale>
                                      <p:cBhvr>
                                        <p:cTn id="67" dur="200" decel="100000" autoRev="1" fill="hold">
                                          <p:stCondLst>
                                            <p:cond delay="600"/>
                                          </p:stCondLst>
                                        </p:cTn>
                                        <p:tgtEl>
                                          <p:spTgt spid="107532"/>
                                        </p:tgtEl>
                                      </p:cBhvr>
                                      <p:from x="100000" y="100000"/>
                                      <p:to x="80000" y="100000"/>
                                    </p:animScale>
                                    <p:anim by="(#ppt_h/3+#ppt_w*0.1)" calcmode="lin" valueType="num">
                                      <p:cBhvr additive="sum">
                                        <p:cTn id="68" dur="200" decel="100000" autoRev="1" fill="hold">
                                          <p:stCondLst>
                                            <p:cond delay="600"/>
                                          </p:stCondLst>
                                        </p:cTn>
                                        <p:tgtEl>
                                          <p:spTgt spid="107532"/>
                                        </p:tgtEl>
                                        <p:attrNameLst>
                                          <p:attrName>ppt_x</p:attrName>
                                        </p:attrNameLst>
                                      </p:cBhvr>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5" presetClass="entr" presetSubtype="0" fill="hold" grpId="0" nodeType="clickEffect">
                                  <p:stCondLst>
                                    <p:cond delay="0"/>
                                  </p:stCondLst>
                                  <p:childTnLst>
                                    <p:set>
                                      <p:cBhvr>
                                        <p:cTn id="72" dur="1" fill="hold">
                                          <p:stCondLst>
                                            <p:cond delay="0"/>
                                          </p:stCondLst>
                                        </p:cTn>
                                        <p:tgtEl>
                                          <p:spTgt spid="107529"/>
                                        </p:tgtEl>
                                        <p:attrNameLst>
                                          <p:attrName>style.visibility</p:attrName>
                                        </p:attrNameLst>
                                      </p:cBhvr>
                                      <p:to>
                                        <p:strVal val="visible"/>
                                      </p:to>
                                    </p:set>
                                    <p:anim calcmode="lin" valueType="num">
                                      <p:cBhvr>
                                        <p:cTn id="73" dur="1000" fill="hold"/>
                                        <p:tgtEl>
                                          <p:spTgt spid="107529"/>
                                        </p:tgtEl>
                                        <p:attrNameLst>
                                          <p:attrName>ppt_w</p:attrName>
                                        </p:attrNameLst>
                                      </p:cBhvr>
                                      <p:tavLst>
                                        <p:tav tm="0">
                                          <p:val>
                                            <p:fltVal val="0"/>
                                          </p:val>
                                        </p:tav>
                                        <p:tav tm="100000">
                                          <p:val>
                                            <p:strVal val="#ppt_w"/>
                                          </p:val>
                                        </p:tav>
                                      </p:tavLst>
                                    </p:anim>
                                    <p:anim calcmode="lin" valueType="num">
                                      <p:cBhvr>
                                        <p:cTn id="74" dur="1000" fill="hold"/>
                                        <p:tgtEl>
                                          <p:spTgt spid="107529"/>
                                        </p:tgtEl>
                                        <p:attrNameLst>
                                          <p:attrName>ppt_h</p:attrName>
                                        </p:attrNameLst>
                                      </p:cBhvr>
                                      <p:tavLst>
                                        <p:tav tm="0">
                                          <p:val>
                                            <p:fltVal val="0"/>
                                          </p:val>
                                        </p:tav>
                                        <p:tav tm="100000">
                                          <p:val>
                                            <p:strVal val="#ppt_h"/>
                                          </p:val>
                                        </p:tav>
                                      </p:tavLst>
                                    </p:anim>
                                    <p:anim calcmode="lin" valueType="num">
                                      <p:cBhvr>
                                        <p:cTn id="75" dur="1000" fill="hold"/>
                                        <p:tgtEl>
                                          <p:spTgt spid="107529"/>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107529"/>
                                        </p:tgtEl>
                                        <p:attrNameLst>
                                          <p:attrName>ppt_y</p:attrName>
                                        </p:attrNameLst>
                                      </p:cBhvr>
                                      <p:tavLst>
                                        <p:tav tm="0" fmla="#ppt_y+(sin(-2*pi*(1-$))*-#ppt_x+cos(-2*pi*(1-$))*(1-#ppt_y))*(1-$)">
                                          <p:val>
                                            <p:fltVal val="0"/>
                                          </p:val>
                                        </p:tav>
                                        <p:tav tm="100000">
                                          <p:val>
                                            <p:fltVal val="1"/>
                                          </p:val>
                                        </p:tav>
                                      </p:tavLst>
                                    </p:anim>
                                  </p:childTnLst>
                                </p:cTn>
                              </p:par>
                              <p:par>
                                <p:cTn id="77" presetID="15" presetClass="entr" presetSubtype="0" fill="hold" grpId="0" nodeType="withEffect">
                                  <p:stCondLst>
                                    <p:cond delay="0"/>
                                  </p:stCondLst>
                                  <p:childTnLst>
                                    <p:set>
                                      <p:cBhvr>
                                        <p:cTn id="78" dur="1" fill="hold">
                                          <p:stCondLst>
                                            <p:cond delay="0"/>
                                          </p:stCondLst>
                                        </p:cTn>
                                        <p:tgtEl>
                                          <p:spTgt spid="107530"/>
                                        </p:tgtEl>
                                        <p:attrNameLst>
                                          <p:attrName>style.visibility</p:attrName>
                                        </p:attrNameLst>
                                      </p:cBhvr>
                                      <p:to>
                                        <p:strVal val="visible"/>
                                      </p:to>
                                    </p:set>
                                    <p:anim calcmode="lin" valueType="num">
                                      <p:cBhvr>
                                        <p:cTn id="79" dur="1000" fill="hold"/>
                                        <p:tgtEl>
                                          <p:spTgt spid="107530"/>
                                        </p:tgtEl>
                                        <p:attrNameLst>
                                          <p:attrName>ppt_w</p:attrName>
                                        </p:attrNameLst>
                                      </p:cBhvr>
                                      <p:tavLst>
                                        <p:tav tm="0">
                                          <p:val>
                                            <p:fltVal val="0"/>
                                          </p:val>
                                        </p:tav>
                                        <p:tav tm="100000">
                                          <p:val>
                                            <p:strVal val="#ppt_w"/>
                                          </p:val>
                                        </p:tav>
                                      </p:tavLst>
                                    </p:anim>
                                    <p:anim calcmode="lin" valueType="num">
                                      <p:cBhvr>
                                        <p:cTn id="80" dur="1000" fill="hold"/>
                                        <p:tgtEl>
                                          <p:spTgt spid="107530"/>
                                        </p:tgtEl>
                                        <p:attrNameLst>
                                          <p:attrName>ppt_h</p:attrName>
                                        </p:attrNameLst>
                                      </p:cBhvr>
                                      <p:tavLst>
                                        <p:tav tm="0">
                                          <p:val>
                                            <p:fltVal val="0"/>
                                          </p:val>
                                        </p:tav>
                                        <p:tav tm="100000">
                                          <p:val>
                                            <p:strVal val="#ppt_h"/>
                                          </p:val>
                                        </p:tav>
                                      </p:tavLst>
                                    </p:anim>
                                    <p:anim calcmode="lin" valueType="num">
                                      <p:cBhvr>
                                        <p:cTn id="81" dur="1000" fill="hold"/>
                                        <p:tgtEl>
                                          <p:spTgt spid="107530"/>
                                        </p:tgtEl>
                                        <p:attrNameLst>
                                          <p:attrName>ppt_x</p:attrName>
                                        </p:attrNameLst>
                                      </p:cBhvr>
                                      <p:tavLst>
                                        <p:tav tm="0" fmla="#ppt_x+(cos(-2*pi*(1-$))*-#ppt_x-sin(-2*pi*(1-$))*(1-#ppt_y))*(1-$)">
                                          <p:val>
                                            <p:fltVal val="0"/>
                                          </p:val>
                                        </p:tav>
                                        <p:tav tm="100000">
                                          <p:val>
                                            <p:fltVal val="1"/>
                                          </p:val>
                                        </p:tav>
                                      </p:tavLst>
                                    </p:anim>
                                    <p:anim calcmode="lin" valueType="num">
                                      <p:cBhvr>
                                        <p:cTn id="82" dur="1000" fill="hold"/>
                                        <p:tgtEl>
                                          <p:spTgt spid="107530"/>
                                        </p:tgtEl>
                                        <p:attrNameLst>
                                          <p:attrName>ppt_y</p:attrName>
                                        </p:attrNameLst>
                                      </p:cBhvr>
                                      <p:tavLst>
                                        <p:tav tm="0" fmla="#ppt_y+(sin(-2*pi*(1-$))*-#ppt_x+cos(-2*pi*(1-$))*(1-#ppt_y))*(1-$)">
                                          <p:val>
                                            <p:fltVal val="0"/>
                                          </p:val>
                                        </p:tav>
                                        <p:tav tm="100000">
                                          <p:val>
                                            <p:fltVal val="1"/>
                                          </p:val>
                                        </p:tav>
                                      </p:tavLst>
                                    </p:anim>
                                  </p:childTnLst>
                                </p:cTn>
                              </p:par>
                              <p:par>
                                <p:cTn id="83" presetID="15" presetClass="entr" presetSubtype="0" fill="hold" grpId="0" nodeType="withEffect">
                                  <p:stCondLst>
                                    <p:cond delay="0"/>
                                  </p:stCondLst>
                                  <p:childTnLst>
                                    <p:set>
                                      <p:cBhvr>
                                        <p:cTn id="84" dur="1" fill="hold">
                                          <p:stCondLst>
                                            <p:cond delay="0"/>
                                          </p:stCondLst>
                                        </p:cTn>
                                        <p:tgtEl>
                                          <p:spTgt spid="107533"/>
                                        </p:tgtEl>
                                        <p:attrNameLst>
                                          <p:attrName>style.visibility</p:attrName>
                                        </p:attrNameLst>
                                      </p:cBhvr>
                                      <p:to>
                                        <p:strVal val="visible"/>
                                      </p:to>
                                    </p:set>
                                    <p:anim calcmode="lin" valueType="num">
                                      <p:cBhvr>
                                        <p:cTn id="85" dur="1000" fill="hold"/>
                                        <p:tgtEl>
                                          <p:spTgt spid="107533"/>
                                        </p:tgtEl>
                                        <p:attrNameLst>
                                          <p:attrName>ppt_w</p:attrName>
                                        </p:attrNameLst>
                                      </p:cBhvr>
                                      <p:tavLst>
                                        <p:tav tm="0">
                                          <p:val>
                                            <p:fltVal val="0"/>
                                          </p:val>
                                        </p:tav>
                                        <p:tav tm="100000">
                                          <p:val>
                                            <p:strVal val="#ppt_w"/>
                                          </p:val>
                                        </p:tav>
                                      </p:tavLst>
                                    </p:anim>
                                    <p:anim calcmode="lin" valueType="num">
                                      <p:cBhvr>
                                        <p:cTn id="86" dur="1000" fill="hold"/>
                                        <p:tgtEl>
                                          <p:spTgt spid="107533"/>
                                        </p:tgtEl>
                                        <p:attrNameLst>
                                          <p:attrName>ppt_h</p:attrName>
                                        </p:attrNameLst>
                                      </p:cBhvr>
                                      <p:tavLst>
                                        <p:tav tm="0">
                                          <p:val>
                                            <p:fltVal val="0"/>
                                          </p:val>
                                        </p:tav>
                                        <p:tav tm="100000">
                                          <p:val>
                                            <p:strVal val="#ppt_h"/>
                                          </p:val>
                                        </p:tav>
                                      </p:tavLst>
                                    </p:anim>
                                    <p:anim calcmode="lin" valueType="num">
                                      <p:cBhvr>
                                        <p:cTn id="87" dur="1000" fill="hold"/>
                                        <p:tgtEl>
                                          <p:spTgt spid="107533"/>
                                        </p:tgtEl>
                                        <p:attrNameLst>
                                          <p:attrName>ppt_x</p:attrName>
                                        </p:attrNameLst>
                                      </p:cBhvr>
                                      <p:tavLst>
                                        <p:tav tm="0" fmla="#ppt_x+(cos(-2*pi*(1-$))*-#ppt_x-sin(-2*pi*(1-$))*(1-#ppt_y))*(1-$)">
                                          <p:val>
                                            <p:fltVal val="0"/>
                                          </p:val>
                                        </p:tav>
                                        <p:tav tm="100000">
                                          <p:val>
                                            <p:fltVal val="1"/>
                                          </p:val>
                                        </p:tav>
                                      </p:tavLst>
                                    </p:anim>
                                    <p:anim calcmode="lin" valueType="num">
                                      <p:cBhvr>
                                        <p:cTn id="88" dur="1000" fill="hold"/>
                                        <p:tgtEl>
                                          <p:spTgt spid="107533"/>
                                        </p:tgtEl>
                                        <p:attrNameLst>
                                          <p:attrName>ppt_y</p:attrName>
                                        </p:attrNameLst>
                                      </p:cBhvr>
                                      <p:tavLst>
                                        <p:tav tm="0" fmla="#ppt_y+(sin(-2*pi*(1-$))*-#ppt_x+cos(-2*pi*(1-$))*(1-#ppt_y))*(1-$)">
                                          <p:val>
                                            <p:fltVal val="0"/>
                                          </p:val>
                                        </p:tav>
                                        <p:tav tm="100000">
                                          <p:val>
                                            <p:fltVal val="1"/>
                                          </p:val>
                                        </p:tav>
                                      </p:tavLst>
                                    </p:anim>
                                  </p:childTnLst>
                                </p:cTn>
                              </p:par>
                              <p:par>
                                <p:cTn id="89" presetID="15" presetClass="entr" presetSubtype="0" fill="hold" grpId="0" nodeType="withEffect">
                                  <p:stCondLst>
                                    <p:cond delay="0"/>
                                  </p:stCondLst>
                                  <p:childTnLst>
                                    <p:set>
                                      <p:cBhvr>
                                        <p:cTn id="90" dur="1" fill="hold">
                                          <p:stCondLst>
                                            <p:cond delay="0"/>
                                          </p:stCondLst>
                                        </p:cTn>
                                        <p:tgtEl>
                                          <p:spTgt spid="107534"/>
                                        </p:tgtEl>
                                        <p:attrNameLst>
                                          <p:attrName>style.visibility</p:attrName>
                                        </p:attrNameLst>
                                      </p:cBhvr>
                                      <p:to>
                                        <p:strVal val="visible"/>
                                      </p:to>
                                    </p:set>
                                    <p:anim calcmode="lin" valueType="num">
                                      <p:cBhvr>
                                        <p:cTn id="91" dur="1000" fill="hold"/>
                                        <p:tgtEl>
                                          <p:spTgt spid="107534"/>
                                        </p:tgtEl>
                                        <p:attrNameLst>
                                          <p:attrName>ppt_w</p:attrName>
                                        </p:attrNameLst>
                                      </p:cBhvr>
                                      <p:tavLst>
                                        <p:tav tm="0">
                                          <p:val>
                                            <p:fltVal val="0"/>
                                          </p:val>
                                        </p:tav>
                                        <p:tav tm="100000">
                                          <p:val>
                                            <p:strVal val="#ppt_w"/>
                                          </p:val>
                                        </p:tav>
                                      </p:tavLst>
                                    </p:anim>
                                    <p:anim calcmode="lin" valueType="num">
                                      <p:cBhvr>
                                        <p:cTn id="92" dur="1000" fill="hold"/>
                                        <p:tgtEl>
                                          <p:spTgt spid="107534"/>
                                        </p:tgtEl>
                                        <p:attrNameLst>
                                          <p:attrName>ppt_h</p:attrName>
                                        </p:attrNameLst>
                                      </p:cBhvr>
                                      <p:tavLst>
                                        <p:tav tm="0">
                                          <p:val>
                                            <p:fltVal val="0"/>
                                          </p:val>
                                        </p:tav>
                                        <p:tav tm="100000">
                                          <p:val>
                                            <p:strVal val="#ppt_h"/>
                                          </p:val>
                                        </p:tav>
                                      </p:tavLst>
                                    </p:anim>
                                    <p:anim calcmode="lin" valueType="num">
                                      <p:cBhvr>
                                        <p:cTn id="93" dur="1000" fill="hold"/>
                                        <p:tgtEl>
                                          <p:spTgt spid="107534"/>
                                        </p:tgtEl>
                                        <p:attrNameLst>
                                          <p:attrName>ppt_x</p:attrName>
                                        </p:attrNameLst>
                                      </p:cBhvr>
                                      <p:tavLst>
                                        <p:tav tm="0" fmla="#ppt_x+(cos(-2*pi*(1-$))*-#ppt_x-sin(-2*pi*(1-$))*(1-#ppt_y))*(1-$)">
                                          <p:val>
                                            <p:fltVal val="0"/>
                                          </p:val>
                                        </p:tav>
                                        <p:tav tm="100000">
                                          <p:val>
                                            <p:fltVal val="1"/>
                                          </p:val>
                                        </p:tav>
                                      </p:tavLst>
                                    </p:anim>
                                    <p:anim calcmode="lin" valueType="num">
                                      <p:cBhvr>
                                        <p:cTn id="94" dur="1000" fill="hold"/>
                                        <p:tgtEl>
                                          <p:spTgt spid="107534"/>
                                        </p:tgtEl>
                                        <p:attrNameLst>
                                          <p:attrName>ppt_y</p:attrName>
                                        </p:attrNameLst>
                                      </p:cBhvr>
                                      <p:tavLst>
                                        <p:tav tm="0" fmla="#ppt_y+(sin(-2*pi*(1-$))*-#ppt_x+cos(-2*pi*(1-$))*(1-#ppt_y))*(1-$)">
                                          <p:val>
                                            <p:fltVal val="0"/>
                                          </p:val>
                                        </p:tav>
                                        <p:tav tm="100000">
                                          <p:val>
                                            <p:fltVal val="1"/>
                                          </p:val>
                                        </p:tav>
                                      </p:tavLst>
                                    </p:anim>
                                  </p:childTnLst>
                                </p:cTn>
                              </p:par>
                              <p:par>
                                <p:cTn id="95" presetID="3" presetClass="entr" presetSubtype="10" fill="hold" nodeType="withEffect">
                                  <p:stCondLst>
                                    <p:cond delay="0"/>
                                  </p:stCondLst>
                                  <p:childTnLst>
                                    <p:set>
                                      <p:cBhvr>
                                        <p:cTn id="96" dur="1" fill="hold">
                                          <p:stCondLst>
                                            <p:cond delay="0"/>
                                          </p:stCondLst>
                                        </p:cTn>
                                        <p:tgtEl>
                                          <p:spTgt spid="107540"/>
                                        </p:tgtEl>
                                        <p:attrNameLst>
                                          <p:attrName>style.visibility</p:attrName>
                                        </p:attrNameLst>
                                      </p:cBhvr>
                                      <p:to>
                                        <p:strVal val="visible"/>
                                      </p:to>
                                    </p:set>
                                    <p:animEffect transition="in" filter="blinds(horizontal)">
                                      <p:cBhvr>
                                        <p:cTn id="97" dur="500"/>
                                        <p:tgtEl>
                                          <p:spTgt spid="107540"/>
                                        </p:tgtEl>
                                      </p:cBhvr>
                                    </p:animEffect>
                                  </p:childTnLst>
                                </p:cTn>
                              </p:par>
                              <p:par>
                                <p:cTn id="98" presetID="3" presetClass="entr" presetSubtype="10" fill="hold" nodeType="withEffect">
                                  <p:stCondLst>
                                    <p:cond delay="0"/>
                                  </p:stCondLst>
                                  <p:childTnLst>
                                    <p:set>
                                      <p:cBhvr>
                                        <p:cTn id="99" dur="1" fill="hold">
                                          <p:stCondLst>
                                            <p:cond delay="0"/>
                                          </p:stCondLst>
                                        </p:cTn>
                                        <p:tgtEl>
                                          <p:spTgt spid="107541"/>
                                        </p:tgtEl>
                                        <p:attrNameLst>
                                          <p:attrName>style.visibility</p:attrName>
                                        </p:attrNameLst>
                                      </p:cBhvr>
                                      <p:to>
                                        <p:strVal val="visible"/>
                                      </p:to>
                                    </p:set>
                                    <p:animEffect transition="in" filter="blinds(horizontal)">
                                      <p:cBhvr>
                                        <p:cTn id="100" dur="500"/>
                                        <p:tgtEl>
                                          <p:spTgt spid="107541"/>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35" presetClass="entr" presetSubtype="0" fill="hold" grpId="0" nodeType="clickEffect">
                                  <p:stCondLst>
                                    <p:cond delay="0"/>
                                  </p:stCondLst>
                                  <p:childTnLst>
                                    <p:set>
                                      <p:cBhvr>
                                        <p:cTn id="104" dur="1" fill="hold">
                                          <p:stCondLst>
                                            <p:cond delay="0"/>
                                          </p:stCondLst>
                                        </p:cTn>
                                        <p:tgtEl>
                                          <p:spTgt spid="107535"/>
                                        </p:tgtEl>
                                        <p:attrNameLst>
                                          <p:attrName>style.visibility</p:attrName>
                                        </p:attrNameLst>
                                      </p:cBhvr>
                                      <p:to>
                                        <p:strVal val="visible"/>
                                      </p:to>
                                    </p:set>
                                    <p:animEffect transition="in" filter="fade">
                                      <p:cBhvr>
                                        <p:cTn id="105" dur="2000"/>
                                        <p:tgtEl>
                                          <p:spTgt spid="107535"/>
                                        </p:tgtEl>
                                      </p:cBhvr>
                                    </p:animEffect>
                                    <p:anim calcmode="lin" valueType="num">
                                      <p:cBhvr>
                                        <p:cTn id="106" dur="2000" fill="hold"/>
                                        <p:tgtEl>
                                          <p:spTgt spid="107535"/>
                                        </p:tgtEl>
                                        <p:attrNameLst>
                                          <p:attrName>style.rotation</p:attrName>
                                        </p:attrNameLst>
                                      </p:cBhvr>
                                      <p:tavLst>
                                        <p:tav tm="0">
                                          <p:val>
                                            <p:fltVal val="720"/>
                                          </p:val>
                                        </p:tav>
                                        <p:tav tm="100000">
                                          <p:val>
                                            <p:fltVal val="0"/>
                                          </p:val>
                                        </p:tav>
                                      </p:tavLst>
                                    </p:anim>
                                    <p:anim calcmode="lin" valueType="num">
                                      <p:cBhvr>
                                        <p:cTn id="107" dur="2000" fill="hold"/>
                                        <p:tgtEl>
                                          <p:spTgt spid="107535"/>
                                        </p:tgtEl>
                                        <p:attrNameLst>
                                          <p:attrName>ppt_h</p:attrName>
                                        </p:attrNameLst>
                                      </p:cBhvr>
                                      <p:tavLst>
                                        <p:tav tm="0">
                                          <p:val>
                                            <p:fltVal val="0"/>
                                          </p:val>
                                        </p:tav>
                                        <p:tav tm="100000">
                                          <p:val>
                                            <p:strVal val="#ppt_h"/>
                                          </p:val>
                                        </p:tav>
                                      </p:tavLst>
                                    </p:anim>
                                    <p:anim calcmode="lin" valueType="num">
                                      <p:cBhvr>
                                        <p:cTn id="108" dur="2000" fill="hold"/>
                                        <p:tgtEl>
                                          <p:spTgt spid="107535"/>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animBg="1"/>
      <p:bldP spid="107524" grpId="0"/>
      <p:bldP spid="107525" grpId="0" animBg="1"/>
      <p:bldP spid="107526" grpId="0" animBg="1"/>
      <p:bldP spid="107527" grpId="0" animBg="1"/>
      <p:bldP spid="107528" grpId="0" animBg="1"/>
      <p:bldP spid="107529" grpId="0" animBg="1"/>
      <p:bldP spid="107530" grpId="0" animBg="1"/>
      <p:bldP spid="107531" grpId="0"/>
      <p:bldP spid="107532" grpId="0"/>
      <p:bldP spid="107533" grpId="0"/>
      <p:bldP spid="107534" grpId="0"/>
      <p:bldP spid="10753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ltLang="en-US" smtClean="0">
                <a:latin typeface="Verdana" pitchFamily="34" charset="0"/>
              </a:rPr>
              <a:t>Randomized Block F-Test</a:t>
            </a:r>
          </a:p>
        </p:txBody>
      </p:sp>
      <p:sp>
        <p:nvSpPr>
          <p:cNvPr id="69635" name="Rectangle 3"/>
          <p:cNvSpPr>
            <a:spLocks noGrp="1" noChangeArrowheads="1"/>
          </p:cNvSpPr>
          <p:nvPr>
            <p:ph type="body" idx="1"/>
          </p:nvPr>
        </p:nvSpPr>
        <p:spPr>
          <a:xfrm>
            <a:off x="1089025" y="1615529"/>
            <a:ext cx="7116763" cy="3316287"/>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just" eaLnBrk="1" hangingPunct="1"/>
            <a:r>
              <a:rPr lang="en-US" altLang="en-US" sz="2200" dirty="0" smtClean="0">
                <a:cs typeface="Times New Roman" pitchFamily="18" charset="0"/>
              </a:rPr>
              <a:t>Tests the Equality of 2 or More (p) Population Means</a:t>
            </a:r>
          </a:p>
          <a:p>
            <a:pPr algn="just" eaLnBrk="1" hangingPunct="1"/>
            <a:endParaRPr lang="en-US" altLang="en-US" sz="2200" dirty="0" smtClean="0">
              <a:cs typeface="Times New Roman" pitchFamily="18" charset="0"/>
            </a:endParaRPr>
          </a:p>
          <a:p>
            <a:pPr algn="just" eaLnBrk="1" hangingPunct="1"/>
            <a:r>
              <a:rPr lang="en-US" altLang="en-US" sz="2200" dirty="0" smtClean="0">
                <a:cs typeface="Times New Roman" pitchFamily="18" charset="0"/>
              </a:rPr>
              <a:t>Variables</a:t>
            </a:r>
          </a:p>
          <a:p>
            <a:pPr lvl="1" algn="just" eaLnBrk="1" hangingPunct="1">
              <a:buFont typeface="Wingdings" panose="05000000000000000000" pitchFamily="2" charset="2"/>
              <a:buChar char="Ø"/>
            </a:pPr>
            <a:r>
              <a:rPr lang="en-US" altLang="en-US" sz="2200" dirty="0" smtClean="0">
                <a:cs typeface="Times New Roman" pitchFamily="18" charset="0"/>
              </a:rPr>
              <a:t>One Nominal Independent Variable</a:t>
            </a:r>
          </a:p>
          <a:p>
            <a:pPr lvl="1" algn="just" eaLnBrk="1" hangingPunct="1">
              <a:buFont typeface="Wingdings" panose="05000000000000000000" pitchFamily="2" charset="2"/>
              <a:buChar char="Ø"/>
            </a:pPr>
            <a:r>
              <a:rPr lang="en-US" altLang="en-US" sz="2200" dirty="0" smtClean="0">
                <a:cs typeface="Times New Roman" pitchFamily="18" charset="0"/>
              </a:rPr>
              <a:t>One Nominal Blocking Variable</a:t>
            </a:r>
          </a:p>
          <a:p>
            <a:pPr lvl="1" algn="just" eaLnBrk="1" hangingPunct="1">
              <a:buFont typeface="Wingdings" panose="05000000000000000000" pitchFamily="2" charset="2"/>
              <a:buChar char="Ø"/>
            </a:pPr>
            <a:r>
              <a:rPr lang="en-US" altLang="en-US" sz="2200" dirty="0" smtClean="0">
                <a:cs typeface="Times New Roman" pitchFamily="18" charset="0"/>
              </a:rPr>
              <a:t>One Continuous Dependent Variable</a:t>
            </a:r>
          </a:p>
          <a:p>
            <a:pPr algn="just" eaLnBrk="1" hangingPunct="1"/>
            <a:endParaRPr lang="en-US" altLang="en-US" sz="2200" dirty="0" smtClean="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olo 1"/>
          <p:cNvSpPr>
            <a:spLocks noGrp="1"/>
          </p:cNvSpPr>
          <p:nvPr>
            <p:ph type="title"/>
          </p:nvPr>
        </p:nvSpPr>
        <p:spPr/>
        <p:txBody>
          <a:bodyPr/>
          <a:lstStyle/>
          <a:p>
            <a:r>
              <a:rPr lang="en-US" altLang="en-US" smtClean="0">
                <a:latin typeface="Verdana" pitchFamily="34" charset="0"/>
              </a:rPr>
              <a:t>Terminology</a:t>
            </a:r>
            <a:endParaRPr lang="en-US" altLang="it-IT" smtClean="0"/>
          </a:p>
        </p:txBody>
      </p:sp>
      <p:sp>
        <p:nvSpPr>
          <p:cNvPr id="12291" name="Segnaposto contenuto 2"/>
          <p:cNvSpPr>
            <a:spLocks noGrp="1"/>
          </p:cNvSpPr>
          <p:nvPr>
            <p:ph idx="1"/>
          </p:nvPr>
        </p:nvSpPr>
        <p:spPr>
          <a:xfrm>
            <a:off x="647700" y="1054100"/>
            <a:ext cx="8496300" cy="2519363"/>
          </a:xfrm>
        </p:spPr>
        <p:txBody>
          <a:bodyPr/>
          <a:lstStyle/>
          <a:p>
            <a:pPr>
              <a:lnSpc>
                <a:spcPct val="200000"/>
              </a:lnSpc>
            </a:pPr>
            <a:r>
              <a:rPr lang="en-US" altLang="it-IT" b="1" smtClean="0"/>
              <a:t>Population</a:t>
            </a:r>
            <a:r>
              <a:rPr lang="en-US" altLang="it-IT" smtClean="0"/>
              <a:t>: The collection of all responses, measurements, or counts that are of interest </a:t>
            </a:r>
          </a:p>
          <a:p>
            <a:pPr>
              <a:lnSpc>
                <a:spcPct val="200000"/>
              </a:lnSpc>
            </a:pPr>
            <a:r>
              <a:rPr lang="en-US" altLang="it-IT" b="1" smtClean="0"/>
              <a:t>Sample</a:t>
            </a:r>
            <a:r>
              <a:rPr lang="en-US" altLang="it-IT" smtClean="0"/>
              <a:t>: A portion or subset of the population</a:t>
            </a:r>
          </a:p>
        </p:txBody>
      </p:sp>
      <p:sp>
        <p:nvSpPr>
          <p:cNvPr id="12293" name="CasellaDiTesto 4"/>
          <p:cNvSpPr txBox="1">
            <a:spLocks noChangeArrowheads="1"/>
          </p:cNvSpPr>
          <p:nvPr/>
        </p:nvSpPr>
        <p:spPr bwMode="auto">
          <a:xfrm>
            <a:off x="1446352" y="5589240"/>
            <a:ext cx="30876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it-IT" altLang="it-IT" sz="1600" b="1" dirty="0" err="1">
                <a:solidFill>
                  <a:srgbClr val="000000"/>
                </a:solidFill>
                <a:latin typeface="Gill Sans MT" pitchFamily="34" charset="0"/>
              </a:rPr>
              <a:t>Population</a:t>
            </a:r>
            <a:r>
              <a:rPr lang="it-IT" altLang="it-IT" sz="1600" b="1" dirty="0">
                <a:solidFill>
                  <a:srgbClr val="000000"/>
                </a:solidFill>
                <a:latin typeface="Gill Sans MT" pitchFamily="34" charset="0"/>
              </a:rPr>
              <a:t>:</a:t>
            </a:r>
          </a:p>
          <a:p>
            <a:pPr eaLnBrk="1" hangingPunct="1"/>
            <a:r>
              <a:rPr lang="it-IT" altLang="it-IT" sz="1600" b="1" dirty="0">
                <a:solidFill>
                  <a:srgbClr val="000000"/>
                </a:solidFill>
                <a:latin typeface="Gill Sans MT" pitchFamily="34" charset="0"/>
                <a:sym typeface="Symbol" pitchFamily="18" charset="2"/>
              </a:rPr>
              <a:t>= </a:t>
            </a:r>
            <a:r>
              <a:rPr lang="it-IT" altLang="it-IT" sz="1600" b="1" dirty="0" err="1">
                <a:solidFill>
                  <a:srgbClr val="000000"/>
                </a:solidFill>
                <a:latin typeface="Gill Sans MT" pitchFamily="34" charset="0"/>
                <a:sym typeface="Symbol" pitchFamily="18" charset="2"/>
              </a:rPr>
              <a:t>mean</a:t>
            </a:r>
            <a:endParaRPr lang="it-IT" altLang="it-IT" sz="1600" b="1" dirty="0">
              <a:solidFill>
                <a:srgbClr val="000000"/>
              </a:solidFill>
              <a:latin typeface="Gill Sans MT" pitchFamily="34" charset="0"/>
              <a:sym typeface="Symbol" pitchFamily="18" charset="2"/>
            </a:endParaRPr>
          </a:p>
          <a:p>
            <a:pPr eaLnBrk="1" hangingPunct="1"/>
            <a:r>
              <a:rPr lang="el-GR" altLang="it-IT" sz="1600" b="1" dirty="0">
                <a:solidFill>
                  <a:srgbClr val="000000"/>
                </a:solidFill>
                <a:latin typeface="Gill Sans MT" pitchFamily="34" charset="0"/>
                <a:cs typeface="Times New Roman" pitchFamily="18" charset="0"/>
                <a:sym typeface="Symbol" pitchFamily="18" charset="2"/>
              </a:rPr>
              <a:t>σ</a:t>
            </a:r>
            <a:r>
              <a:rPr lang="it-IT" altLang="it-IT" sz="1600" b="1" dirty="0">
                <a:solidFill>
                  <a:srgbClr val="000000"/>
                </a:solidFill>
                <a:latin typeface="Gill Sans MT" pitchFamily="34" charset="0"/>
                <a:cs typeface="Times New Roman" pitchFamily="18" charset="0"/>
                <a:sym typeface="Symbol" pitchFamily="18" charset="2"/>
              </a:rPr>
              <a:t>= standard </a:t>
            </a:r>
            <a:r>
              <a:rPr lang="it-IT" altLang="it-IT" sz="1600" b="1" dirty="0" err="1">
                <a:solidFill>
                  <a:srgbClr val="000000"/>
                </a:solidFill>
                <a:latin typeface="Gill Sans MT" pitchFamily="34" charset="0"/>
                <a:cs typeface="Times New Roman" pitchFamily="18" charset="0"/>
                <a:sym typeface="Symbol" pitchFamily="18" charset="2"/>
              </a:rPr>
              <a:t>deviation</a:t>
            </a:r>
            <a:endParaRPr lang="it-IT" altLang="it-IT" sz="1600" b="1" dirty="0">
              <a:solidFill>
                <a:srgbClr val="000000"/>
              </a:solidFill>
              <a:latin typeface="Gill Sans MT" pitchFamily="34" charset="0"/>
            </a:endParaRPr>
          </a:p>
        </p:txBody>
      </p:sp>
      <p:pic>
        <p:nvPicPr>
          <p:cNvPr id="12319" name="Picture 31" descr="Risultati immagini per Populations and s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083064"/>
            <a:ext cx="5529361" cy="23621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3" name="CasellaDiTesto 4"/>
              <p:cNvSpPr txBox="1">
                <a:spLocks noChangeArrowheads="1"/>
              </p:cNvSpPr>
              <p:nvPr/>
            </p:nvSpPr>
            <p:spPr bwMode="auto">
              <a:xfrm>
                <a:off x="4670951" y="5631120"/>
                <a:ext cx="3087687" cy="8527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it-IT" altLang="it-IT" sz="1600" b="1" dirty="0" smtClean="0">
                    <a:solidFill>
                      <a:srgbClr val="000000"/>
                    </a:solidFill>
                    <a:latin typeface="Gill Sans MT" pitchFamily="34" charset="0"/>
                  </a:rPr>
                  <a:t>Sample:</a:t>
                </a:r>
                <a:endParaRPr lang="it-IT" altLang="it-IT" sz="1600" b="1" dirty="0">
                  <a:solidFill>
                    <a:srgbClr val="000000"/>
                  </a:solidFill>
                  <a:latin typeface="Gill Sans MT" pitchFamily="34" charset="0"/>
                </a:endParaRPr>
              </a:p>
              <a:p>
                <a:pPr eaLnBrk="1" hangingPunct="1"/>
                <a14:m>
                  <m:oMath xmlns:m="http://schemas.openxmlformats.org/officeDocument/2006/math">
                    <m:acc>
                      <m:accPr>
                        <m:chr m:val="̅"/>
                        <m:ctrlPr>
                          <a:rPr lang="it-IT" altLang="it-IT" sz="1600" b="1" i="1" smtClean="0">
                            <a:solidFill>
                              <a:srgbClr val="000000"/>
                            </a:solidFill>
                            <a:latin typeface="Cambria Math"/>
                            <a:sym typeface="Symbol" pitchFamily="18" charset="2"/>
                          </a:rPr>
                        </m:ctrlPr>
                      </m:accPr>
                      <m:e>
                        <m:r>
                          <a:rPr lang="it-IT" altLang="it-IT" sz="1600" b="1" i="1" smtClean="0">
                            <a:solidFill>
                              <a:srgbClr val="000000"/>
                            </a:solidFill>
                            <a:latin typeface="Cambria Math"/>
                            <a:sym typeface="Symbol" pitchFamily="18" charset="2"/>
                          </a:rPr>
                          <m:t>𝒙</m:t>
                        </m:r>
                      </m:e>
                    </m:acc>
                  </m:oMath>
                </a14:m>
                <a:r>
                  <a:rPr lang="it-IT" altLang="it-IT" sz="1600" b="1" dirty="0" smtClean="0">
                    <a:solidFill>
                      <a:srgbClr val="000000"/>
                    </a:solidFill>
                    <a:latin typeface="Gill Sans MT" pitchFamily="34" charset="0"/>
                    <a:sym typeface="Symbol" pitchFamily="18" charset="2"/>
                  </a:rPr>
                  <a:t>= </a:t>
                </a:r>
                <a:r>
                  <a:rPr lang="it-IT" altLang="it-IT" sz="1600" b="1" dirty="0" err="1">
                    <a:solidFill>
                      <a:srgbClr val="000000"/>
                    </a:solidFill>
                    <a:latin typeface="Gill Sans MT" pitchFamily="34" charset="0"/>
                    <a:sym typeface="Symbol" pitchFamily="18" charset="2"/>
                  </a:rPr>
                  <a:t>mean</a:t>
                </a:r>
                <a:endParaRPr lang="it-IT" altLang="it-IT" sz="1600" b="1" dirty="0">
                  <a:solidFill>
                    <a:srgbClr val="000000"/>
                  </a:solidFill>
                  <a:latin typeface="Gill Sans MT" pitchFamily="34" charset="0"/>
                  <a:sym typeface="Symbol" pitchFamily="18" charset="2"/>
                </a:endParaRPr>
              </a:p>
              <a:p>
                <a:pPr eaLnBrk="1" hangingPunct="1"/>
                <a:r>
                  <a:rPr lang="it-IT" altLang="it-IT" sz="1600" b="1" dirty="0" smtClean="0">
                    <a:solidFill>
                      <a:srgbClr val="000000"/>
                    </a:solidFill>
                    <a:latin typeface="Gill Sans MT" pitchFamily="34" charset="0"/>
                    <a:cs typeface="Times New Roman" pitchFamily="18" charset="0"/>
                    <a:sym typeface="Symbol" pitchFamily="18" charset="2"/>
                  </a:rPr>
                  <a:t>s = </a:t>
                </a:r>
                <a:r>
                  <a:rPr lang="it-IT" altLang="it-IT" sz="1600" b="1" dirty="0">
                    <a:solidFill>
                      <a:srgbClr val="000000"/>
                    </a:solidFill>
                    <a:latin typeface="Gill Sans MT" pitchFamily="34" charset="0"/>
                    <a:cs typeface="Times New Roman" pitchFamily="18" charset="0"/>
                    <a:sym typeface="Symbol" pitchFamily="18" charset="2"/>
                  </a:rPr>
                  <a:t>standard </a:t>
                </a:r>
                <a:r>
                  <a:rPr lang="it-IT" altLang="it-IT" sz="1600" b="1" dirty="0" err="1">
                    <a:solidFill>
                      <a:srgbClr val="000000"/>
                    </a:solidFill>
                    <a:latin typeface="Gill Sans MT" pitchFamily="34" charset="0"/>
                    <a:cs typeface="Times New Roman" pitchFamily="18" charset="0"/>
                    <a:sym typeface="Symbol" pitchFamily="18" charset="2"/>
                  </a:rPr>
                  <a:t>deviation</a:t>
                </a:r>
                <a:endParaRPr lang="it-IT" altLang="it-IT" sz="1600" b="1" dirty="0">
                  <a:solidFill>
                    <a:srgbClr val="000000"/>
                  </a:solidFill>
                  <a:latin typeface="Gill Sans MT" pitchFamily="34" charset="0"/>
                </a:endParaRPr>
              </a:p>
            </p:txBody>
          </p:sp>
        </mc:Choice>
        <mc:Fallback xmlns="">
          <p:sp>
            <p:nvSpPr>
              <p:cNvPr id="43" name="CasellaDiTesto 4"/>
              <p:cNvSpPr txBox="1">
                <a:spLocks noRot="1" noChangeAspect="1" noMove="1" noResize="1" noEditPoints="1" noAdjustHandles="1" noChangeArrowheads="1" noChangeShapeType="1" noTextEdit="1"/>
              </p:cNvSpPr>
              <p:nvPr/>
            </p:nvSpPr>
            <p:spPr bwMode="auto">
              <a:xfrm>
                <a:off x="4670951" y="5631120"/>
                <a:ext cx="3087687" cy="852798"/>
              </a:xfrm>
              <a:prstGeom prst="rect">
                <a:avLst/>
              </a:prstGeom>
              <a:blipFill rotWithShape="1">
                <a:blip r:embed="rId3"/>
                <a:stretch>
                  <a:fillRect t="-2143" b="-57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en-US" smtClean="0">
                <a:latin typeface="Verdana" pitchFamily="34" charset="0"/>
              </a:rPr>
              <a:t>Randomized Block F-Test Assumptions</a:t>
            </a:r>
          </a:p>
        </p:txBody>
      </p:sp>
      <p:sp>
        <p:nvSpPr>
          <p:cNvPr id="70659" name="Rectangle 3"/>
          <p:cNvSpPr>
            <a:spLocks noGrp="1" noChangeArrowheads="1"/>
          </p:cNvSpPr>
          <p:nvPr>
            <p:ph type="body" idx="1"/>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just" eaLnBrk="1" hangingPunct="1">
              <a:spcAft>
                <a:spcPts val="600"/>
              </a:spcAft>
            </a:pPr>
            <a:r>
              <a:rPr lang="en-US" altLang="en-US" sz="2200" dirty="0" smtClean="0">
                <a:cs typeface="Times New Roman" pitchFamily="18" charset="0"/>
              </a:rPr>
              <a:t>Normality</a:t>
            </a:r>
          </a:p>
          <a:p>
            <a:pPr lvl="1" algn="just" eaLnBrk="1" hangingPunct="1">
              <a:spcAft>
                <a:spcPts val="600"/>
              </a:spcAft>
              <a:buFont typeface="Wingdings" panose="05000000000000000000" pitchFamily="2" charset="2"/>
              <a:buChar char="Ø"/>
            </a:pPr>
            <a:r>
              <a:rPr lang="en-US" altLang="en-US" sz="2200" dirty="0" smtClean="0">
                <a:cs typeface="Times New Roman" pitchFamily="18" charset="0"/>
              </a:rPr>
              <a:t>Probability distribution of each block-treatment combination is normal</a:t>
            </a:r>
          </a:p>
          <a:p>
            <a:pPr lvl="1" algn="just" eaLnBrk="1" hangingPunct="1">
              <a:spcAft>
                <a:spcPts val="600"/>
              </a:spcAft>
            </a:pPr>
            <a:endParaRPr lang="en-US" altLang="en-US" sz="2200" dirty="0" smtClean="0">
              <a:cs typeface="Times New Roman" pitchFamily="18" charset="0"/>
            </a:endParaRPr>
          </a:p>
          <a:p>
            <a:pPr algn="just" eaLnBrk="1" hangingPunct="1">
              <a:spcAft>
                <a:spcPts val="600"/>
              </a:spcAft>
            </a:pPr>
            <a:r>
              <a:rPr lang="en-US" altLang="en-US" sz="2200" dirty="0" smtClean="0">
                <a:cs typeface="Times New Roman" pitchFamily="18" charset="0"/>
              </a:rPr>
              <a:t>Homogeneity of variance</a:t>
            </a:r>
          </a:p>
          <a:p>
            <a:pPr lvl="1" algn="just" eaLnBrk="1" hangingPunct="1">
              <a:spcAft>
                <a:spcPts val="600"/>
              </a:spcAft>
              <a:buFont typeface="Wingdings" panose="05000000000000000000" pitchFamily="2" charset="2"/>
              <a:buChar char="Ø"/>
            </a:pPr>
            <a:r>
              <a:rPr lang="en-US" altLang="en-US" sz="2200" dirty="0" smtClean="0">
                <a:cs typeface="Times New Roman" pitchFamily="18" charset="0"/>
              </a:rPr>
              <a:t>Probability distributions of all block-treatment combinations have equal variances</a:t>
            </a:r>
          </a:p>
          <a:p>
            <a:pPr algn="just" eaLnBrk="1" hangingPunct="1">
              <a:spcAft>
                <a:spcPts val="600"/>
              </a:spcAft>
            </a:pPr>
            <a:endParaRPr lang="en-US" altLang="en-US" sz="2200" dirty="0" smtClean="0">
              <a:cs typeface="Times New Roman" pitchFamily="18"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ltLang="en-US" smtClean="0">
                <a:latin typeface="Verdana" pitchFamily="34" charset="0"/>
              </a:rPr>
              <a:t>Randomized Block F-Test Hypotheses</a:t>
            </a:r>
          </a:p>
        </p:txBody>
      </p:sp>
      <p:sp>
        <p:nvSpPr>
          <p:cNvPr id="102405" name="Rectangle 5"/>
          <p:cNvSpPr>
            <a:spLocks noGrp="1" noChangeArrowheads="1"/>
          </p:cNvSpPr>
          <p:nvPr>
            <p:ph type="body" sz="half" idx="1"/>
          </p:nvPr>
        </p:nvSpPr>
        <p:spPr>
          <a:xfrm>
            <a:off x="395536" y="1847850"/>
            <a:ext cx="4176464" cy="4416425"/>
          </a:xfrm>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12700">
                <a:solidFill>
                  <a:srgbClr val="FFFFFF"/>
                </a:solidFill>
                <a:miter lim="800000"/>
                <a:headEnd/>
                <a:tailEnd/>
              </a14:hiddenLine>
            </a:ext>
          </a:extLst>
        </p:spPr>
        <p:txBody>
          <a:bodyPr lIns="90488" tIns="44450" rIns="90488" bIns="44450"/>
          <a:lstStyle/>
          <a:p>
            <a:pPr eaLnBrk="1" hangingPunct="1"/>
            <a:r>
              <a:rPr lang="en-US" altLang="en-US" sz="1800" dirty="0" smtClean="0"/>
              <a:t>H</a:t>
            </a:r>
            <a:r>
              <a:rPr lang="en-US" altLang="en-US" sz="1800" baseline="-25000" dirty="0" smtClean="0"/>
              <a:t>0</a:t>
            </a:r>
            <a:r>
              <a:rPr lang="en-US" altLang="en-US" sz="1800" dirty="0" smtClean="0"/>
              <a:t>: </a:t>
            </a:r>
            <a:r>
              <a:rPr lang="en-US" altLang="en-US" sz="1800" dirty="0" smtClean="0">
                <a:latin typeface="Symbol" pitchFamily="18" charset="2"/>
              </a:rPr>
              <a:t></a:t>
            </a:r>
            <a:r>
              <a:rPr lang="en-US" altLang="en-US" sz="1800" baseline="-25000" dirty="0" smtClean="0"/>
              <a:t>1</a:t>
            </a:r>
            <a:r>
              <a:rPr lang="en-US" altLang="en-US" sz="1800" dirty="0" smtClean="0"/>
              <a:t> = </a:t>
            </a:r>
            <a:r>
              <a:rPr lang="en-US" altLang="en-US" sz="1800" dirty="0" smtClean="0">
                <a:latin typeface="Symbol" pitchFamily="18" charset="2"/>
              </a:rPr>
              <a:t></a:t>
            </a:r>
            <a:r>
              <a:rPr lang="en-US" altLang="en-US" sz="1800" baseline="-25000" dirty="0" smtClean="0"/>
              <a:t>2</a:t>
            </a:r>
            <a:r>
              <a:rPr lang="en-US" altLang="en-US" sz="1800" dirty="0" smtClean="0"/>
              <a:t> = </a:t>
            </a:r>
            <a:r>
              <a:rPr lang="en-US" altLang="en-US" sz="1800" dirty="0" smtClean="0">
                <a:latin typeface="Symbol" pitchFamily="18" charset="2"/>
              </a:rPr>
              <a:t></a:t>
            </a:r>
            <a:r>
              <a:rPr lang="en-US" altLang="en-US" sz="1800" baseline="-25000" dirty="0" smtClean="0"/>
              <a:t>3</a:t>
            </a:r>
            <a:r>
              <a:rPr lang="en-US" altLang="en-US" sz="1800" dirty="0" smtClean="0"/>
              <a:t> = ... = </a:t>
            </a:r>
            <a:r>
              <a:rPr lang="en-US" altLang="en-US" sz="1800" dirty="0" smtClean="0">
                <a:latin typeface="Symbol" pitchFamily="18" charset="2"/>
              </a:rPr>
              <a:t></a:t>
            </a:r>
            <a:r>
              <a:rPr lang="en-US" altLang="en-US" sz="1800" baseline="-25000" dirty="0" smtClean="0"/>
              <a:t>p</a:t>
            </a:r>
            <a:endParaRPr lang="en-US" altLang="en-US" sz="1800" dirty="0" smtClean="0"/>
          </a:p>
          <a:p>
            <a:pPr lvl="1" eaLnBrk="1" hangingPunct="1"/>
            <a:r>
              <a:rPr lang="en-US" altLang="en-US" sz="1800" dirty="0" smtClean="0"/>
              <a:t>All Population Means are Equal</a:t>
            </a:r>
          </a:p>
          <a:p>
            <a:pPr lvl="1" eaLnBrk="1" hangingPunct="1"/>
            <a:r>
              <a:rPr lang="en-US" altLang="en-US" sz="1800" dirty="0" smtClean="0"/>
              <a:t>No Treatment Effect</a:t>
            </a:r>
          </a:p>
          <a:p>
            <a:pPr eaLnBrk="1" hangingPunct="1">
              <a:spcBef>
                <a:spcPct val="60000"/>
              </a:spcBef>
            </a:pPr>
            <a:r>
              <a:rPr lang="en-US" altLang="en-US" sz="1800" dirty="0" smtClean="0"/>
              <a:t>H</a:t>
            </a:r>
            <a:r>
              <a:rPr lang="en-US" altLang="en-US" sz="1800" baseline="-25000" dirty="0" smtClean="0"/>
              <a:t>a</a:t>
            </a:r>
            <a:r>
              <a:rPr lang="en-US" altLang="en-US" sz="1800" dirty="0" smtClean="0"/>
              <a:t>: Not All </a:t>
            </a:r>
            <a:r>
              <a:rPr lang="en-US" altLang="en-US" sz="1800" dirty="0" smtClean="0">
                <a:latin typeface="Symbol" pitchFamily="18" charset="2"/>
              </a:rPr>
              <a:t></a:t>
            </a:r>
            <a:r>
              <a:rPr lang="en-US" altLang="en-US" sz="1800" baseline="-25000" dirty="0" smtClean="0"/>
              <a:t>j</a:t>
            </a:r>
            <a:r>
              <a:rPr lang="en-US" altLang="en-US" sz="1800" dirty="0" smtClean="0"/>
              <a:t> Are Equal</a:t>
            </a:r>
          </a:p>
          <a:p>
            <a:pPr lvl="1" eaLnBrk="1" hangingPunct="1"/>
            <a:r>
              <a:rPr lang="en-US" altLang="en-US" sz="1800" dirty="0" smtClean="0"/>
              <a:t>At Least 1 Pop. Mean is Different</a:t>
            </a:r>
          </a:p>
          <a:p>
            <a:pPr lvl="1" eaLnBrk="1" hangingPunct="1"/>
            <a:r>
              <a:rPr lang="en-US" altLang="en-US" sz="1800" dirty="0" smtClean="0"/>
              <a:t>Treatment Effect</a:t>
            </a:r>
            <a:endParaRPr lang="en-US" altLang="en-US" sz="1800" i="1" dirty="0" smtClean="0"/>
          </a:p>
          <a:p>
            <a:pPr lvl="1" eaLnBrk="1" hangingPunct="1"/>
            <a:r>
              <a:rPr lang="en-US" altLang="en-US" sz="1800" dirty="0" smtClean="0">
                <a:latin typeface="Symbol" pitchFamily="18" charset="2"/>
              </a:rPr>
              <a:t></a:t>
            </a:r>
            <a:r>
              <a:rPr lang="en-US" altLang="en-US" sz="1800" baseline="-25000" dirty="0" smtClean="0"/>
              <a:t>1</a:t>
            </a:r>
            <a:r>
              <a:rPr lang="en-US" altLang="en-US" sz="1800" dirty="0" smtClean="0"/>
              <a:t> </a:t>
            </a:r>
            <a:r>
              <a:rPr lang="en-US" altLang="en-US" sz="1800" dirty="0" smtClean="0">
                <a:latin typeface="Symbol" pitchFamily="18" charset="2"/>
              </a:rPr>
              <a:t></a:t>
            </a:r>
            <a:r>
              <a:rPr lang="en-US" altLang="en-US" sz="1800" dirty="0" smtClean="0"/>
              <a:t> </a:t>
            </a:r>
            <a:r>
              <a:rPr lang="en-US" altLang="en-US" sz="1800" dirty="0" smtClean="0">
                <a:latin typeface="Symbol" pitchFamily="18" charset="2"/>
              </a:rPr>
              <a:t></a:t>
            </a:r>
            <a:r>
              <a:rPr lang="en-US" altLang="en-US" sz="1800" baseline="-25000" dirty="0" smtClean="0"/>
              <a:t>2</a:t>
            </a:r>
            <a:r>
              <a:rPr lang="en-US" altLang="en-US" sz="1800" dirty="0" smtClean="0"/>
              <a:t> </a:t>
            </a:r>
            <a:r>
              <a:rPr lang="en-US" altLang="en-US" sz="1800" dirty="0" smtClean="0">
                <a:latin typeface="Symbol" pitchFamily="18" charset="2"/>
              </a:rPr>
              <a:t></a:t>
            </a:r>
            <a:r>
              <a:rPr lang="en-US" altLang="en-US" sz="1800" dirty="0" smtClean="0"/>
              <a:t> ... </a:t>
            </a:r>
            <a:r>
              <a:rPr lang="en-US" altLang="en-US" sz="1800" dirty="0" smtClean="0">
                <a:latin typeface="Symbol" pitchFamily="18" charset="2"/>
              </a:rPr>
              <a:t></a:t>
            </a:r>
            <a:r>
              <a:rPr lang="en-US" altLang="en-US" sz="1800" dirty="0" smtClean="0"/>
              <a:t> </a:t>
            </a:r>
            <a:r>
              <a:rPr lang="en-US" altLang="en-US" sz="1800" dirty="0" smtClean="0">
                <a:latin typeface="Symbol" pitchFamily="18" charset="2"/>
              </a:rPr>
              <a:t></a:t>
            </a:r>
            <a:r>
              <a:rPr lang="en-US" altLang="en-US" sz="1800" baseline="-25000" dirty="0" smtClean="0"/>
              <a:t>p  </a:t>
            </a:r>
            <a:r>
              <a:rPr lang="en-US" altLang="en-US" sz="1800" dirty="0" smtClean="0"/>
              <a:t>Is wrong</a:t>
            </a:r>
            <a:r>
              <a:rPr lang="en-US" altLang="en-US" sz="1800" i="1" dirty="0" smtClean="0"/>
              <a:t> </a:t>
            </a:r>
          </a:p>
        </p:txBody>
      </p:sp>
      <p:grpSp>
        <p:nvGrpSpPr>
          <p:cNvPr id="102492" name="Group 92"/>
          <p:cNvGrpSpPr>
            <a:grpSpLocks/>
          </p:cNvGrpSpPr>
          <p:nvPr/>
        </p:nvGrpSpPr>
        <p:grpSpPr bwMode="auto">
          <a:xfrm>
            <a:off x="4867275" y="1412875"/>
            <a:ext cx="3940175" cy="1876425"/>
            <a:chOff x="3066" y="1355"/>
            <a:chExt cx="2482" cy="1182"/>
          </a:xfrm>
        </p:grpSpPr>
        <p:sp>
          <p:nvSpPr>
            <p:cNvPr id="102407" name="Rectangle 7"/>
            <p:cNvSpPr>
              <a:spLocks noChangeArrowheads="1"/>
            </p:cNvSpPr>
            <p:nvPr/>
          </p:nvSpPr>
          <p:spPr bwMode="auto">
            <a:xfrm>
              <a:off x="3079" y="1383"/>
              <a:ext cx="2434" cy="1136"/>
            </a:xfrm>
            <a:prstGeom prst="rect">
              <a:avLst/>
            </a:prstGeom>
            <a:solidFill>
              <a:srgbClr val="FF9900"/>
            </a:solidFill>
            <a:ln w="12700">
              <a:solidFill>
                <a:schemeClr val="bg1"/>
              </a:solidFill>
              <a:miter lim="800000"/>
              <a:headEnd/>
              <a:tailEnd/>
            </a:ln>
            <a:effectLst>
              <a:prstShdw prst="shdw17" dist="17961" dir="2700000">
                <a:schemeClr val="bg1">
                  <a:gamma/>
                  <a:shade val="60000"/>
                  <a:invGamma/>
                </a:schemeClr>
              </a:prstShdw>
            </a:effectLst>
          </p:spPr>
          <p:txBody>
            <a:bodyPr wrap="none" anchor="ctr"/>
            <a:lstStyle/>
            <a:p>
              <a:pPr>
                <a:defRPr/>
              </a:pPr>
              <a:endParaRPr lang="en-US"/>
            </a:p>
          </p:txBody>
        </p:sp>
        <p:sp>
          <p:nvSpPr>
            <p:cNvPr id="71730" name="Freeform 8"/>
            <p:cNvSpPr>
              <a:spLocks/>
            </p:cNvSpPr>
            <p:nvPr/>
          </p:nvSpPr>
          <p:spPr bwMode="auto">
            <a:xfrm>
              <a:off x="4036" y="1659"/>
              <a:ext cx="704" cy="565"/>
            </a:xfrm>
            <a:custGeom>
              <a:avLst/>
              <a:gdLst>
                <a:gd name="T0" fmla="*/ 703 w 704"/>
                <a:gd name="T1" fmla="*/ 564 h 565"/>
                <a:gd name="T2" fmla="*/ 629 w 704"/>
                <a:gd name="T3" fmla="*/ 557 h 565"/>
                <a:gd name="T4" fmla="*/ 591 w 704"/>
                <a:gd name="T5" fmla="*/ 551 h 565"/>
                <a:gd name="T6" fmla="*/ 555 w 704"/>
                <a:gd name="T7" fmla="*/ 542 h 565"/>
                <a:gd name="T8" fmla="*/ 517 w 704"/>
                <a:gd name="T9" fmla="*/ 528 h 565"/>
                <a:gd name="T10" fmla="*/ 480 w 704"/>
                <a:gd name="T11" fmla="*/ 511 h 565"/>
                <a:gd name="T12" fmla="*/ 443 w 704"/>
                <a:gd name="T13" fmla="*/ 488 h 565"/>
                <a:gd name="T14" fmla="*/ 369 w 704"/>
                <a:gd name="T15" fmla="*/ 423 h 565"/>
                <a:gd name="T16" fmla="*/ 296 w 704"/>
                <a:gd name="T17" fmla="*/ 330 h 565"/>
                <a:gd name="T18" fmla="*/ 222 w 704"/>
                <a:gd name="T19" fmla="*/ 220 h 565"/>
                <a:gd name="T20" fmla="*/ 184 w 704"/>
                <a:gd name="T21" fmla="*/ 163 h 565"/>
                <a:gd name="T22" fmla="*/ 147 w 704"/>
                <a:gd name="T23" fmla="*/ 111 h 565"/>
                <a:gd name="T24" fmla="*/ 110 w 704"/>
                <a:gd name="T25" fmla="*/ 66 h 565"/>
                <a:gd name="T26" fmla="*/ 74 w 704"/>
                <a:gd name="T27" fmla="*/ 30 h 565"/>
                <a:gd name="T28" fmla="*/ 36 w 704"/>
                <a:gd name="T29" fmla="*/ 8 h 565"/>
                <a:gd name="T30" fmla="*/ 0 w 704"/>
                <a:gd name="T31" fmla="*/ 0 h 5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4" h="565">
                  <a:moveTo>
                    <a:pt x="703" y="564"/>
                  </a:moveTo>
                  <a:lnTo>
                    <a:pt x="629" y="557"/>
                  </a:lnTo>
                  <a:lnTo>
                    <a:pt x="591" y="551"/>
                  </a:lnTo>
                  <a:lnTo>
                    <a:pt x="555" y="542"/>
                  </a:lnTo>
                  <a:lnTo>
                    <a:pt x="517" y="528"/>
                  </a:lnTo>
                  <a:lnTo>
                    <a:pt x="480" y="511"/>
                  </a:lnTo>
                  <a:lnTo>
                    <a:pt x="443" y="488"/>
                  </a:lnTo>
                  <a:lnTo>
                    <a:pt x="369" y="423"/>
                  </a:lnTo>
                  <a:lnTo>
                    <a:pt x="296" y="330"/>
                  </a:lnTo>
                  <a:lnTo>
                    <a:pt x="222" y="220"/>
                  </a:lnTo>
                  <a:lnTo>
                    <a:pt x="184" y="163"/>
                  </a:lnTo>
                  <a:lnTo>
                    <a:pt x="147" y="111"/>
                  </a:lnTo>
                  <a:lnTo>
                    <a:pt x="110" y="66"/>
                  </a:lnTo>
                  <a:lnTo>
                    <a:pt x="74" y="30"/>
                  </a:lnTo>
                  <a:lnTo>
                    <a:pt x="36" y="8"/>
                  </a:lnTo>
                  <a:lnTo>
                    <a:pt x="0" y="0"/>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31" name="Freeform 9"/>
            <p:cNvSpPr>
              <a:spLocks/>
            </p:cNvSpPr>
            <p:nvPr/>
          </p:nvSpPr>
          <p:spPr bwMode="auto">
            <a:xfrm>
              <a:off x="3332" y="1659"/>
              <a:ext cx="705" cy="565"/>
            </a:xfrm>
            <a:custGeom>
              <a:avLst/>
              <a:gdLst>
                <a:gd name="T0" fmla="*/ 0 w 705"/>
                <a:gd name="T1" fmla="*/ 564 h 565"/>
                <a:gd name="T2" fmla="*/ 74 w 705"/>
                <a:gd name="T3" fmla="*/ 557 h 565"/>
                <a:gd name="T4" fmla="*/ 111 w 705"/>
                <a:gd name="T5" fmla="*/ 551 h 565"/>
                <a:gd name="T6" fmla="*/ 148 w 705"/>
                <a:gd name="T7" fmla="*/ 542 h 565"/>
                <a:gd name="T8" fmla="*/ 185 w 705"/>
                <a:gd name="T9" fmla="*/ 528 h 565"/>
                <a:gd name="T10" fmla="*/ 222 w 705"/>
                <a:gd name="T11" fmla="*/ 511 h 565"/>
                <a:gd name="T12" fmla="*/ 259 w 705"/>
                <a:gd name="T13" fmla="*/ 488 h 565"/>
                <a:gd name="T14" fmla="*/ 333 w 705"/>
                <a:gd name="T15" fmla="*/ 423 h 565"/>
                <a:gd name="T16" fmla="*/ 407 w 705"/>
                <a:gd name="T17" fmla="*/ 330 h 565"/>
                <a:gd name="T18" fmla="*/ 481 w 705"/>
                <a:gd name="T19" fmla="*/ 220 h 565"/>
                <a:gd name="T20" fmla="*/ 518 w 705"/>
                <a:gd name="T21" fmla="*/ 163 h 565"/>
                <a:gd name="T22" fmla="*/ 555 w 705"/>
                <a:gd name="T23" fmla="*/ 111 h 565"/>
                <a:gd name="T24" fmla="*/ 592 w 705"/>
                <a:gd name="T25" fmla="*/ 66 h 565"/>
                <a:gd name="T26" fmla="*/ 629 w 705"/>
                <a:gd name="T27" fmla="*/ 30 h 565"/>
                <a:gd name="T28" fmla="*/ 666 w 705"/>
                <a:gd name="T29" fmla="*/ 8 h 565"/>
                <a:gd name="T30" fmla="*/ 704 w 705"/>
                <a:gd name="T31" fmla="*/ 0 h 5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5" h="565">
                  <a:moveTo>
                    <a:pt x="0" y="564"/>
                  </a:moveTo>
                  <a:lnTo>
                    <a:pt x="74" y="557"/>
                  </a:lnTo>
                  <a:lnTo>
                    <a:pt x="111" y="551"/>
                  </a:lnTo>
                  <a:lnTo>
                    <a:pt x="148" y="542"/>
                  </a:lnTo>
                  <a:lnTo>
                    <a:pt x="185" y="528"/>
                  </a:lnTo>
                  <a:lnTo>
                    <a:pt x="222" y="511"/>
                  </a:lnTo>
                  <a:lnTo>
                    <a:pt x="259" y="488"/>
                  </a:lnTo>
                  <a:lnTo>
                    <a:pt x="333" y="423"/>
                  </a:lnTo>
                  <a:lnTo>
                    <a:pt x="407" y="330"/>
                  </a:lnTo>
                  <a:lnTo>
                    <a:pt x="481" y="220"/>
                  </a:lnTo>
                  <a:lnTo>
                    <a:pt x="518" y="163"/>
                  </a:lnTo>
                  <a:lnTo>
                    <a:pt x="555" y="111"/>
                  </a:lnTo>
                  <a:lnTo>
                    <a:pt x="592" y="66"/>
                  </a:lnTo>
                  <a:lnTo>
                    <a:pt x="629" y="30"/>
                  </a:lnTo>
                  <a:lnTo>
                    <a:pt x="666" y="8"/>
                  </a:lnTo>
                  <a:lnTo>
                    <a:pt x="704" y="0"/>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32" name="Rectangle 10"/>
            <p:cNvSpPr>
              <a:spLocks noChangeArrowheads="1"/>
            </p:cNvSpPr>
            <p:nvPr/>
          </p:nvSpPr>
          <p:spPr bwMode="auto">
            <a:xfrm>
              <a:off x="3978" y="1922"/>
              <a:ext cx="116" cy="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71733" name="Freeform 11"/>
            <p:cNvSpPr>
              <a:spLocks/>
            </p:cNvSpPr>
            <p:nvPr/>
          </p:nvSpPr>
          <p:spPr bwMode="auto">
            <a:xfrm>
              <a:off x="4035" y="1684"/>
              <a:ext cx="656" cy="535"/>
            </a:xfrm>
            <a:custGeom>
              <a:avLst/>
              <a:gdLst>
                <a:gd name="T0" fmla="*/ 655 w 656"/>
                <a:gd name="T1" fmla="*/ 534 h 535"/>
                <a:gd name="T2" fmla="*/ 586 w 656"/>
                <a:gd name="T3" fmla="*/ 527 h 535"/>
                <a:gd name="T4" fmla="*/ 551 w 656"/>
                <a:gd name="T5" fmla="*/ 521 h 535"/>
                <a:gd name="T6" fmla="*/ 517 w 656"/>
                <a:gd name="T7" fmla="*/ 512 h 535"/>
                <a:gd name="T8" fmla="*/ 482 w 656"/>
                <a:gd name="T9" fmla="*/ 500 h 535"/>
                <a:gd name="T10" fmla="*/ 448 w 656"/>
                <a:gd name="T11" fmla="*/ 484 h 535"/>
                <a:gd name="T12" fmla="*/ 413 w 656"/>
                <a:gd name="T13" fmla="*/ 462 h 535"/>
                <a:gd name="T14" fmla="*/ 344 w 656"/>
                <a:gd name="T15" fmla="*/ 400 h 535"/>
                <a:gd name="T16" fmla="*/ 275 w 656"/>
                <a:gd name="T17" fmla="*/ 312 h 535"/>
                <a:gd name="T18" fmla="*/ 206 w 656"/>
                <a:gd name="T19" fmla="*/ 208 h 535"/>
                <a:gd name="T20" fmla="*/ 172 w 656"/>
                <a:gd name="T21" fmla="*/ 155 h 535"/>
                <a:gd name="T22" fmla="*/ 137 w 656"/>
                <a:gd name="T23" fmla="*/ 105 h 535"/>
                <a:gd name="T24" fmla="*/ 103 w 656"/>
                <a:gd name="T25" fmla="*/ 62 h 535"/>
                <a:gd name="T26" fmla="*/ 68 w 656"/>
                <a:gd name="T27" fmla="*/ 29 h 535"/>
                <a:gd name="T28" fmla="*/ 34 w 656"/>
                <a:gd name="T29" fmla="*/ 7 h 535"/>
                <a:gd name="T30" fmla="*/ 0 w 656"/>
                <a:gd name="T31" fmla="*/ 0 h 5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56" h="535">
                  <a:moveTo>
                    <a:pt x="655" y="534"/>
                  </a:moveTo>
                  <a:lnTo>
                    <a:pt x="586" y="527"/>
                  </a:lnTo>
                  <a:lnTo>
                    <a:pt x="551" y="521"/>
                  </a:lnTo>
                  <a:lnTo>
                    <a:pt x="517" y="512"/>
                  </a:lnTo>
                  <a:lnTo>
                    <a:pt x="482" y="500"/>
                  </a:lnTo>
                  <a:lnTo>
                    <a:pt x="448" y="484"/>
                  </a:lnTo>
                  <a:lnTo>
                    <a:pt x="413" y="462"/>
                  </a:lnTo>
                  <a:lnTo>
                    <a:pt x="344" y="400"/>
                  </a:lnTo>
                  <a:lnTo>
                    <a:pt x="275" y="312"/>
                  </a:lnTo>
                  <a:lnTo>
                    <a:pt x="206" y="208"/>
                  </a:lnTo>
                  <a:lnTo>
                    <a:pt x="172" y="155"/>
                  </a:lnTo>
                  <a:lnTo>
                    <a:pt x="137" y="105"/>
                  </a:lnTo>
                  <a:lnTo>
                    <a:pt x="103" y="62"/>
                  </a:lnTo>
                  <a:lnTo>
                    <a:pt x="68" y="29"/>
                  </a:lnTo>
                  <a:lnTo>
                    <a:pt x="34" y="7"/>
                  </a:lnTo>
                  <a:lnTo>
                    <a:pt x="0" y="0"/>
                  </a:lnTo>
                </a:path>
              </a:pathLst>
            </a:custGeom>
            <a:noFill/>
            <a:ln w="25400" cap="rnd" cmpd="sng">
              <a:solidFill>
                <a:srgbClr val="00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34" name="Freeform 12"/>
            <p:cNvSpPr>
              <a:spLocks/>
            </p:cNvSpPr>
            <p:nvPr/>
          </p:nvSpPr>
          <p:spPr bwMode="auto">
            <a:xfrm>
              <a:off x="3380" y="1684"/>
              <a:ext cx="656" cy="535"/>
            </a:xfrm>
            <a:custGeom>
              <a:avLst/>
              <a:gdLst>
                <a:gd name="T0" fmla="*/ 0 w 656"/>
                <a:gd name="T1" fmla="*/ 534 h 535"/>
                <a:gd name="T2" fmla="*/ 69 w 656"/>
                <a:gd name="T3" fmla="*/ 527 h 535"/>
                <a:gd name="T4" fmla="*/ 104 w 656"/>
                <a:gd name="T5" fmla="*/ 521 h 535"/>
                <a:gd name="T6" fmla="*/ 138 w 656"/>
                <a:gd name="T7" fmla="*/ 512 h 535"/>
                <a:gd name="T8" fmla="*/ 173 w 656"/>
                <a:gd name="T9" fmla="*/ 500 h 535"/>
                <a:gd name="T10" fmla="*/ 207 w 656"/>
                <a:gd name="T11" fmla="*/ 484 h 535"/>
                <a:gd name="T12" fmla="*/ 242 w 656"/>
                <a:gd name="T13" fmla="*/ 462 h 535"/>
                <a:gd name="T14" fmla="*/ 311 w 656"/>
                <a:gd name="T15" fmla="*/ 400 h 535"/>
                <a:gd name="T16" fmla="*/ 379 w 656"/>
                <a:gd name="T17" fmla="*/ 312 h 535"/>
                <a:gd name="T18" fmla="*/ 448 w 656"/>
                <a:gd name="T19" fmla="*/ 208 h 535"/>
                <a:gd name="T20" fmla="*/ 482 w 656"/>
                <a:gd name="T21" fmla="*/ 155 h 535"/>
                <a:gd name="T22" fmla="*/ 517 w 656"/>
                <a:gd name="T23" fmla="*/ 105 h 535"/>
                <a:gd name="T24" fmla="*/ 551 w 656"/>
                <a:gd name="T25" fmla="*/ 62 h 535"/>
                <a:gd name="T26" fmla="*/ 586 w 656"/>
                <a:gd name="T27" fmla="*/ 29 h 535"/>
                <a:gd name="T28" fmla="*/ 620 w 656"/>
                <a:gd name="T29" fmla="*/ 7 h 535"/>
                <a:gd name="T30" fmla="*/ 655 w 656"/>
                <a:gd name="T31" fmla="*/ 0 h 5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56" h="535">
                  <a:moveTo>
                    <a:pt x="0" y="534"/>
                  </a:moveTo>
                  <a:lnTo>
                    <a:pt x="69" y="527"/>
                  </a:lnTo>
                  <a:lnTo>
                    <a:pt x="104" y="521"/>
                  </a:lnTo>
                  <a:lnTo>
                    <a:pt x="138" y="512"/>
                  </a:lnTo>
                  <a:lnTo>
                    <a:pt x="173" y="500"/>
                  </a:lnTo>
                  <a:lnTo>
                    <a:pt x="207" y="484"/>
                  </a:lnTo>
                  <a:lnTo>
                    <a:pt x="242" y="462"/>
                  </a:lnTo>
                  <a:lnTo>
                    <a:pt x="311" y="400"/>
                  </a:lnTo>
                  <a:lnTo>
                    <a:pt x="379" y="312"/>
                  </a:lnTo>
                  <a:lnTo>
                    <a:pt x="448" y="208"/>
                  </a:lnTo>
                  <a:lnTo>
                    <a:pt x="482" y="155"/>
                  </a:lnTo>
                  <a:lnTo>
                    <a:pt x="517" y="105"/>
                  </a:lnTo>
                  <a:lnTo>
                    <a:pt x="551" y="62"/>
                  </a:lnTo>
                  <a:lnTo>
                    <a:pt x="586" y="29"/>
                  </a:lnTo>
                  <a:lnTo>
                    <a:pt x="620" y="7"/>
                  </a:lnTo>
                  <a:lnTo>
                    <a:pt x="655" y="0"/>
                  </a:lnTo>
                </a:path>
              </a:pathLst>
            </a:custGeom>
            <a:noFill/>
            <a:ln w="25400" cap="rnd" cmpd="sng">
              <a:solidFill>
                <a:srgbClr val="00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13" name="Rectangle 13"/>
            <p:cNvSpPr>
              <a:spLocks noChangeArrowheads="1"/>
            </p:cNvSpPr>
            <p:nvPr/>
          </p:nvSpPr>
          <p:spPr bwMode="auto">
            <a:xfrm>
              <a:off x="5301" y="2085"/>
              <a:ext cx="247"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rPr>
                <a:t>X</a:t>
              </a:r>
            </a:p>
          </p:txBody>
        </p:sp>
        <p:sp>
          <p:nvSpPr>
            <p:cNvPr id="102414" name="Rectangle 14"/>
            <p:cNvSpPr>
              <a:spLocks noChangeArrowheads="1"/>
            </p:cNvSpPr>
            <p:nvPr/>
          </p:nvSpPr>
          <p:spPr bwMode="auto">
            <a:xfrm>
              <a:off x="3066" y="1355"/>
              <a:ext cx="448"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rPr>
                <a:t>f(X)</a:t>
              </a:r>
            </a:p>
          </p:txBody>
        </p:sp>
        <p:sp>
          <p:nvSpPr>
            <p:cNvPr id="71737" name="Line 15"/>
            <p:cNvSpPr>
              <a:spLocks noChangeShapeType="1"/>
            </p:cNvSpPr>
            <p:nvPr/>
          </p:nvSpPr>
          <p:spPr bwMode="auto">
            <a:xfrm>
              <a:off x="4036" y="1711"/>
              <a:ext cx="0" cy="508"/>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38" name="Freeform 16"/>
            <p:cNvSpPr>
              <a:spLocks/>
            </p:cNvSpPr>
            <p:nvPr/>
          </p:nvSpPr>
          <p:spPr bwMode="auto">
            <a:xfrm>
              <a:off x="4035" y="1708"/>
              <a:ext cx="591" cy="505"/>
            </a:xfrm>
            <a:custGeom>
              <a:avLst/>
              <a:gdLst>
                <a:gd name="T0" fmla="*/ 590 w 591"/>
                <a:gd name="T1" fmla="*/ 504 h 505"/>
                <a:gd name="T2" fmla="*/ 528 w 591"/>
                <a:gd name="T3" fmla="*/ 498 h 505"/>
                <a:gd name="T4" fmla="*/ 497 w 591"/>
                <a:gd name="T5" fmla="*/ 492 h 505"/>
                <a:gd name="T6" fmla="*/ 465 w 591"/>
                <a:gd name="T7" fmla="*/ 483 h 505"/>
                <a:gd name="T8" fmla="*/ 435 w 591"/>
                <a:gd name="T9" fmla="*/ 472 h 505"/>
                <a:gd name="T10" fmla="*/ 403 w 591"/>
                <a:gd name="T11" fmla="*/ 457 h 505"/>
                <a:gd name="T12" fmla="*/ 373 w 591"/>
                <a:gd name="T13" fmla="*/ 436 h 505"/>
                <a:gd name="T14" fmla="*/ 310 w 591"/>
                <a:gd name="T15" fmla="*/ 378 h 505"/>
                <a:gd name="T16" fmla="*/ 248 w 591"/>
                <a:gd name="T17" fmla="*/ 295 h 505"/>
                <a:gd name="T18" fmla="*/ 186 w 591"/>
                <a:gd name="T19" fmla="*/ 197 h 505"/>
                <a:gd name="T20" fmla="*/ 155 w 591"/>
                <a:gd name="T21" fmla="*/ 147 h 505"/>
                <a:gd name="T22" fmla="*/ 123 w 591"/>
                <a:gd name="T23" fmla="*/ 100 h 505"/>
                <a:gd name="T24" fmla="*/ 93 w 591"/>
                <a:gd name="T25" fmla="*/ 59 h 505"/>
                <a:gd name="T26" fmla="*/ 61 w 591"/>
                <a:gd name="T27" fmla="*/ 27 h 505"/>
                <a:gd name="T28" fmla="*/ 31 w 591"/>
                <a:gd name="T29" fmla="*/ 8 h 505"/>
                <a:gd name="T30" fmla="*/ 0 w 591"/>
                <a:gd name="T31" fmla="*/ 0 h 5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91" h="505">
                  <a:moveTo>
                    <a:pt x="590" y="504"/>
                  </a:moveTo>
                  <a:lnTo>
                    <a:pt x="528" y="498"/>
                  </a:lnTo>
                  <a:lnTo>
                    <a:pt x="497" y="492"/>
                  </a:lnTo>
                  <a:lnTo>
                    <a:pt x="465" y="483"/>
                  </a:lnTo>
                  <a:lnTo>
                    <a:pt x="435" y="472"/>
                  </a:lnTo>
                  <a:lnTo>
                    <a:pt x="403" y="457"/>
                  </a:lnTo>
                  <a:lnTo>
                    <a:pt x="373" y="436"/>
                  </a:lnTo>
                  <a:lnTo>
                    <a:pt x="310" y="378"/>
                  </a:lnTo>
                  <a:lnTo>
                    <a:pt x="248" y="295"/>
                  </a:lnTo>
                  <a:lnTo>
                    <a:pt x="186" y="197"/>
                  </a:lnTo>
                  <a:lnTo>
                    <a:pt x="155" y="147"/>
                  </a:lnTo>
                  <a:lnTo>
                    <a:pt x="123" y="100"/>
                  </a:lnTo>
                  <a:lnTo>
                    <a:pt x="93" y="59"/>
                  </a:lnTo>
                  <a:lnTo>
                    <a:pt x="61" y="27"/>
                  </a:lnTo>
                  <a:lnTo>
                    <a:pt x="31" y="8"/>
                  </a:lnTo>
                  <a:lnTo>
                    <a:pt x="0" y="0"/>
                  </a:lnTo>
                </a:path>
              </a:pathLst>
            </a:custGeom>
            <a:noFill/>
            <a:ln w="25400" cap="rnd" cmpd="sng">
              <a:solidFill>
                <a:srgbClr val="FF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39" name="Freeform 17"/>
            <p:cNvSpPr>
              <a:spLocks/>
            </p:cNvSpPr>
            <p:nvPr/>
          </p:nvSpPr>
          <p:spPr bwMode="auto">
            <a:xfrm>
              <a:off x="3445" y="1708"/>
              <a:ext cx="591" cy="505"/>
            </a:xfrm>
            <a:custGeom>
              <a:avLst/>
              <a:gdLst>
                <a:gd name="T0" fmla="*/ 0 w 591"/>
                <a:gd name="T1" fmla="*/ 504 h 505"/>
                <a:gd name="T2" fmla="*/ 62 w 591"/>
                <a:gd name="T3" fmla="*/ 498 h 505"/>
                <a:gd name="T4" fmla="*/ 93 w 591"/>
                <a:gd name="T5" fmla="*/ 492 h 505"/>
                <a:gd name="T6" fmla="*/ 125 w 591"/>
                <a:gd name="T7" fmla="*/ 483 h 505"/>
                <a:gd name="T8" fmla="*/ 155 w 591"/>
                <a:gd name="T9" fmla="*/ 472 h 505"/>
                <a:gd name="T10" fmla="*/ 187 w 591"/>
                <a:gd name="T11" fmla="*/ 457 h 505"/>
                <a:gd name="T12" fmla="*/ 217 w 591"/>
                <a:gd name="T13" fmla="*/ 436 h 505"/>
                <a:gd name="T14" fmla="*/ 279 w 591"/>
                <a:gd name="T15" fmla="*/ 378 h 505"/>
                <a:gd name="T16" fmla="*/ 341 w 591"/>
                <a:gd name="T17" fmla="*/ 295 h 505"/>
                <a:gd name="T18" fmla="*/ 404 w 591"/>
                <a:gd name="T19" fmla="*/ 197 h 505"/>
                <a:gd name="T20" fmla="*/ 434 w 591"/>
                <a:gd name="T21" fmla="*/ 147 h 505"/>
                <a:gd name="T22" fmla="*/ 466 w 591"/>
                <a:gd name="T23" fmla="*/ 100 h 505"/>
                <a:gd name="T24" fmla="*/ 496 w 591"/>
                <a:gd name="T25" fmla="*/ 59 h 505"/>
                <a:gd name="T26" fmla="*/ 528 w 591"/>
                <a:gd name="T27" fmla="*/ 27 h 505"/>
                <a:gd name="T28" fmla="*/ 558 w 591"/>
                <a:gd name="T29" fmla="*/ 8 h 505"/>
                <a:gd name="T30" fmla="*/ 590 w 591"/>
                <a:gd name="T31" fmla="*/ 0 h 5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91" h="505">
                  <a:moveTo>
                    <a:pt x="0" y="504"/>
                  </a:moveTo>
                  <a:lnTo>
                    <a:pt x="62" y="498"/>
                  </a:lnTo>
                  <a:lnTo>
                    <a:pt x="93" y="492"/>
                  </a:lnTo>
                  <a:lnTo>
                    <a:pt x="125" y="483"/>
                  </a:lnTo>
                  <a:lnTo>
                    <a:pt x="155" y="472"/>
                  </a:lnTo>
                  <a:lnTo>
                    <a:pt x="187" y="457"/>
                  </a:lnTo>
                  <a:lnTo>
                    <a:pt x="217" y="436"/>
                  </a:lnTo>
                  <a:lnTo>
                    <a:pt x="279" y="378"/>
                  </a:lnTo>
                  <a:lnTo>
                    <a:pt x="341" y="295"/>
                  </a:lnTo>
                  <a:lnTo>
                    <a:pt x="404" y="197"/>
                  </a:lnTo>
                  <a:lnTo>
                    <a:pt x="434" y="147"/>
                  </a:lnTo>
                  <a:lnTo>
                    <a:pt x="466" y="100"/>
                  </a:lnTo>
                  <a:lnTo>
                    <a:pt x="496" y="59"/>
                  </a:lnTo>
                  <a:lnTo>
                    <a:pt x="528" y="27"/>
                  </a:lnTo>
                  <a:lnTo>
                    <a:pt x="558" y="8"/>
                  </a:lnTo>
                  <a:lnTo>
                    <a:pt x="590" y="0"/>
                  </a:lnTo>
                </a:path>
              </a:pathLst>
            </a:custGeom>
            <a:noFill/>
            <a:ln w="25400" cap="rnd" cmpd="sng">
              <a:solidFill>
                <a:srgbClr val="FF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40" name="Freeform 18"/>
            <p:cNvSpPr>
              <a:spLocks/>
            </p:cNvSpPr>
            <p:nvPr/>
          </p:nvSpPr>
          <p:spPr bwMode="auto">
            <a:xfrm>
              <a:off x="3294" y="1631"/>
              <a:ext cx="2001" cy="593"/>
            </a:xfrm>
            <a:custGeom>
              <a:avLst/>
              <a:gdLst>
                <a:gd name="T0" fmla="*/ 0 w 2001"/>
                <a:gd name="T1" fmla="*/ 0 h 593"/>
                <a:gd name="T2" fmla="*/ 0 w 2001"/>
                <a:gd name="T3" fmla="*/ 592 h 593"/>
                <a:gd name="T4" fmla="*/ 2000 w 2001"/>
                <a:gd name="T5" fmla="*/ 592 h 593"/>
                <a:gd name="T6" fmla="*/ 0 60000 65536"/>
                <a:gd name="T7" fmla="*/ 0 60000 65536"/>
                <a:gd name="T8" fmla="*/ 0 60000 65536"/>
              </a:gdLst>
              <a:ahLst/>
              <a:cxnLst>
                <a:cxn ang="T6">
                  <a:pos x="T0" y="T1"/>
                </a:cxn>
                <a:cxn ang="T7">
                  <a:pos x="T2" y="T3"/>
                </a:cxn>
                <a:cxn ang="T8">
                  <a:pos x="T4" y="T5"/>
                </a:cxn>
              </a:cxnLst>
              <a:rect l="0" t="0" r="r" b="b"/>
              <a:pathLst>
                <a:path w="2001" h="593">
                  <a:moveTo>
                    <a:pt x="0" y="0"/>
                  </a:moveTo>
                  <a:lnTo>
                    <a:pt x="0" y="592"/>
                  </a:lnTo>
                  <a:lnTo>
                    <a:pt x="2000" y="592"/>
                  </a:lnTo>
                </a:path>
              </a:pathLst>
            </a:custGeom>
            <a:noFill/>
            <a:ln w="12700" cap="rnd" cmpd="sng">
              <a:solidFill>
                <a:srgbClr val="CDCDCD"/>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41" name="Line 19"/>
            <p:cNvSpPr>
              <a:spLocks noChangeShapeType="1"/>
            </p:cNvSpPr>
            <p:nvPr/>
          </p:nvSpPr>
          <p:spPr bwMode="auto">
            <a:xfrm>
              <a:off x="3272" y="1631"/>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42" name="Line 20"/>
            <p:cNvSpPr>
              <a:spLocks noChangeShapeType="1"/>
            </p:cNvSpPr>
            <p:nvPr/>
          </p:nvSpPr>
          <p:spPr bwMode="auto">
            <a:xfrm>
              <a:off x="3272" y="1690"/>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43" name="Line 21"/>
            <p:cNvSpPr>
              <a:spLocks noChangeShapeType="1"/>
            </p:cNvSpPr>
            <p:nvPr/>
          </p:nvSpPr>
          <p:spPr bwMode="auto">
            <a:xfrm>
              <a:off x="3272" y="1749"/>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44" name="Line 22"/>
            <p:cNvSpPr>
              <a:spLocks noChangeShapeType="1"/>
            </p:cNvSpPr>
            <p:nvPr/>
          </p:nvSpPr>
          <p:spPr bwMode="auto">
            <a:xfrm>
              <a:off x="3272" y="1808"/>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45" name="Line 23"/>
            <p:cNvSpPr>
              <a:spLocks noChangeShapeType="1"/>
            </p:cNvSpPr>
            <p:nvPr/>
          </p:nvSpPr>
          <p:spPr bwMode="auto">
            <a:xfrm>
              <a:off x="3272" y="1868"/>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46" name="Line 24"/>
            <p:cNvSpPr>
              <a:spLocks noChangeShapeType="1"/>
            </p:cNvSpPr>
            <p:nvPr/>
          </p:nvSpPr>
          <p:spPr bwMode="auto">
            <a:xfrm>
              <a:off x="3272" y="1927"/>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47" name="Line 25"/>
            <p:cNvSpPr>
              <a:spLocks noChangeShapeType="1"/>
            </p:cNvSpPr>
            <p:nvPr/>
          </p:nvSpPr>
          <p:spPr bwMode="auto">
            <a:xfrm>
              <a:off x="3272" y="1986"/>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48" name="Line 26"/>
            <p:cNvSpPr>
              <a:spLocks noChangeShapeType="1"/>
            </p:cNvSpPr>
            <p:nvPr/>
          </p:nvSpPr>
          <p:spPr bwMode="auto">
            <a:xfrm>
              <a:off x="3272" y="2045"/>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49" name="Line 27"/>
            <p:cNvSpPr>
              <a:spLocks noChangeShapeType="1"/>
            </p:cNvSpPr>
            <p:nvPr/>
          </p:nvSpPr>
          <p:spPr bwMode="auto">
            <a:xfrm>
              <a:off x="3272" y="2104"/>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50" name="Line 28"/>
            <p:cNvSpPr>
              <a:spLocks noChangeShapeType="1"/>
            </p:cNvSpPr>
            <p:nvPr/>
          </p:nvSpPr>
          <p:spPr bwMode="auto">
            <a:xfrm>
              <a:off x="3272" y="2164"/>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51" name="Line 29"/>
            <p:cNvSpPr>
              <a:spLocks noChangeShapeType="1"/>
            </p:cNvSpPr>
            <p:nvPr/>
          </p:nvSpPr>
          <p:spPr bwMode="auto">
            <a:xfrm>
              <a:off x="5294" y="2223"/>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52" name="Line 30"/>
            <p:cNvSpPr>
              <a:spLocks noChangeShapeType="1"/>
            </p:cNvSpPr>
            <p:nvPr/>
          </p:nvSpPr>
          <p:spPr bwMode="auto">
            <a:xfrm>
              <a:off x="5094" y="2223"/>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53" name="Line 31"/>
            <p:cNvSpPr>
              <a:spLocks noChangeShapeType="1"/>
            </p:cNvSpPr>
            <p:nvPr/>
          </p:nvSpPr>
          <p:spPr bwMode="auto">
            <a:xfrm>
              <a:off x="4894" y="2223"/>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54" name="Line 32"/>
            <p:cNvSpPr>
              <a:spLocks noChangeShapeType="1"/>
            </p:cNvSpPr>
            <p:nvPr/>
          </p:nvSpPr>
          <p:spPr bwMode="auto">
            <a:xfrm>
              <a:off x="4694" y="2223"/>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55" name="Line 33"/>
            <p:cNvSpPr>
              <a:spLocks noChangeShapeType="1"/>
            </p:cNvSpPr>
            <p:nvPr/>
          </p:nvSpPr>
          <p:spPr bwMode="auto">
            <a:xfrm>
              <a:off x="4494" y="2223"/>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56" name="Line 34"/>
            <p:cNvSpPr>
              <a:spLocks noChangeShapeType="1"/>
            </p:cNvSpPr>
            <p:nvPr/>
          </p:nvSpPr>
          <p:spPr bwMode="auto">
            <a:xfrm>
              <a:off x="4294" y="2223"/>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57" name="Line 35"/>
            <p:cNvSpPr>
              <a:spLocks noChangeShapeType="1"/>
            </p:cNvSpPr>
            <p:nvPr/>
          </p:nvSpPr>
          <p:spPr bwMode="auto">
            <a:xfrm>
              <a:off x="4094" y="2223"/>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58" name="Line 36"/>
            <p:cNvSpPr>
              <a:spLocks noChangeShapeType="1"/>
            </p:cNvSpPr>
            <p:nvPr/>
          </p:nvSpPr>
          <p:spPr bwMode="auto">
            <a:xfrm>
              <a:off x="3893" y="2223"/>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59" name="Line 37"/>
            <p:cNvSpPr>
              <a:spLocks noChangeShapeType="1"/>
            </p:cNvSpPr>
            <p:nvPr/>
          </p:nvSpPr>
          <p:spPr bwMode="auto">
            <a:xfrm>
              <a:off x="3694" y="2223"/>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60" name="Line 38"/>
            <p:cNvSpPr>
              <a:spLocks noChangeShapeType="1"/>
            </p:cNvSpPr>
            <p:nvPr/>
          </p:nvSpPr>
          <p:spPr bwMode="auto">
            <a:xfrm>
              <a:off x="3494" y="2223"/>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61" name="Rectangle 39"/>
            <p:cNvSpPr>
              <a:spLocks noChangeArrowheads="1"/>
            </p:cNvSpPr>
            <p:nvPr/>
          </p:nvSpPr>
          <p:spPr bwMode="auto">
            <a:xfrm rot="-5400000">
              <a:off x="3183" y="1898"/>
              <a:ext cx="116" cy="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71762" name="Rectangle 40"/>
            <p:cNvSpPr>
              <a:spLocks noChangeArrowheads="1"/>
            </p:cNvSpPr>
            <p:nvPr/>
          </p:nvSpPr>
          <p:spPr bwMode="auto">
            <a:xfrm>
              <a:off x="4236" y="2209"/>
              <a:ext cx="116" cy="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02441" name="Rectangle 41"/>
            <p:cNvSpPr>
              <a:spLocks noChangeArrowheads="1"/>
            </p:cNvSpPr>
            <p:nvPr/>
          </p:nvSpPr>
          <p:spPr bwMode="auto">
            <a:xfrm>
              <a:off x="3457" y="2192"/>
              <a:ext cx="229"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latin typeface="Symbol" pitchFamily="18" charset="2"/>
                </a:rPr>
                <a:t></a:t>
              </a:r>
            </a:p>
          </p:txBody>
        </p:sp>
        <p:sp>
          <p:nvSpPr>
            <p:cNvPr id="102442" name="Rectangle 42"/>
            <p:cNvSpPr>
              <a:spLocks noChangeArrowheads="1"/>
            </p:cNvSpPr>
            <p:nvPr/>
          </p:nvSpPr>
          <p:spPr bwMode="auto">
            <a:xfrm>
              <a:off x="3575" y="2318"/>
              <a:ext cx="190"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700" b="1">
                  <a:solidFill>
                    <a:schemeClr val="bg1"/>
                  </a:solidFill>
                  <a:effectLst>
                    <a:outerShdw blurRad="38100" dist="38100" dir="2700000" algn="tl">
                      <a:srgbClr val="C0C0C0"/>
                    </a:outerShdw>
                  </a:effectLst>
                </a:rPr>
                <a:t>1</a:t>
              </a:r>
            </a:p>
          </p:txBody>
        </p:sp>
        <p:sp>
          <p:nvSpPr>
            <p:cNvPr id="102443" name="Rectangle 43"/>
            <p:cNvSpPr>
              <a:spLocks noChangeArrowheads="1"/>
            </p:cNvSpPr>
            <p:nvPr/>
          </p:nvSpPr>
          <p:spPr bwMode="auto">
            <a:xfrm>
              <a:off x="3650" y="2192"/>
              <a:ext cx="343"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rPr>
                <a:t> = </a:t>
              </a:r>
            </a:p>
          </p:txBody>
        </p:sp>
        <p:sp>
          <p:nvSpPr>
            <p:cNvPr id="102444" name="Rectangle 44"/>
            <p:cNvSpPr>
              <a:spLocks noChangeArrowheads="1"/>
            </p:cNvSpPr>
            <p:nvPr/>
          </p:nvSpPr>
          <p:spPr bwMode="auto">
            <a:xfrm>
              <a:off x="3882" y="2192"/>
              <a:ext cx="229"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latin typeface="Symbol" pitchFamily="18" charset="2"/>
                </a:rPr>
                <a:t></a:t>
              </a:r>
            </a:p>
          </p:txBody>
        </p:sp>
        <p:sp>
          <p:nvSpPr>
            <p:cNvPr id="102445" name="Rectangle 45"/>
            <p:cNvSpPr>
              <a:spLocks noChangeArrowheads="1"/>
            </p:cNvSpPr>
            <p:nvPr/>
          </p:nvSpPr>
          <p:spPr bwMode="auto">
            <a:xfrm>
              <a:off x="4000" y="2318"/>
              <a:ext cx="190"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700" b="1">
                  <a:solidFill>
                    <a:schemeClr val="bg1"/>
                  </a:solidFill>
                  <a:effectLst>
                    <a:outerShdw blurRad="38100" dist="38100" dir="2700000" algn="tl">
                      <a:srgbClr val="C0C0C0"/>
                    </a:outerShdw>
                  </a:effectLst>
                </a:rPr>
                <a:t>2</a:t>
              </a:r>
            </a:p>
          </p:txBody>
        </p:sp>
        <p:sp>
          <p:nvSpPr>
            <p:cNvPr id="102446" name="Rectangle 46"/>
            <p:cNvSpPr>
              <a:spLocks noChangeArrowheads="1"/>
            </p:cNvSpPr>
            <p:nvPr/>
          </p:nvSpPr>
          <p:spPr bwMode="auto">
            <a:xfrm>
              <a:off x="4075" y="2192"/>
              <a:ext cx="343"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rPr>
                <a:t> = </a:t>
              </a:r>
            </a:p>
          </p:txBody>
        </p:sp>
        <p:sp>
          <p:nvSpPr>
            <p:cNvPr id="102447" name="Rectangle 47"/>
            <p:cNvSpPr>
              <a:spLocks noChangeArrowheads="1"/>
            </p:cNvSpPr>
            <p:nvPr/>
          </p:nvSpPr>
          <p:spPr bwMode="auto">
            <a:xfrm>
              <a:off x="4307" y="2192"/>
              <a:ext cx="229"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latin typeface="Symbol" pitchFamily="18" charset="2"/>
                </a:rPr>
                <a:t></a:t>
              </a:r>
            </a:p>
          </p:txBody>
        </p:sp>
        <p:sp>
          <p:nvSpPr>
            <p:cNvPr id="102448" name="Rectangle 48"/>
            <p:cNvSpPr>
              <a:spLocks noChangeArrowheads="1"/>
            </p:cNvSpPr>
            <p:nvPr/>
          </p:nvSpPr>
          <p:spPr bwMode="auto">
            <a:xfrm>
              <a:off x="4425" y="2318"/>
              <a:ext cx="190"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700" b="1">
                  <a:solidFill>
                    <a:schemeClr val="bg1"/>
                  </a:solidFill>
                  <a:effectLst>
                    <a:outerShdw blurRad="38100" dist="38100" dir="2700000" algn="tl">
                      <a:srgbClr val="C0C0C0"/>
                    </a:outerShdw>
                  </a:effectLst>
                </a:rPr>
                <a:t>3</a:t>
              </a:r>
            </a:p>
          </p:txBody>
        </p:sp>
        <p:sp>
          <p:nvSpPr>
            <p:cNvPr id="71771" name="Rectangle 49"/>
            <p:cNvSpPr>
              <a:spLocks noChangeArrowheads="1"/>
            </p:cNvSpPr>
            <p:nvPr/>
          </p:nvSpPr>
          <p:spPr bwMode="auto">
            <a:xfrm>
              <a:off x="4499" y="2439"/>
              <a:ext cx="116" cy="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grpSp>
      <p:grpSp>
        <p:nvGrpSpPr>
          <p:cNvPr id="102493" name="Group 93"/>
          <p:cNvGrpSpPr>
            <a:grpSpLocks/>
          </p:cNvGrpSpPr>
          <p:nvPr/>
        </p:nvGrpSpPr>
        <p:grpSpPr bwMode="auto">
          <a:xfrm>
            <a:off x="4787900" y="3573463"/>
            <a:ext cx="3940175" cy="1857375"/>
            <a:chOff x="3066" y="2747"/>
            <a:chExt cx="2482" cy="1170"/>
          </a:xfrm>
        </p:grpSpPr>
        <p:sp>
          <p:nvSpPr>
            <p:cNvPr id="102406" name="Rectangle 6"/>
            <p:cNvSpPr>
              <a:spLocks noChangeArrowheads="1"/>
            </p:cNvSpPr>
            <p:nvPr/>
          </p:nvSpPr>
          <p:spPr bwMode="auto">
            <a:xfrm>
              <a:off x="3105" y="2749"/>
              <a:ext cx="2434" cy="1136"/>
            </a:xfrm>
            <a:prstGeom prst="rect">
              <a:avLst/>
            </a:prstGeom>
            <a:solidFill>
              <a:srgbClr val="FF9900"/>
            </a:solidFill>
            <a:ln w="12700">
              <a:solidFill>
                <a:schemeClr val="bg1"/>
              </a:solidFill>
              <a:miter lim="800000"/>
              <a:headEnd/>
              <a:tailEnd/>
            </a:ln>
            <a:effectLst>
              <a:prstShdw prst="shdw17" dist="17961" dir="2700000">
                <a:schemeClr val="bg1">
                  <a:gamma/>
                  <a:shade val="60000"/>
                  <a:invGamma/>
                </a:schemeClr>
              </a:prstShdw>
            </a:effectLst>
          </p:spPr>
          <p:txBody>
            <a:bodyPr wrap="none" anchor="ctr"/>
            <a:lstStyle/>
            <a:p>
              <a:pPr>
                <a:defRPr/>
              </a:pPr>
              <a:endParaRPr lang="en-US"/>
            </a:p>
          </p:txBody>
        </p:sp>
        <p:sp>
          <p:nvSpPr>
            <p:cNvPr id="71687" name="Line 50"/>
            <p:cNvSpPr>
              <a:spLocks noChangeShapeType="1"/>
            </p:cNvSpPr>
            <p:nvPr/>
          </p:nvSpPr>
          <p:spPr bwMode="auto">
            <a:xfrm>
              <a:off x="4548" y="3051"/>
              <a:ext cx="0" cy="546"/>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88" name="Freeform 51"/>
            <p:cNvSpPr>
              <a:spLocks/>
            </p:cNvSpPr>
            <p:nvPr/>
          </p:nvSpPr>
          <p:spPr bwMode="auto">
            <a:xfrm>
              <a:off x="4036" y="3036"/>
              <a:ext cx="704" cy="566"/>
            </a:xfrm>
            <a:custGeom>
              <a:avLst/>
              <a:gdLst>
                <a:gd name="T0" fmla="*/ 703 w 704"/>
                <a:gd name="T1" fmla="*/ 565 h 566"/>
                <a:gd name="T2" fmla="*/ 629 w 704"/>
                <a:gd name="T3" fmla="*/ 558 h 566"/>
                <a:gd name="T4" fmla="*/ 591 w 704"/>
                <a:gd name="T5" fmla="*/ 552 h 566"/>
                <a:gd name="T6" fmla="*/ 555 w 704"/>
                <a:gd name="T7" fmla="*/ 542 h 566"/>
                <a:gd name="T8" fmla="*/ 517 w 704"/>
                <a:gd name="T9" fmla="*/ 529 h 566"/>
                <a:gd name="T10" fmla="*/ 480 w 704"/>
                <a:gd name="T11" fmla="*/ 512 h 566"/>
                <a:gd name="T12" fmla="*/ 443 w 704"/>
                <a:gd name="T13" fmla="*/ 489 h 566"/>
                <a:gd name="T14" fmla="*/ 369 w 704"/>
                <a:gd name="T15" fmla="*/ 423 h 566"/>
                <a:gd name="T16" fmla="*/ 296 w 704"/>
                <a:gd name="T17" fmla="*/ 331 h 566"/>
                <a:gd name="T18" fmla="*/ 222 w 704"/>
                <a:gd name="T19" fmla="*/ 221 h 566"/>
                <a:gd name="T20" fmla="*/ 184 w 704"/>
                <a:gd name="T21" fmla="*/ 164 h 566"/>
                <a:gd name="T22" fmla="*/ 147 w 704"/>
                <a:gd name="T23" fmla="*/ 112 h 566"/>
                <a:gd name="T24" fmla="*/ 110 w 704"/>
                <a:gd name="T25" fmla="*/ 67 h 566"/>
                <a:gd name="T26" fmla="*/ 74 w 704"/>
                <a:gd name="T27" fmla="*/ 31 h 566"/>
                <a:gd name="T28" fmla="*/ 36 w 704"/>
                <a:gd name="T29" fmla="*/ 9 h 566"/>
                <a:gd name="T30" fmla="*/ 0 w 704"/>
                <a:gd name="T31" fmla="*/ 0 h 5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4" h="566">
                  <a:moveTo>
                    <a:pt x="703" y="565"/>
                  </a:moveTo>
                  <a:lnTo>
                    <a:pt x="629" y="558"/>
                  </a:lnTo>
                  <a:lnTo>
                    <a:pt x="591" y="552"/>
                  </a:lnTo>
                  <a:lnTo>
                    <a:pt x="555" y="542"/>
                  </a:lnTo>
                  <a:lnTo>
                    <a:pt x="517" y="529"/>
                  </a:lnTo>
                  <a:lnTo>
                    <a:pt x="480" y="512"/>
                  </a:lnTo>
                  <a:lnTo>
                    <a:pt x="443" y="489"/>
                  </a:lnTo>
                  <a:lnTo>
                    <a:pt x="369" y="423"/>
                  </a:lnTo>
                  <a:lnTo>
                    <a:pt x="296" y="331"/>
                  </a:lnTo>
                  <a:lnTo>
                    <a:pt x="222" y="221"/>
                  </a:lnTo>
                  <a:lnTo>
                    <a:pt x="184" y="164"/>
                  </a:lnTo>
                  <a:lnTo>
                    <a:pt x="147" y="112"/>
                  </a:lnTo>
                  <a:lnTo>
                    <a:pt x="110" y="67"/>
                  </a:lnTo>
                  <a:lnTo>
                    <a:pt x="74" y="31"/>
                  </a:lnTo>
                  <a:lnTo>
                    <a:pt x="36" y="9"/>
                  </a:lnTo>
                  <a:lnTo>
                    <a:pt x="0" y="0"/>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689" name="Freeform 52"/>
            <p:cNvSpPr>
              <a:spLocks/>
            </p:cNvSpPr>
            <p:nvPr/>
          </p:nvSpPr>
          <p:spPr bwMode="auto">
            <a:xfrm>
              <a:off x="3332" y="3036"/>
              <a:ext cx="705" cy="566"/>
            </a:xfrm>
            <a:custGeom>
              <a:avLst/>
              <a:gdLst>
                <a:gd name="T0" fmla="*/ 0 w 705"/>
                <a:gd name="T1" fmla="*/ 565 h 566"/>
                <a:gd name="T2" fmla="*/ 74 w 705"/>
                <a:gd name="T3" fmla="*/ 558 h 566"/>
                <a:gd name="T4" fmla="*/ 111 w 705"/>
                <a:gd name="T5" fmla="*/ 552 h 566"/>
                <a:gd name="T6" fmla="*/ 148 w 705"/>
                <a:gd name="T7" fmla="*/ 542 h 566"/>
                <a:gd name="T8" fmla="*/ 185 w 705"/>
                <a:gd name="T9" fmla="*/ 529 h 566"/>
                <a:gd name="T10" fmla="*/ 222 w 705"/>
                <a:gd name="T11" fmla="*/ 512 h 566"/>
                <a:gd name="T12" fmla="*/ 259 w 705"/>
                <a:gd name="T13" fmla="*/ 489 h 566"/>
                <a:gd name="T14" fmla="*/ 333 w 705"/>
                <a:gd name="T15" fmla="*/ 423 h 566"/>
                <a:gd name="T16" fmla="*/ 407 w 705"/>
                <a:gd name="T17" fmla="*/ 331 h 566"/>
                <a:gd name="T18" fmla="*/ 481 w 705"/>
                <a:gd name="T19" fmla="*/ 221 h 566"/>
                <a:gd name="T20" fmla="*/ 518 w 705"/>
                <a:gd name="T21" fmla="*/ 164 h 566"/>
                <a:gd name="T22" fmla="*/ 555 w 705"/>
                <a:gd name="T23" fmla="*/ 112 h 566"/>
                <a:gd name="T24" fmla="*/ 592 w 705"/>
                <a:gd name="T25" fmla="*/ 67 h 566"/>
                <a:gd name="T26" fmla="*/ 629 w 705"/>
                <a:gd name="T27" fmla="*/ 31 h 566"/>
                <a:gd name="T28" fmla="*/ 666 w 705"/>
                <a:gd name="T29" fmla="*/ 9 h 566"/>
                <a:gd name="T30" fmla="*/ 704 w 705"/>
                <a:gd name="T31" fmla="*/ 0 h 5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5" h="566">
                  <a:moveTo>
                    <a:pt x="0" y="565"/>
                  </a:moveTo>
                  <a:lnTo>
                    <a:pt x="74" y="558"/>
                  </a:lnTo>
                  <a:lnTo>
                    <a:pt x="111" y="552"/>
                  </a:lnTo>
                  <a:lnTo>
                    <a:pt x="148" y="542"/>
                  </a:lnTo>
                  <a:lnTo>
                    <a:pt x="185" y="529"/>
                  </a:lnTo>
                  <a:lnTo>
                    <a:pt x="222" y="512"/>
                  </a:lnTo>
                  <a:lnTo>
                    <a:pt x="259" y="489"/>
                  </a:lnTo>
                  <a:lnTo>
                    <a:pt x="333" y="423"/>
                  </a:lnTo>
                  <a:lnTo>
                    <a:pt x="407" y="331"/>
                  </a:lnTo>
                  <a:lnTo>
                    <a:pt x="481" y="221"/>
                  </a:lnTo>
                  <a:lnTo>
                    <a:pt x="518" y="164"/>
                  </a:lnTo>
                  <a:lnTo>
                    <a:pt x="555" y="112"/>
                  </a:lnTo>
                  <a:lnTo>
                    <a:pt x="592" y="67"/>
                  </a:lnTo>
                  <a:lnTo>
                    <a:pt x="629" y="31"/>
                  </a:lnTo>
                  <a:lnTo>
                    <a:pt x="666" y="9"/>
                  </a:lnTo>
                  <a:lnTo>
                    <a:pt x="704" y="0"/>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690" name="Freeform 53"/>
            <p:cNvSpPr>
              <a:spLocks/>
            </p:cNvSpPr>
            <p:nvPr/>
          </p:nvSpPr>
          <p:spPr bwMode="auto">
            <a:xfrm>
              <a:off x="4548" y="3036"/>
              <a:ext cx="704" cy="566"/>
            </a:xfrm>
            <a:custGeom>
              <a:avLst/>
              <a:gdLst>
                <a:gd name="T0" fmla="*/ 703 w 704"/>
                <a:gd name="T1" fmla="*/ 565 h 566"/>
                <a:gd name="T2" fmla="*/ 629 w 704"/>
                <a:gd name="T3" fmla="*/ 558 h 566"/>
                <a:gd name="T4" fmla="*/ 592 w 704"/>
                <a:gd name="T5" fmla="*/ 552 h 566"/>
                <a:gd name="T6" fmla="*/ 555 w 704"/>
                <a:gd name="T7" fmla="*/ 542 h 566"/>
                <a:gd name="T8" fmla="*/ 518 w 704"/>
                <a:gd name="T9" fmla="*/ 529 h 566"/>
                <a:gd name="T10" fmla="*/ 481 w 704"/>
                <a:gd name="T11" fmla="*/ 512 h 566"/>
                <a:gd name="T12" fmla="*/ 444 w 704"/>
                <a:gd name="T13" fmla="*/ 489 h 566"/>
                <a:gd name="T14" fmla="*/ 370 w 704"/>
                <a:gd name="T15" fmla="*/ 423 h 566"/>
                <a:gd name="T16" fmla="*/ 296 w 704"/>
                <a:gd name="T17" fmla="*/ 331 h 566"/>
                <a:gd name="T18" fmla="*/ 222 w 704"/>
                <a:gd name="T19" fmla="*/ 221 h 566"/>
                <a:gd name="T20" fmla="*/ 186 w 704"/>
                <a:gd name="T21" fmla="*/ 164 h 566"/>
                <a:gd name="T22" fmla="*/ 148 w 704"/>
                <a:gd name="T23" fmla="*/ 112 h 566"/>
                <a:gd name="T24" fmla="*/ 112 w 704"/>
                <a:gd name="T25" fmla="*/ 67 h 566"/>
                <a:gd name="T26" fmla="*/ 74 w 704"/>
                <a:gd name="T27" fmla="*/ 31 h 566"/>
                <a:gd name="T28" fmla="*/ 37 w 704"/>
                <a:gd name="T29" fmla="*/ 9 h 566"/>
                <a:gd name="T30" fmla="*/ 0 w 704"/>
                <a:gd name="T31" fmla="*/ 0 h 5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4" h="566">
                  <a:moveTo>
                    <a:pt x="703" y="565"/>
                  </a:moveTo>
                  <a:lnTo>
                    <a:pt x="629" y="558"/>
                  </a:lnTo>
                  <a:lnTo>
                    <a:pt x="592" y="552"/>
                  </a:lnTo>
                  <a:lnTo>
                    <a:pt x="555" y="542"/>
                  </a:lnTo>
                  <a:lnTo>
                    <a:pt x="518" y="529"/>
                  </a:lnTo>
                  <a:lnTo>
                    <a:pt x="481" y="512"/>
                  </a:lnTo>
                  <a:lnTo>
                    <a:pt x="444" y="489"/>
                  </a:lnTo>
                  <a:lnTo>
                    <a:pt x="370" y="423"/>
                  </a:lnTo>
                  <a:lnTo>
                    <a:pt x="296" y="331"/>
                  </a:lnTo>
                  <a:lnTo>
                    <a:pt x="222" y="221"/>
                  </a:lnTo>
                  <a:lnTo>
                    <a:pt x="186" y="164"/>
                  </a:lnTo>
                  <a:lnTo>
                    <a:pt x="148" y="112"/>
                  </a:lnTo>
                  <a:lnTo>
                    <a:pt x="112" y="67"/>
                  </a:lnTo>
                  <a:lnTo>
                    <a:pt x="74" y="31"/>
                  </a:lnTo>
                  <a:lnTo>
                    <a:pt x="37" y="9"/>
                  </a:lnTo>
                  <a:lnTo>
                    <a:pt x="0" y="0"/>
                  </a:lnTo>
                </a:path>
              </a:pathLst>
            </a:custGeom>
            <a:noFill/>
            <a:ln w="25400" cap="rnd" cmpd="sng">
              <a:solidFill>
                <a:srgbClr val="FF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691" name="Freeform 54"/>
            <p:cNvSpPr>
              <a:spLocks/>
            </p:cNvSpPr>
            <p:nvPr/>
          </p:nvSpPr>
          <p:spPr bwMode="auto">
            <a:xfrm>
              <a:off x="3845" y="3036"/>
              <a:ext cx="704" cy="566"/>
            </a:xfrm>
            <a:custGeom>
              <a:avLst/>
              <a:gdLst>
                <a:gd name="T0" fmla="*/ 0 w 704"/>
                <a:gd name="T1" fmla="*/ 565 h 566"/>
                <a:gd name="T2" fmla="*/ 74 w 704"/>
                <a:gd name="T3" fmla="*/ 558 h 566"/>
                <a:gd name="T4" fmla="*/ 111 w 704"/>
                <a:gd name="T5" fmla="*/ 552 h 566"/>
                <a:gd name="T6" fmla="*/ 148 w 704"/>
                <a:gd name="T7" fmla="*/ 542 h 566"/>
                <a:gd name="T8" fmla="*/ 184 w 704"/>
                <a:gd name="T9" fmla="*/ 529 h 566"/>
                <a:gd name="T10" fmla="*/ 222 w 704"/>
                <a:gd name="T11" fmla="*/ 512 h 566"/>
                <a:gd name="T12" fmla="*/ 258 w 704"/>
                <a:gd name="T13" fmla="*/ 489 h 566"/>
                <a:gd name="T14" fmla="*/ 334 w 704"/>
                <a:gd name="T15" fmla="*/ 423 h 566"/>
                <a:gd name="T16" fmla="*/ 407 w 704"/>
                <a:gd name="T17" fmla="*/ 331 h 566"/>
                <a:gd name="T18" fmla="*/ 481 w 704"/>
                <a:gd name="T19" fmla="*/ 221 h 566"/>
                <a:gd name="T20" fmla="*/ 518 w 704"/>
                <a:gd name="T21" fmla="*/ 164 h 566"/>
                <a:gd name="T22" fmla="*/ 555 w 704"/>
                <a:gd name="T23" fmla="*/ 112 h 566"/>
                <a:gd name="T24" fmla="*/ 592 w 704"/>
                <a:gd name="T25" fmla="*/ 67 h 566"/>
                <a:gd name="T26" fmla="*/ 629 w 704"/>
                <a:gd name="T27" fmla="*/ 31 h 566"/>
                <a:gd name="T28" fmla="*/ 666 w 704"/>
                <a:gd name="T29" fmla="*/ 9 h 566"/>
                <a:gd name="T30" fmla="*/ 703 w 704"/>
                <a:gd name="T31" fmla="*/ 0 h 5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04" h="566">
                  <a:moveTo>
                    <a:pt x="0" y="565"/>
                  </a:moveTo>
                  <a:lnTo>
                    <a:pt x="74" y="558"/>
                  </a:lnTo>
                  <a:lnTo>
                    <a:pt x="111" y="552"/>
                  </a:lnTo>
                  <a:lnTo>
                    <a:pt x="148" y="542"/>
                  </a:lnTo>
                  <a:lnTo>
                    <a:pt x="184" y="529"/>
                  </a:lnTo>
                  <a:lnTo>
                    <a:pt x="222" y="512"/>
                  </a:lnTo>
                  <a:lnTo>
                    <a:pt x="258" y="489"/>
                  </a:lnTo>
                  <a:lnTo>
                    <a:pt x="334" y="423"/>
                  </a:lnTo>
                  <a:lnTo>
                    <a:pt x="407" y="331"/>
                  </a:lnTo>
                  <a:lnTo>
                    <a:pt x="481" y="221"/>
                  </a:lnTo>
                  <a:lnTo>
                    <a:pt x="518" y="164"/>
                  </a:lnTo>
                  <a:lnTo>
                    <a:pt x="555" y="112"/>
                  </a:lnTo>
                  <a:lnTo>
                    <a:pt x="592" y="67"/>
                  </a:lnTo>
                  <a:lnTo>
                    <a:pt x="629" y="31"/>
                  </a:lnTo>
                  <a:lnTo>
                    <a:pt x="666" y="9"/>
                  </a:lnTo>
                  <a:lnTo>
                    <a:pt x="703" y="0"/>
                  </a:lnTo>
                </a:path>
              </a:pathLst>
            </a:custGeom>
            <a:noFill/>
            <a:ln w="25400" cap="rnd" cmpd="sng">
              <a:solidFill>
                <a:srgbClr val="FF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55" name="Rectangle 55"/>
            <p:cNvSpPr>
              <a:spLocks noChangeArrowheads="1"/>
            </p:cNvSpPr>
            <p:nvPr/>
          </p:nvSpPr>
          <p:spPr bwMode="auto">
            <a:xfrm>
              <a:off x="5301" y="3463"/>
              <a:ext cx="247"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rPr>
                <a:t>X</a:t>
              </a:r>
            </a:p>
          </p:txBody>
        </p:sp>
        <p:sp>
          <p:nvSpPr>
            <p:cNvPr id="102456" name="Rectangle 56"/>
            <p:cNvSpPr>
              <a:spLocks noChangeArrowheads="1"/>
            </p:cNvSpPr>
            <p:nvPr/>
          </p:nvSpPr>
          <p:spPr bwMode="auto">
            <a:xfrm>
              <a:off x="3066" y="2747"/>
              <a:ext cx="448"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rPr>
                <a:t>f(X)</a:t>
              </a:r>
            </a:p>
          </p:txBody>
        </p:sp>
        <p:sp>
          <p:nvSpPr>
            <p:cNvPr id="71694" name="Line 57"/>
            <p:cNvSpPr>
              <a:spLocks noChangeShapeType="1"/>
            </p:cNvSpPr>
            <p:nvPr/>
          </p:nvSpPr>
          <p:spPr bwMode="auto">
            <a:xfrm>
              <a:off x="4036" y="3089"/>
              <a:ext cx="0" cy="508"/>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95" name="Freeform 58"/>
            <p:cNvSpPr>
              <a:spLocks/>
            </p:cNvSpPr>
            <p:nvPr/>
          </p:nvSpPr>
          <p:spPr bwMode="auto">
            <a:xfrm>
              <a:off x="4036" y="3064"/>
              <a:ext cx="656" cy="538"/>
            </a:xfrm>
            <a:custGeom>
              <a:avLst/>
              <a:gdLst>
                <a:gd name="T0" fmla="*/ 655 w 656"/>
                <a:gd name="T1" fmla="*/ 537 h 538"/>
                <a:gd name="T2" fmla="*/ 586 w 656"/>
                <a:gd name="T3" fmla="*/ 530 h 538"/>
                <a:gd name="T4" fmla="*/ 551 w 656"/>
                <a:gd name="T5" fmla="*/ 524 h 538"/>
                <a:gd name="T6" fmla="*/ 517 w 656"/>
                <a:gd name="T7" fmla="*/ 515 h 538"/>
                <a:gd name="T8" fmla="*/ 482 w 656"/>
                <a:gd name="T9" fmla="*/ 503 h 538"/>
                <a:gd name="T10" fmla="*/ 448 w 656"/>
                <a:gd name="T11" fmla="*/ 486 h 538"/>
                <a:gd name="T12" fmla="*/ 413 w 656"/>
                <a:gd name="T13" fmla="*/ 465 h 538"/>
                <a:gd name="T14" fmla="*/ 344 w 656"/>
                <a:gd name="T15" fmla="*/ 402 h 538"/>
                <a:gd name="T16" fmla="*/ 275 w 656"/>
                <a:gd name="T17" fmla="*/ 314 h 538"/>
                <a:gd name="T18" fmla="*/ 206 w 656"/>
                <a:gd name="T19" fmla="*/ 209 h 538"/>
                <a:gd name="T20" fmla="*/ 172 w 656"/>
                <a:gd name="T21" fmla="*/ 155 h 538"/>
                <a:gd name="T22" fmla="*/ 138 w 656"/>
                <a:gd name="T23" fmla="*/ 106 h 538"/>
                <a:gd name="T24" fmla="*/ 103 w 656"/>
                <a:gd name="T25" fmla="*/ 62 h 538"/>
                <a:gd name="T26" fmla="*/ 69 w 656"/>
                <a:gd name="T27" fmla="*/ 28 h 538"/>
                <a:gd name="T28" fmla="*/ 34 w 656"/>
                <a:gd name="T29" fmla="*/ 7 h 538"/>
                <a:gd name="T30" fmla="*/ 0 w 656"/>
                <a:gd name="T31" fmla="*/ 0 h 5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56" h="538">
                  <a:moveTo>
                    <a:pt x="655" y="537"/>
                  </a:moveTo>
                  <a:lnTo>
                    <a:pt x="586" y="530"/>
                  </a:lnTo>
                  <a:lnTo>
                    <a:pt x="551" y="524"/>
                  </a:lnTo>
                  <a:lnTo>
                    <a:pt x="517" y="515"/>
                  </a:lnTo>
                  <a:lnTo>
                    <a:pt x="482" y="503"/>
                  </a:lnTo>
                  <a:lnTo>
                    <a:pt x="448" y="486"/>
                  </a:lnTo>
                  <a:lnTo>
                    <a:pt x="413" y="465"/>
                  </a:lnTo>
                  <a:lnTo>
                    <a:pt x="344" y="402"/>
                  </a:lnTo>
                  <a:lnTo>
                    <a:pt x="275" y="314"/>
                  </a:lnTo>
                  <a:lnTo>
                    <a:pt x="206" y="209"/>
                  </a:lnTo>
                  <a:lnTo>
                    <a:pt x="172" y="155"/>
                  </a:lnTo>
                  <a:lnTo>
                    <a:pt x="138" y="106"/>
                  </a:lnTo>
                  <a:lnTo>
                    <a:pt x="103" y="62"/>
                  </a:lnTo>
                  <a:lnTo>
                    <a:pt x="69" y="28"/>
                  </a:lnTo>
                  <a:lnTo>
                    <a:pt x="34" y="7"/>
                  </a:lnTo>
                  <a:lnTo>
                    <a:pt x="0" y="0"/>
                  </a:lnTo>
                </a:path>
              </a:pathLst>
            </a:custGeom>
            <a:noFill/>
            <a:ln w="25400" cap="rnd" cmpd="sng">
              <a:solidFill>
                <a:srgbClr val="00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696" name="Freeform 59"/>
            <p:cNvSpPr>
              <a:spLocks/>
            </p:cNvSpPr>
            <p:nvPr/>
          </p:nvSpPr>
          <p:spPr bwMode="auto">
            <a:xfrm>
              <a:off x="3379" y="3064"/>
              <a:ext cx="658" cy="538"/>
            </a:xfrm>
            <a:custGeom>
              <a:avLst/>
              <a:gdLst>
                <a:gd name="T0" fmla="*/ 0 w 658"/>
                <a:gd name="T1" fmla="*/ 537 h 538"/>
                <a:gd name="T2" fmla="*/ 69 w 658"/>
                <a:gd name="T3" fmla="*/ 530 h 538"/>
                <a:gd name="T4" fmla="*/ 104 w 658"/>
                <a:gd name="T5" fmla="*/ 524 h 538"/>
                <a:gd name="T6" fmla="*/ 138 w 658"/>
                <a:gd name="T7" fmla="*/ 515 h 538"/>
                <a:gd name="T8" fmla="*/ 173 w 658"/>
                <a:gd name="T9" fmla="*/ 503 h 538"/>
                <a:gd name="T10" fmla="*/ 207 w 658"/>
                <a:gd name="T11" fmla="*/ 486 h 538"/>
                <a:gd name="T12" fmla="*/ 242 w 658"/>
                <a:gd name="T13" fmla="*/ 465 h 538"/>
                <a:gd name="T14" fmla="*/ 311 w 658"/>
                <a:gd name="T15" fmla="*/ 402 h 538"/>
                <a:gd name="T16" fmla="*/ 380 w 658"/>
                <a:gd name="T17" fmla="*/ 314 h 538"/>
                <a:gd name="T18" fmla="*/ 449 w 658"/>
                <a:gd name="T19" fmla="*/ 209 h 538"/>
                <a:gd name="T20" fmla="*/ 483 w 658"/>
                <a:gd name="T21" fmla="*/ 155 h 538"/>
                <a:gd name="T22" fmla="*/ 519 w 658"/>
                <a:gd name="T23" fmla="*/ 106 h 538"/>
                <a:gd name="T24" fmla="*/ 552 w 658"/>
                <a:gd name="T25" fmla="*/ 62 h 538"/>
                <a:gd name="T26" fmla="*/ 587 w 658"/>
                <a:gd name="T27" fmla="*/ 28 h 538"/>
                <a:gd name="T28" fmla="*/ 622 w 658"/>
                <a:gd name="T29" fmla="*/ 7 h 538"/>
                <a:gd name="T30" fmla="*/ 657 w 658"/>
                <a:gd name="T31" fmla="*/ 0 h 5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58" h="538">
                  <a:moveTo>
                    <a:pt x="0" y="537"/>
                  </a:moveTo>
                  <a:lnTo>
                    <a:pt x="69" y="530"/>
                  </a:lnTo>
                  <a:lnTo>
                    <a:pt x="104" y="524"/>
                  </a:lnTo>
                  <a:lnTo>
                    <a:pt x="138" y="515"/>
                  </a:lnTo>
                  <a:lnTo>
                    <a:pt x="173" y="503"/>
                  </a:lnTo>
                  <a:lnTo>
                    <a:pt x="207" y="486"/>
                  </a:lnTo>
                  <a:lnTo>
                    <a:pt x="242" y="465"/>
                  </a:lnTo>
                  <a:lnTo>
                    <a:pt x="311" y="402"/>
                  </a:lnTo>
                  <a:lnTo>
                    <a:pt x="380" y="314"/>
                  </a:lnTo>
                  <a:lnTo>
                    <a:pt x="449" y="209"/>
                  </a:lnTo>
                  <a:lnTo>
                    <a:pt x="483" y="155"/>
                  </a:lnTo>
                  <a:lnTo>
                    <a:pt x="519" y="106"/>
                  </a:lnTo>
                  <a:lnTo>
                    <a:pt x="552" y="62"/>
                  </a:lnTo>
                  <a:lnTo>
                    <a:pt x="587" y="28"/>
                  </a:lnTo>
                  <a:lnTo>
                    <a:pt x="622" y="7"/>
                  </a:lnTo>
                  <a:lnTo>
                    <a:pt x="657" y="0"/>
                  </a:lnTo>
                </a:path>
              </a:pathLst>
            </a:custGeom>
            <a:noFill/>
            <a:ln w="25400" cap="rnd" cmpd="sng">
              <a:solidFill>
                <a:srgbClr val="00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697" name="Freeform 60"/>
            <p:cNvSpPr>
              <a:spLocks/>
            </p:cNvSpPr>
            <p:nvPr/>
          </p:nvSpPr>
          <p:spPr bwMode="auto">
            <a:xfrm>
              <a:off x="3294" y="3009"/>
              <a:ext cx="2001" cy="593"/>
            </a:xfrm>
            <a:custGeom>
              <a:avLst/>
              <a:gdLst>
                <a:gd name="T0" fmla="*/ 0 w 2001"/>
                <a:gd name="T1" fmla="*/ 0 h 593"/>
                <a:gd name="T2" fmla="*/ 0 w 2001"/>
                <a:gd name="T3" fmla="*/ 592 h 593"/>
                <a:gd name="T4" fmla="*/ 2000 w 2001"/>
                <a:gd name="T5" fmla="*/ 592 h 593"/>
                <a:gd name="T6" fmla="*/ 0 60000 65536"/>
                <a:gd name="T7" fmla="*/ 0 60000 65536"/>
                <a:gd name="T8" fmla="*/ 0 60000 65536"/>
              </a:gdLst>
              <a:ahLst/>
              <a:cxnLst>
                <a:cxn ang="T6">
                  <a:pos x="T0" y="T1"/>
                </a:cxn>
                <a:cxn ang="T7">
                  <a:pos x="T2" y="T3"/>
                </a:cxn>
                <a:cxn ang="T8">
                  <a:pos x="T4" y="T5"/>
                </a:cxn>
              </a:cxnLst>
              <a:rect l="0" t="0" r="r" b="b"/>
              <a:pathLst>
                <a:path w="2001" h="593">
                  <a:moveTo>
                    <a:pt x="0" y="0"/>
                  </a:moveTo>
                  <a:lnTo>
                    <a:pt x="0" y="592"/>
                  </a:lnTo>
                  <a:lnTo>
                    <a:pt x="2000" y="592"/>
                  </a:lnTo>
                </a:path>
              </a:pathLst>
            </a:custGeom>
            <a:noFill/>
            <a:ln w="12700" cap="rnd" cmpd="sng">
              <a:solidFill>
                <a:srgbClr val="CDCDCD"/>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698" name="Line 61"/>
            <p:cNvSpPr>
              <a:spLocks noChangeShapeType="1"/>
            </p:cNvSpPr>
            <p:nvPr/>
          </p:nvSpPr>
          <p:spPr bwMode="auto">
            <a:xfrm>
              <a:off x="3272" y="3009"/>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99" name="Line 62"/>
            <p:cNvSpPr>
              <a:spLocks noChangeShapeType="1"/>
            </p:cNvSpPr>
            <p:nvPr/>
          </p:nvSpPr>
          <p:spPr bwMode="auto">
            <a:xfrm>
              <a:off x="3272" y="3068"/>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0" name="Line 63"/>
            <p:cNvSpPr>
              <a:spLocks noChangeShapeType="1"/>
            </p:cNvSpPr>
            <p:nvPr/>
          </p:nvSpPr>
          <p:spPr bwMode="auto">
            <a:xfrm>
              <a:off x="3272" y="3127"/>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1" name="Line 64"/>
            <p:cNvSpPr>
              <a:spLocks noChangeShapeType="1"/>
            </p:cNvSpPr>
            <p:nvPr/>
          </p:nvSpPr>
          <p:spPr bwMode="auto">
            <a:xfrm>
              <a:off x="3272" y="3186"/>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2" name="Line 65"/>
            <p:cNvSpPr>
              <a:spLocks noChangeShapeType="1"/>
            </p:cNvSpPr>
            <p:nvPr/>
          </p:nvSpPr>
          <p:spPr bwMode="auto">
            <a:xfrm>
              <a:off x="3272" y="3245"/>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3" name="Line 66"/>
            <p:cNvSpPr>
              <a:spLocks noChangeShapeType="1"/>
            </p:cNvSpPr>
            <p:nvPr/>
          </p:nvSpPr>
          <p:spPr bwMode="auto">
            <a:xfrm>
              <a:off x="3272" y="3305"/>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4" name="Line 67"/>
            <p:cNvSpPr>
              <a:spLocks noChangeShapeType="1"/>
            </p:cNvSpPr>
            <p:nvPr/>
          </p:nvSpPr>
          <p:spPr bwMode="auto">
            <a:xfrm>
              <a:off x="3272" y="3364"/>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5" name="Line 68"/>
            <p:cNvSpPr>
              <a:spLocks noChangeShapeType="1"/>
            </p:cNvSpPr>
            <p:nvPr/>
          </p:nvSpPr>
          <p:spPr bwMode="auto">
            <a:xfrm>
              <a:off x="3272" y="3423"/>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6" name="Line 69"/>
            <p:cNvSpPr>
              <a:spLocks noChangeShapeType="1"/>
            </p:cNvSpPr>
            <p:nvPr/>
          </p:nvSpPr>
          <p:spPr bwMode="auto">
            <a:xfrm>
              <a:off x="3272" y="3482"/>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7" name="Line 70"/>
            <p:cNvSpPr>
              <a:spLocks noChangeShapeType="1"/>
            </p:cNvSpPr>
            <p:nvPr/>
          </p:nvSpPr>
          <p:spPr bwMode="auto">
            <a:xfrm>
              <a:off x="3272" y="3541"/>
              <a:ext cx="18" cy="0"/>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8" name="Line 71"/>
            <p:cNvSpPr>
              <a:spLocks noChangeShapeType="1"/>
            </p:cNvSpPr>
            <p:nvPr/>
          </p:nvSpPr>
          <p:spPr bwMode="auto">
            <a:xfrm>
              <a:off x="5294" y="3601"/>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9" name="Line 72"/>
            <p:cNvSpPr>
              <a:spLocks noChangeShapeType="1"/>
            </p:cNvSpPr>
            <p:nvPr/>
          </p:nvSpPr>
          <p:spPr bwMode="auto">
            <a:xfrm>
              <a:off x="5094" y="3601"/>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10" name="Line 73"/>
            <p:cNvSpPr>
              <a:spLocks noChangeShapeType="1"/>
            </p:cNvSpPr>
            <p:nvPr/>
          </p:nvSpPr>
          <p:spPr bwMode="auto">
            <a:xfrm>
              <a:off x="4894" y="3601"/>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11" name="Line 74"/>
            <p:cNvSpPr>
              <a:spLocks noChangeShapeType="1"/>
            </p:cNvSpPr>
            <p:nvPr/>
          </p:nvSpPr>
          <p:spPr bwMode="auto">
            <a:xfrm>
              <a:off x="4694" y="3601"/>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12" name="Line 75"/>
            <p:cNvSpPr>
              <a:spLocks noChangeShapeType="1"/>
            </p:cNvSpPr>
            <p:nvPr/>
          </p:nvSpPr>
          <p:spPr bwMode="auto">
            <a:xfrm>
              <a:off x="4494" y="3601"/>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13" name="Line 76"/>
            <p:cNvSpPr>
              <a:spLocks noChangeShapeType="1"/>
            </p:cNvSpPr>
            <p:nvPr/>
          </p:nvSpPr>
          <p:spPr bwMode="auto">
            <a:xfrm>
              <a:off x="4294" y="3601"/>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14" name="Line 77"/>
            <p:cNvSpPr>
              <a:spLocks noChangeShapeType="1"/>
            </p:cNvSpPr>
            <p:nvPr/>
          </p:nvSpPr>
          <p:spPr bwMode="auto">
            <a:xfrm>
              <a:off x="4094" y="3601"/>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15" name="Line 78"/>
            <p:cNvSpPr>
              <a:spLocks noChangeShapeType="1"/>
            </p:cNvSpPr>
            <p:nvPr/>
          </p:nvSpPr>
          <p:spPr bwMode="auto">
            <a:xfrm>
              <a:off x="3893" y="3601"/>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16" name="Line 79"/>
            <p:cNvSpPr>
              <a:spLocks noChangeShapeType="1"/>
            </p:cNvSpPr>
            <p:nvPr/>
          </p:nvSpPr>
          <p:spPr bwMode="auto">
            <a:xfrm>
              <a:off x="3694" y="3601"/>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17" name="Line 80"/>
            <p:cNvSpPr>
              <a:spLocks noChangeShapeType="1"/>
            </p:cNvSpPr>
            <p:nvPr/>
          </p:nvSpPr>
          <p:spPr bwMode="auto">
            <a:xfrm>
              <a:off x="3494" y="3601"/>
              <a:ext cx="0" cy="7"/>
            </a:xfrm>
            <a:prstGeom prst="line">
              <a:avLst/>
            </a:prstGeom>
            <a:noFill/>
            <a:ln w="127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18" name="Rectangle 81"/>
            <p:cNvSpPr>
              <a:spLocks noChangeArrowheads="1"/>
            </p:cNvSpPr>
            <p:nvPr/>
          </p:nvSpPr>
          <p:spPr bwMode="auto">
            <a:xfrm rot="-5400000">
              <a:off x="3183" y="3276"/>
              <a:ext cx="116" cy="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71719" name="Rectangle 82"/>
            <p:cNvSpPr>
              <a:spLocks noChangeArrowheads="1"/>
            </p:cNvSpPr>
            <p:nvPr/>
          </p:nvSpPr>
          <p:spPr bwMode="auto">
            <a:xfrm>
              <a:off x="4236" y="3587"/>
              <a:ext cx="116" cy="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02483" name="Rectangle 83"/>
            <p:cNvSpPr>
              <a:spLocks noChangeArrowheads="1"/>
            </p:cNvSpPr>
            <p:nvPr/>
          </p:nvSpPr>
          <p:spPr bwMode="auto">
            <a:xfrm>
              <a:off x="3650" y="3572"/>
              <a:ext cx="229"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latin typeface="Symbol" pitchFamily="18" charset="2"/>
                </a:rPr>
                <a:t></a:t>
              </a:r>
            </a:p>
          </p:txBody>
        </p:sp>
        <p:sp>
          <p:nvSpPr>
            <p:cNvPr id="102484" name="Rectangle 84"/>
            <p:cNvSpPr>
              <a:spLocks noChangeArrowheads="1"/>
            </p:cNvSpPr>
            <p:nvPr/>
          </p:nvSpPr>
          <p:spPr bwMode="auto">
            <a:xfrm>
              <a:off x="3767" y="3698"/>
              <a:ext cx="190"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700" b="1">
                  <a:solidFill>
                    <a:schemeClr val="bg1"/>
                  </a:solidFill>
                  <a:effectLst>
                    <a:outerShdw blurRad="38100" dist="38100" dir="2700000" algn="tl">
                      <a:srgbClr val="C0C0C0"/>
                    </a:outerShdw>
                  </a:effectLst>
                </a:rPr>
                <a:t>1</a:t>
              </a:r>
            </a:p>
          </p:txBody>
        </p:sp>
        <p:sp>
          <p:nvSpPr>
            <p:cNvPr id="102485" name="Rectangle 85"/>
            <p:cNvSpPr>
              <a:spLocks noChangeArrowheads="1"/>
            </p:cNvSpPr>
            <p:nvPr/>
          </p:nvSpPr>
          <p:spPr bwMode="auto">
            <a:xfrm>
              <a:off x="3843" y="3572"/>
              <a:ext cx="343"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rPr>
                <a:t> = </a:t>
              </a:r>
            </a:p>
          </p:txBody>
        </p:sp>
        <p:sp>
          <p:nvSpPr>
            <p:cNvPr id="102486" name="Rectangle 86"/>
            <p:cNvSpPr>
              <a:spLocks noChangeArrowheads="1"/>
            </p:cNvSpPr>
            <p:nvPr/>
          </p:nvSpPr>
          <p:spPr bwMode="auto">
            <a:xfrm>
              <a:off x="4075" y="3572"/>
              <a:ext cx="229"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latin typeface="Symbol" pitchFamily="18" charset="2"/>
                </a:rPr>
                <a:t></a:t>
              </a:r>
            </a:p>
          </p:txBody>
        </p:sp>
        <p:sp>
          <p:nvSpPr>
            <p:cNvPr id="102487" name="Rectangle 87"/>
            <p:cNvSpPr>
              <a:spLocks noChangeArrowheads="1"/>
            </p:cNvSpPr>
            <p:nvPr/>
          </p:nvSpPr>
          <p:spPr bwMode="auto">
            <a:xfrm>
              <a:off x="4193" y="3698"/>
              <a:ext cx="190"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700" b="1">
                  <a:solidFill>
                    <a:schemeClr val="bg1"/>
                  </a:solidFill>
                  <a:effectLst>
                    <a:outerShdw blurRad="38100" dist="38100" dir="2700000" algn="tl">
                      <a:srgbClr val="C0C0C0"/>
                    </a:outerShdw>
                  </a:effectLst>
                </a:rPr>
                <a:t>2</a:t>
              </a:r>
            </a:p>
          </p:txBody>
        </p:sp>
        <p:sp>
          <p:nvSpPr>
            <p:cNvPr id="71725" name="Rectangle 88"/>
            <p:cNvSpPr>
              <a:spLocks noChangeArrowheads="1"/>
            </p:cNvSpPr>
            <p:nvPr/>
          </p:nvSpPr>
          <p:spPr bwMode="auto">
            <a:xfrm>
              <a:off x="4267" y="3819"/>
              <a:ext cx="116" cy="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02489" name="Rectangle 89"/>
            <p:cNvSpPr>
              <a:spLocks noChangeArrowheads="1"/>
            </p:cNvSpPr>
            <p:nvPr/>
          </p:nvSpPr>
          <p:spPr bwMode="auto">
            <a:xfrm>
              <a:off x="4437" y="3572"/>
              <a:ext cx="229"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500" b="1">
                  <a:solidFill>
                    <a:schemeClr val="bg1"/>
                  </a:solidFill>
                  <a:effectLst>
                    <a:outerShdw blurRad="38100" dist="38100" dir="2700000" algn="tl">
                      <a:srgbClr val="C0C0C0"/>
                    </a:outerShdw>
                  </a:effectLst>
                  <a:latin typeface="Symbol" pitchFamily="18" charset="2"/>
                </a:rPr>
                <a:t></a:t>
              </a:r>
            </a:p>
          </p:txBody>
        </p:sp>
        <p:sp>
          <p:nvSpPr>
            <p:cNvPr id="102490" name="Rectangle 90"/>
            <p:cNvSpPr>
              <a:spLocks noChangeArrowheads="1"/>
            </p:cNvSpPr>
            <p:nvPr/>
          </p:nvSpPr>
          <p:spPr bwMode="auto">
            <a:xfrm>
              <a:off x="4555" y="3698"/>
              <a:ext cx="190"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700" b="1">
                  <a:solidFill>
                    <a:schemeClr val="bg1"/>
                  </a:solidFill>
                  <a:effectLst>
                    <a:outerShdw blurRad="38100" dist="38100" dir="2700000" algn="tl">
                      <a:srgbClr val="C0C0C0"/>
                    </a:outerShdw>
                  </a:effectLst>
                </a:rPr>
                <a:t>3</a:t>
              </a:r>
            </a:p>
          </p:txBody>
        </p:sp>
        <p:sp>
          <p:nvSpPr>
            <p:cNvPr id="71728" name="Rectangle 91"/>
            <p:cNvSpPr>
              <a:spLocks noChangeArrowheads="1"/>
            </p:cNvSpPr>
            <p:nvPr/>
          </p:nvSpPr>
          <p:spPr bwMode="auto">
            <a:xfrm>
              <a:off x="4629" y="3819"/>
              <a:ext cx="116" cy="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05">
                                            <p:txEl>
                                              <p:pRg st="0" end="0"/>
                                            </p:txEl>
                                          </p:spTgt>
                                        </p:tgtEl>
                                        <p:attrNameLst>
                                          <p:attrName>style.visibility</p:attrName>
                                        </p:attrNameLst>
                                      </p:cBhvr>
                                      <p:to>
                                        <p:strVal val="visible"/>
                                      </p:to>
                                    </p:set>
                                    <p:animEffect transition="in" filter="wipe(left)">
                                      <p:cBhvr>
                                        <p:cTn id="7" dur="500"/>
                                        <p:tgtEl>
                                          <p:spTgt spid="10240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405">
                                            <p:txEl>
                                              <p:pRg st="1" end="1"/>
                                            </p:txEl>
                                          </p:spTgt>
                                        </p:tgtEl>
                                        <p:attrNameLst>
                                          <p:attrName>style.visibility</p:attrName>
                                        </p:attrNameLst>
                                      </p:cBhvr>
                                      <p:to>
                                        <p:strVal val="visible"/>
                                      </p:to>
                                    </p:set>
                                    <p:animEffect transition="in" filter="wipe(left)">
                                      <p:cBhvr>
                                        <p:cTn id="10" dur="500"/>
                                        <p:tgtEl>
                                          <p:spTgt spid="102405">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2405">
                                            <p:txEl>
                                              <p:pRg st="2" end="2"/>
                                            </p:txEl>
                                          </p:spTgt>
                                        </p:tgtEl>
                                        <p:attrNameLst>
                                          <p:attrName>style.visibility</p:attrName>
                                        </p:attrNameLst>
                                      </p:cBhvr>
                                      <p:to>
                                        <p:strVal val="visible"/>
                                      </p:to>
                                    </p:set>
                                    <p:animEffect transition="in" filter="wipe(left)">
                                      <p:cBhvr>
                                        <p:cTn id="13" dur="500"/>
                                        <p:tgtEl>
                                          <p:spTgt spid="102405">
                                            <p:txEl>
                                              <p:pRg st="2" end="2"/>
                                            </p:txEl>
                                          </p:spTgt>
                                        </p:tgtEl>
                                      </p:cBhvr>
                                    </p:animEffect>
                                  </p:childTnLst>
                                </p:cTn>
                              </p:par>
                              <p:par>
                                <p:cTn id="14" presetID="30" presetClass="entr" presetSubtype="0" fill="hold" nodeType="withEffect">
                                  <p:stCondLst>
                                    <p:cond delay="0"/>
                                  </p:stCondLst>
                                  <p:childTnLst>
                                    <p:set>
                                      <p:cBhvr>
                                        <p:cTn id="15" dur="1" fill="hold">
                                          <p:stCondLst>
                                            <p:cond delay="0"/>
                                          </p:stCondLst>
                                        </p:cTn>
                                        <p:tgtEl>
                                          <p:spTgt spid="102492"/>
                                        </p:tgtEl>
                                        <p:attrNameLst>
                                          <p:attrName>style.visibility</p:attrName>
                                        </p:attrNameLst>
                                      </p:cBhvr>
                                      <p:to>
                                        <p:strVal val="visible"/>
                                      </p:to>
                                    </p:set>
                                    <p:animEffect transition="in" filter="fade">
                                      <p:cBhvr>
                                        <p:cTn id="16" dur="800" decel="100000"/>
                                        <p:tgtEl>
                                          <p:spTgt spid="102492"/>
                                        </p:tgtEl>
                                      </p:cBhvr>
                                    </p:animEffect>
                                    <p:anim calcmode="lin" valueType="num">
                                      <p:cBhvr>
                                        <p:cTn id="17" dur="800" decel="100000" fill="hold"/>
                                        <p:tgtEl>
                                          <p:spTgt spid="102492"/>
                                        </p:tgtEl>
                                        <p:attrNameLst>
                                          <p:attrName>style.rotation</p:attrName>
                                        </p:attrNameLst>
                                      </p:cBhvr>
                                      <p:tavLst>
                                        <p:tav tm="0">
                                          <p:val>
                                            <p:fltVal val="-90"/>
                                          </p:val>
                                        </p:tav>
                                        <p:tav tm="100000">
                                          <p:val>
                                            <p:fltVal val="0"/>
                                          </p:val>
                                        </p:tav>
                                      </p:tavLst>
                                    </p:anim>
                                    <p:anim calcmode="lin" valueType="num">
                                      <p:cBhvr>
                                        <p:cTn id="18" dur="800" decel="100000" fill="hold"/>
                                        <p:tgtEl>
                                          <p:spTgt spid="102492"/>
                                        </p:tgtEl>
                                        <p:attrNameLst>
                                          <p:attrName>ppt_x</p:attrName>
                                        </p:attrNameLst>
                                      </p:cBhvr>
                                      <p:tavLst>
                                        <p:tav tm="0">
                                          <p:val>
                                            <p:strVal val="#ppt_x+0.4"/>
                                          </p:val>
                                        </p:tav>
                                        <p:tav tm="100000">
                                          <p:val>
                                            <p:strVal val="#ppt_x-0.05"/>
                                          </p:val>
                                        </p:tav>
                                      </p:tavLst>
                                    </p:anim>
                                    <p:anim calcmode="lin" valueType="num">
                                      <p:cBhvr>
                                        <p:cTn id="19" dur="800" decel="100000" fill="hold"/>
                                        <p:tgtEl>
                                          <p:spTgt spid="102492"/>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102492"/>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102492"/>
                                        </p:tgtEl>
                                        <p:attrNameLst>
                                          <p:attrName>ppt_y</p:attrName>
                                        </p:attrNameLst>
                                      </p:cBhvr>
                                      <p:tavLst>
                                        <p:tav tm="0">
                                          <p:val>
                                            <p:strVal val="#ppt_y+0.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2405">
                                            <p:txEl>
                                              <p:pRg st="3" end="3"/>
                                            </p:txEl>
                                          </p:spTgt>
                                        </p:tgtEl>
                                        <p:attrNameLst>
                                          <p:attrName>style.visibility</p:attrName>
                                        </p:attrNameLst>
                                      </p:cBhvr>
                                      <p:to>
                                        <p:strVal val="visible"/>
                                      </p:to>
                                    </p:set>
                                    <p:animEffect transition="in" filter="wipe(left)">
                                      <p:cBhvr>
                                        <p:cTn id="26" dur="500"/>
                                        <p:tgtEl>
                                          <p:spTgt spid="102405">
                                            <p:txEl>
                                              <p:pRg st="3" end="3"/>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02405">
                                            <p:txEl>
                                              <p:pRg st="4" end="4"/>
                                            </p:txEl>
                                          </p:spTgt>
                                        </p:tgtEl>
                                        <p:attrNameLst>
                                          <p:attrName>style.visibility</p:attrName>
                                        </p:attrNameLst>
                                      </p:cBhvr>
                                      <p:to>
                                        <p:strVal val="visible"/>
                                      </p:to>
                                    </p:set>
                                    <p:animEffect transition="in" filter="wipe(left)">
                                      <p:cBhvr>
                                        <p:cTn id="29" dur="500"/>
                                        <p:tgtEl>
                                          <p:spTgt spid="102405">
                                            <p:txEl>
                                              <p:pRg st="4" end="4"/>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02405">
                                            <p:txEl>
                                              <p:pRg st="5" end="5"/>
                                            </p:txEl>
                                          </p:spTgt>
                                        </p:tgtEl>
                                        <p:attrNameLst>
                                          <p:attrName>style.visibility</p:attrName>
                                        </p:attrNameLst>
                                      </p:cBhvr>
                                      <p:to>
                                        <p:strVal val="visible"/>
                                      </p:to>
                                    </p:set>
                                    <p:animEffect transition="in" filter="wipe(left)">
                                      <p:cBhvr>
                                        <p:cTn id="32" dur="500"/>
                                        <p:tgtEl>
                                          <p:spTgt spid="102405">
                                            <p:txEl>
                                              <p:pRg st="5" end="5"/>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2405">
                                            <p:txEl>
                                              <p:pRg st="6" end="6"/>
                                            </p:txEl>
                                          </p:spTgt>
                                        </p:tgtEl>
                                        <p:attrNameLst>
                                          <p:attrName>style.visibility</p:attrName>
                                        </p:attrNameLst>
                                      </p:cBhvr>
                                      <p:to>
                                        <p:strVal val="visible"/>
                                      </p:to>
                                    </p:set>
                                    <p:animEffect transition="in" filter="wipe(left)">
                                      <p:cBhvr>
                                        <p:cTn id="35" dur="500"/>
                                        <p:tgtEl>
                                          <p:spTgt spid="102405">
                                            <p:txEl>
                                              <p:pRg st="6" end="6"/>
                                            </p:txEl>
                                          </p:spTgt>
                                        </p:tgtEl>
                                      </p:cBhvr>
                                    </p:animEffect>
                                  </p:childTnLst>
                                </p:cTn>
                              </p:par>
                              <p:par>
                                <p:cTn id="36" presetID="30" presetClass="entr" presetSubtype="0" fill="hold" nodeType="withEffect">
                                  <p:stCondLst>
                                    <p:cond delay="0"/>
                                  </p:stCondLst>
                                  <p:childTnLst>
                                    <p:set>
                                      <p:cBhvr>
                                        <p:cTn id="37" dur="1" fill="hold">
                                          <p:stCondLst>
                                            <p:cond delay="0"/>
                                          </p:stCondLst>
                                        </p:cTn>
                                        <p:tgtEl>
                                          <p:spTgt spid="102493"/>
                                        </p:tgtEl>
                                        <p:attrNameLst>
                                          <p:attrName>style.visibility</p:attrName>
                                        </p:attrNameLst>
                                      </p:cBhvr>
                                      <p:to>
                                        <p:strVal val="visible"/>
                                      </p:to>
                                    </p:set>
                                    <p:animEffect transition="in" filter="fade">
                                      <p:cBhvr>
                                        <p:cTn id="38" dur="800" decel="100000"/>
                                        <p:tgtEl>
                                          <p:spTgt spid="102493"/>
                                        </p:tgtEl>
                                      </p:cBhvr>
                                    </p:animEffect>
                                    <p:anim calcmode="lin" valueType="num">
                                      <p:cBhvr>
                                        <p:cTn id="39" dur="800" decel="100000" fill="hold"/>
                                        <p:tgtEl>
                                          <p:spTgt spid="102493"/>
                                        </p:tgtEl>
                                        <p:attrNameLst>
                                          <p:attrName>style.rotation</p:attrName>
                                        </p:attrNameLst>
                                      </p:cBhvr>
                                      <p:tavLst>
                                        <p:tav tm="0">
                                          <p:val>
                                            <p:fltVal val="-90"/>
                                          </p:val>
                                        </p:tav>
                                        <p:tav tm="100000">
                                          <p:val>
                                            <p:fltVal val="0"/>
                                          </p:val>
                                        </p:tav>
                                      </p:tavLst>
                                    </p:anim>
                                    <p:anim calcmode="lin" valueType="num">
                                      <p:cBhvr>
                                        <p:cTn id="40" dur="800" decel="100000" fill="hold"/>
                                        <p:tgtEl>
                                          <p:spTgt spid="102493"/>
                                        </p:tgtEl>
                                        <p:attrNameLst>
                                          <p:attrName>ppt_x</p:attrName>
                                        </p:attrNameLst>
                                      </p:cBhvr>
                                      <p:tavLst>
                                        <p:tav tm="0">
                                          <p:val>
                                            <p:strVal val="#ppt_x+0.4"/>
                                          </p:val>
                                        </p:tav>
                                        <p:tav tm="100000">
                                          <p:val>
                                            <p:strVal val="#ppt_x-0.05"/>
                                          </p:val>
                                        </p:tav>
                                      </p:tavLst>
                                    </p:anim>
                                    <p:anim calcmode="lin" valueType="num">
                                      <p:cBhvr>
                                        <p:cTn id="41" dur="800" decel="100000" fill="hold"/>
                                        <p:tgtEl>
                                          <p:spTgt spid="102493"/>
                                        </p:tgtEl>
                                        <p:attrNameLst>
                                          <p:attrName>ppt_y</p:attrName>
                                        </p:attrNameLst>
                                      </p:cBhvr>
                                      <p:tavLst>
                                        <p:tav tm="0">
                                          <p:val>
                                            <p:strVal val="#ppt_y-0.4"/>
                                          </p:val>
                                        </p:tav>
                                        <p:tav tm="100000">
                                          <p:val>
                                            <p:strVal val="#ppt_y+0.1"/>
                                          </p:val>
                                        </p:tav>
                                      </p:tavLst>
                                    </p:anim>
                                    <p:anim calcmode="lin" valueType="num">
                                      <p:cBhvr>
                                        <p:cTn id="42" dur="200" accel="100000" fill="hold">
                                          <p:stCondLst>
                                            <p:cond delay="800"/>
                                          </p:stCondLst>
                                        </p:cTn>
                                        <p:tgtEl>
                                          <p:spTgt spid="102493"/>
                                        </p:tgtEl>
                                        <p:attrNameLst>
                                          <p:attrName>ppt_x</p:attrName>
                                        </p:attrNameLst>
                                      </p:cBhvr>
                                      <p:tavLst>
                                        <p:tav tm="0">
                                          <p:val>
                                            <p:strVal val="#ppt_x-0.05"/>
                                          </p:val>
                                        </p:tav>
                                        <p:tav tm="100000">
                                          <p:val>
                                            <p:strVal val="#ppt_x"/>
                                          </p:val>
                                        </p:tav>
                                      </p:tavLst>
                                    </p:anim>
                                    <p:anim calcmode="lin" valueType="num">
                                      <p:cBhvr>
                                        <p:cTn id="43" dur="200" accel="100000" fill="hold">
                                          <p:stCondLst>
                                            <p:cond delay="800"/>
                                          </p:stCondLst>
                                        </p:cTn>
                                        <p:tgtEl>
                                          <p:spTgt spid="10249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5" grpId="0" build="p"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en-US" smtClean="0">
                <a:latin typeface="Verdana" pitchFamily="34" charset="0"/>
              </a:rPr>
              <a:t>Two-Way ANOVA - Summary Table</a:t>
            </a:r>
          </a:p>
        </p:txBody>
      </p:sp>
      <p:sp>
        <p:nvSpPr>
          <p:cNvPr id="87043" name="Rectangle 4"/>
          <p:cNvSpPr>
            <a:spLocks noChangeArrowheads="1"/>
          </p:cNvSpPr>
          <p:nvPr/>
        </p:nvSpPr>
        <p:spPr bwMode="auto">
          <a:xfrm>
            <a:off x="2663825" y="1898650"/>
            <a:ext cx="15875" cy="738188"/>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44" name="Rectangle 5"/>
          <p:cNvSpPr>
            <a:spLocks noChangeArrowheads="1"/>
          </p:cNvSpPr>
          <p:nvPr/>
        </p:nvSpPr>
        <p:spPr bwMode="auto">
          <a:xfrm>
            <a:off x="4321175" y="1898650"/>
            <a:ext cx="15875" cy="738188"/>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45" name="Rectangle 6"/>
          <p:cNvSpPr>
            <a:spLocks noChangeArrowheads="1"/>
          </p:cNvSpPr>
          <p:nvPr/>
        </p:nvSpPr>
        <p:spPr bwMode="auto">
          <a:xfrm>
            <a:off x="5794375" y="1898650"/>
            <a:ext cx="15875" cy="738188"/>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46" name="Rectangle 7"/>
          <p:cNvSpPr>
            <a:spLocks noChangeArrowheads="1"/>
          </p:cNvSpPr>
          <p:nvPr/>
        </p:nvSpPr>
        <p:spPr bwMode="auto">
          <a:xfrm>
            <a:off x="7270750" y="1898650"/>
            <a:ext cx="15875" cy="738188"/>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24936" name="Rectangle 8"/>
          <p:cNvSpPr>
            <a:spLocks noChangeArrowheads="1"/>
          </p:cNvSpPr>
          <p:nvPr/>
        </p:nvSpPr>
        <p:spPr bwMode="auto">
          <a:xfrm>
            <a:off x="1071563" y="1936750"/>
            <a:ext cx="153193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b="1" dirty="0">
                <a:solidFill>
                  <a:srgbClr val="003399"/>
                </a:solidFill>
                <a:effectLst>
                  <a:outerShdw blurRad="38100" dist="38100" dir="2700000" algn="tl">
                    <a:srgbClr val="C0C0C0"/>
                  </a:outerShdw>
                </a:effectLst>
                <a:latin typeface="Verdana" pitchFamily="34" charset="0"/>
              </a:rPr>
              <a:t>Source of</a:t>
            </a:r>
          </a:p>
        </p:txBody>
      </p:sp>
      <p:sp>
        <p:nvSpPr>
          <p:cNvPr id="124937" name="Rectangle 9"/>
          <p:cNvSpPr>
            <a:spLocks noChangeArrowheads="1"/>
          </p:cNvSpPr>
          <p:nvPr/>
        </p:nvSpPr>
        <p:spPr bwMode="auto">
          <a:xfrm>
            <a:off x="1120775" y="2276475"/>
            <a:ext cx="1487488"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b="1">
                <a:solidFill>
                  <a:srgbClr val="003399"/>
                </a:solidFill>
                <a:effectLst>
                  <a:outerShdw blurRad="38100" dist="38100" dir="2700000" algn="tl">
                    <a:srgbClr val="C0C0C0"/>
                  </a:outerShdw>
                </a:effectLst>
                <a:latin typeface="Verdana" pitchFamily="34" charset="0"/>
              </a:rPr>
              <a:t>Variation</a:t>
            </a:r>
          </a:p>
        </p:txBody>
      </p:sp>
      <p:sp>
        <p:nvSpPr>
          <p:cNvPr id="124938" name="Rectangle 10"/>
          <p:cNvSpPr>
            <a:spLocks noChangeArrowheads="1"/>
          </p:cNvSpPr>
          <p:nvPr/>
        </p:nvSpPr>
        <p:spPr bwMode="auto">
          <a:xfrm>
            <a:off x="2689225" y="1936750"/>
            <a:ext cx="1722438"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b="1">
                <a:solidFill>
                  <a:srgbClr val="003399"/>
                </a:solidFill>
                <a:effectLst>
                  <a:outerShdw blurRad="38100" dist="38100" dir="2700000" algn="tl">
                    <a:srgbClr val="C0C0C0"/>
                  </a:outerShdw>
                </a:effectLst>
                <a:latin typeface="Verdana" pitchFamily="34" charset="0"/>
              </a:rPr>
              <a:t>Degrees of</a:t>
            </a:r>
          </a:p>
        </p:txBody>
      </p:sp>
      <p:sp>
        <p:nvSpPr>
          <p:cNvPr id="124939" name="Rectangle 11"/>
          <p:cNvSpPr>
            <a:spLocks noChangeArrowheads="1"/>
          </p:cNvSpPr>
          <p:nvPr/>
        </p:nvSpPr>
        <p:spPr bwMode="auto">
          <a:xfrm>
            <a:off x="2820988" y="2276475"/>
            <a:ext cx="143033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b="1">
                <a:solidFill>
                  <a:srgbClr val="003399"/>
                </a:solidFill>
                <a:effectLst>
                  <a:outerShdw blurRad="38100" dist="38100" dir="2700000" algn="tl">
                    <a:srgbClr val="C0C0C0"/>
                  </a:outerShdw>
                </a:effectLst>
                <a:latin typeface="Verdana" pitchFamily="34" charset="0"/>
              </a:rPr>
              <a:t>Freedom</a:t>
            </a:r>
          </a:p>
        </p:txBody>
      </p:sp>
      <p:sp>
        <p:nvSpPr>
          <p:cNvPr id="124940" name="Rectangle 12"/>
          <p:cNvSpPr>
            <a:spLocks noChangeArrowheads="1"/>
          </p:cNvSpPr>
          <p:nvPr/>
        </p:nvSpPr>
        <p:spPr bwMode="auto">
          <a:xfrm>
            <a:off x="4510088" y="1936750"/>
            <a:ext cx="11811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b="1">
                <a:solidFill>
                  <a:srgbClr val="003399"/>
                </a:solidFill>
                <a:effectLst>
                  <a:outerShdw blurRad="38100" dist="38100" dir="2700000" algn="tl">
                    <a:srgbClr val="C0C0C0"/>
                  </a:outerShdw>
                </a:effectLst>
                <a:latin typeface="Verdana" pitchFamily="34" charset="0"/>
              </a:rPr>
              <a:t>Sum of</a:t>
            </a:r>
          </a:p>
        </p:txBody>
      </p:sp>
      <p:sp>
        <p:nvSpPr>
          <p:cNvPr id="124941" name="Rectangle 13"/>
          <p:cNvSpPr>
            <a:spLocks noChangeArrowheads="1"/>
          </p:cNvSpPr>
          <p:nvPr/>
        </p:nvSpPr>
        <p:spPr bwMode="auto">
          <a:xfrm>
            <a:off x="4429125" y="2276475"/>
            <a:ext cx="1336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b="1">
                <a:solidFill>
                  <a:srgbClr val="003399"/>
                </a:solidFill>
                <a:effectLst>
                  <a:outerShdw blurRad="38100" dist="38100" dir="2700000" algn="tl">
                    <a:srgbClr val="C0C0C0"/>
                  </a:outerShdw>
                </a:effectLst>
                <a:latin typeface="Verdana" pitchFamily="34" charset="0"/>
              </a:rPr>
              <a:t>Squares</a:t>
            </a:r>
          </a:p>
        </p:txBody>
      </p:sp>
      <p:sp>
        <p:nvSpPr>
          <p:cNvPr id="124942" name="Rectangle 14"/>
          <p:cNvSpPr>
            <a:spLocks noChangeArrowheads="1"/>
          </p:cNvSpPr>
          <p:nvPr/>
        </p:nvSpPr>
        <p:spPr bwMode="auto">
          <a:xfrm>
            <a:off x="6088063" y="1936750"/>
            <a:ext cx="9413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b="1">
                <a:solidFill>
                  <a:srgbClr val="003399"/>
                </a:solidFill>
                <a:effectLst>
                  <a:outerShdw blurRad="38100" dist="38100" dir="2700000" algn="tl">
                    <a:srgbClr val="C0C0C0"/>
                  </a:outerShdw>
                </a:effectLst>
                <a:latin typeface="Verdana" pitchFamily="34" charset="0"/>
              </a:rPr>
              <a:t>Mean</a:t>
            </a:r>
          </a:p>
        </p:txBody>
      </p:sp>
      <p:sp>
        <p:nvSpPr>
          <p:cNvPr id="124943" name="Rectangle 15"/>
          <p:cNvSpPr>
            <a:spLocks noChangeArrowheads="1"/>
          </p:cNvSpPr>
          <p:nvPr/>
        </p:nvSpPr>
        <p:spPr bwMode="auto">
          <a:xfrm>
            <a:off x="5978525" y="2276475"/>
            <a:ext cx="11858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b="1">
                <a:solidFill>
                  <a:srgbClr val="003399"/>
                </a:solidFill>
                <a:effectLst>
                  <a:outerShdw blurRad="38100" dist="38100" dir="2700000" algn="tl">
                    <a:srgbClr val="C0C0C0"/>
                  </a:outerShdw>
                </a:effectLst>
                <a:latin typeface="Verdana" pitchFamily="34" charset="0"/>
              </a:rPr>
              <a:t>Square</a:t>
            </a:r>
          </a:p>
        </p:txBody>
      </p:sp>
      <p:sp>
        <p:nvSpPr>
          <p:cNvPr id="124944" name="Rectangle 16"/>
          <p:cNvSpPr>
            <a:spLocks noChangeArrowheads="1"/>
          </p:cNvSpPr>
          <p:nvPr/>
        </p:nvSpPr>
        <p:spPr bwMode="auto">
          <a:xfrm>
            <a:off x="7591425" y="1936750"/>
            <a:ext cx="346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b="1">
                <a:solidFill>
                  <a:srgbClr val="003399"/>
                </a:solidFill>
                <a:effectLst>
                  <a:outerShdw blurRad="38100" dist="38100" dir="2700000" algn="tl">
                    <a:srgbClr val="C0C0C0"/>
                  </a:outerShdw>
                </a:effectLst>
                <a:latin typeface="Verdana" pitchFamily="34" charset="0"/>
              </a:rPr>
              <a:t>F</a:t>
            </a:r>
          </a:p>
        </p:txBody>
      </p:sp>
      <p:sp>
        <p:nvSpPr>
          <p:cNvPr id="87056" name="Rectangle 17"/>
          <p:cNvSpPr>
            <a:spLocks noChangeArrowheads="1"/>
          </p:cNvSpPr>
          <p:nvPr/>
        </p:nvSpPr>
        <p:spPr bwMode="auto">
          <a:xfrm>
            <a:off x="909638" y="2646363"/>
            <a:ext cx="1746250"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57" name="Rectangle 18"/>
          <p:cNvSpPr>
            <a:spLocks noChangeArrowheads="1"/>
          </p:cNvSpPr>
          <p:nvPr/>
        </p:nvSpPr>
        <p:spPr bwMode="auto">
          <a:xfrm>
            <a:off x="909638" y="2671763"/>
            <a:ext cx="1746250"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58" name="Rectangle 19"/>
          <p:cNvSpPr>
            <a:spLocks noChangeArrowheads="1"/>
          </p:cNvSpPr>
          <p:nvPr/>
        </p:nvSpPr>
        <p:spPr bwMode="auto">
          <a:xfrm>
            <a:off x="2663825" y="2646363"/>
            <a:ext cx="39688"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59" name="Rectangle 20"/>
          <p:cNvSpPr>
            <a:spLocks noChangeArrowheads="1"/>
          </p:cNvSpPr>
          <p:nvPr/>
        </p:nvSpPr>
        <p:spPr bwMode="auto">
          <a:xfrm>
            <a:off x="2663825" y="2671763"/>
            <a:ext cx="39688"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60" name="Rectangle 21"/>
          <p:cNvSpPr>
            <a:spLocks noChangeArrowheads="1"/>
          </p:cNvSpPr>
          <p:nvPr/>
        </p:nvSpPr>
        <p:spPr bwMode="auto">
          <a:xfrm>
            <a:off x="2714625" y="2646363"/>
            <a:ext cx="1598613"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61" name="Rectangle 22"/>
          <p:cNvSpPr>
            <a:spLocks noChangeArrowheads="1"/>
          </p:cNvSpPr>
          <p:nvPr/>
        </p:nvSpPr>
        <p:spPr bwMode="auto">
          <a:xfrm>
            <a:off x="2714625" y="2671763"/>
            <a:ext cx="1598613"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62" name="Rectangle 23"/>
          <p:cNvSpPr>
            <a:spLocks noChangeArrowheads="1"/>
          </p:cNvSpPr>
          <p:nvPr/>
        </p:nvSpPr>
        <p:spPr bwMode="auto">
          <a:xfrm>
            <a:off x="4321175" y="2646363"/>
            <a:ext cx="39688"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63" name="Rectangle 24"/>
          <p:cNvSpPr>
            <a:spLocks noChangeArrowheads="1"/>
          </p:cNvSpPr>
          <p:nvPr/>
        </p:nvSpPr>
        <p:spPr bwMode="auto">
          <a:xfrm>
            <a:off x="4321175" y="2671763"/>
            <a:ext cx="39688"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64" name="Rectangle 25"/>
          <p:cNvSpPr>
            <a:spLocks noChangeArrowheads="1"/>
          </p:cNvSpPr>
          <p:nvPr/>
        </p:nvSpPr>
        <p:spPr bwMode="auto">
          <a:xfrm>
            <a:off x="4370388" y="2646363"/>
            <a:ext cx="1414462"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65" name="Rectangle 26"/>
          <p:cNvSpPr>
            <a:spLocks noChangeArrowheads="1"/>
          </p:cNvSpPr>
          <p:nvPr/>
        </p:nvSpPr>
        <p:spPr bwMode="auto">
          <a:xfrm>
            <a:off x="4370388" y="2671763"/>
            <a:ext cx="1414462"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66" name="Rectangle 27"/>
          <p:cNvSpPr>
            <a:spLocks noChangeArrowheads="1"/>
          </p:cNvSpPr>
          <p:nvPr/>
        </p:nvSpPr>
        <p:spPr bwMode="auto">
          <a:xfrm>
            <a:off x="5794375" y="2646363"/>
            <a:ext cx="39688"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67" name="Rectangle 28"/>
          <p:cNvSpPr>
            <a:spLocks noChangeArrowheads="1"/>
          </p:cNvSpPr>
          <p:nvPr/>
        </p:nvSpPr>
        <p:spPr bwMode="auto">
          <a:xfrm>
            <a:off x="5794375" y="2671763"/>
            <a:ext cx="39688"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68" name="Rectangle 29"/>
          <p:cNvSpPr>
            <a:spLocks noChangeArrowheads="1"/>
          </p:cNvSpPr>
          <p:nvPr/>
        </p:nvSpPr>
        <p:spPr bwMode="auto">
          <a:xfrm>
            <a:off x="5843588" y="2646363"/>
            <a:ext cx="1417637"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69" name="Rectangle 30"/>
          <p:cNvSpPr>
            <a:spLocks noChangeArrowheads="1"/>
          </p:cNvSpPr>
          <p:nvPr/>
        </p:nvSpPr>
        <p:spPr bwMode="auto">
          <a:xfrm>
            <a:off x="5843588" y="2671763"/>
            <a:ext cx="1417637"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70" name="Rectangle 31"/>
          <p:cNvSpPr>
            <a:spLocks noChangeArrowheads="1"/>
          </p:cNvSpPr>
          <p:nvPr/>
        </p:nvSpPr>
        <p:spPr bwMode="auto">
          <a:xfrm>
            <a:off x="7270750" y="2646363"/>
            <a:ext cx="39688"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71" name="Rectangle 32"/>
          <p:cNvSpPr>
            <a:spLocks noChangeArrowheads="1"/>
          </p:cNvSpPr>
          <p:nvPr/>
        </p:nvSpPr>
        <p:spPr bwMode="auto">
          <a:xfrm>
            <a:off x="7270750" y="2671763"/>
            <a:ext cx="39688"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72" name="Rectangle 33"/>
          <p:cNvSpPr>
            <a:spLocks noChangeArrowheads="1"/>
          </p:cNvSpPr>
          <p:nvPr/>
        </p:nvSpPr>
        <p:spPr bwMode="auto">
          <a:xfrm>
            <a:off x="7319963" y="2646363"/>
            <a:ext cx="931862"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73" name="Rectangle 34"/>
          <p:cNvSpPr>
            <a:spLocks noChangeArrowheads="1"/>
          </p:cNvSpPr>
          <p:nvPr/>
        </p:nvSpPr>
        <p:spPr bwMode="auto">
          <a:xfrm>
            <a:off x="7319963" y="2671763"/>
            <a:ext cx="931862"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74" name="Rectangle 35"/>
          <p:cNvSpPr>
            <a:spLocks noChangeArrowheads="1"/>
          </p:cNvSpPr>
          <p:nvPr/>
        </p:nvSpPr>
        <p:spPr bwMode="auto">
          <a:xfrm>
            <a:off x="2663825" y="2697163"/>
            <a:ext cx="15875" cy="808037"/>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75" name="Rectangle 36"/>
          <p:cNvSpPr>
            <a:spLocks noChangeArrowheads="1"/>
          </p:cNvSpPr>
          <p:nvPr/>
        </p:nvSpPr>
        <p:spPr bwMode="auto">
          <a:xfrm>
            <a:off x="4321175" y="2697163"/>
            <a:ext cx="15875" cy="808037"/>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76" name="Rectangle 37"/>
          <p:cNvSpPr>
            <a:spLocks noChangeArrowheads="1"/>
          </p:cNvSpPr>
          <p:nvPr/>
        </p:nvSpPr>
        <p:spPr bwMode="auto">
          <a:xfrm>
            <a:off x="5794375" y="2697163"/>
            <a:ext cx="15875" cy="808037"/>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77" name="Rectangle 38"/>
          <p:cNvSpPr>
            <a:spLocks noChangeArrowheads="1"/>
          </p:cNvSpPr>
          <p:nvPr/>
        </p:nvSpPr>
        <p:spPr bwMode="auto">
          <a:xfrm>
            <a:off x="7270750" y="2697163"/>
            <a:ext cx="15875" cy="808037"/>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78" name="Rectangle 39"/>
          <p:cNvSpPr>
            <a:spLocks noChangeArrowheads="1"/>
          </p:cNvSpPr>
          <p:nvPr/>
        </p:nvSpPr>
        <p:spPr bwMode="auto">
          <a:xfrm>
            <a:off x="794544" y="2735263"/>
            <a:ext cx="19754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dirty="0" smtClean="0"/>
              <a:t>Treatment (a)</a:t>
            </a:r>
            <a:endParaRPr lang="en-US" altLang="en-US" dirty="0"/>
          </a:p>
        </p:txBody>
      </p:sp>
      <p:sp>
        <p:nvSpPr>
          <p:cNvPr id="87080" name="Rectangle 41"/>
          <p:cNvSpPr>
            <a:spLocks noChangeArrowheads="1"/>
          </p:cNvSpPr>
          <p:nvPr/>
        </p:nvSpPr>
        <p:spPr bwMode="auto">
          <a:xfrm>
            <a:off x="3130550" y="2735263"/>
            <a:ext cx="788988"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a - 1</a:t>
            </a:r>
          </a:p>
        </p:txBody>
      </p:sp>
      <p:sp>
        <p:nvSpPr>
          <p:cNvPr id="87081" name="Rectangle 42"/>
          <p:cNvSpPr>
            <a:spLocks noChangeArrowheads="1"/>
          </p:cNvSpPr>
          <p:nvPr/>
        </p:nvSpPr>
        <p:spPr bwMode="auto">
          <a:xfrm>
            <a:off x="4598988" y="2735263"/>
            <a:ext cx="9318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SS(A)</a:t>
            </a:r>
          </a:p>
        </p:txBody>
      </p:sp>
      <p:sp>
        <p:nvSpPr>
          <p:cNvPr id="87082" name="Rectangle 43"/>
          <p:cNvSpPr>
            <a:spLocks noChangeArrowheads="1"/>
          </p:cNvSpPr>
          <p:nvPr/>
        </p:nvSpPr>
        <p:spPr bwMode="auto">
          <a:xfrm>
            <a:off x="6034088" y="2735263"/>
            <a:ext cx="97313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MS(A)</a:t>
            </a:r>
          </a:p>
        </p:txBody>
      </p:sp>
      <p:sp>
        <p:nvSpPr>
          <p:cNvPr id="87083" name="Rectangle 44"/>
          <p:cNvSpPr>
            <a:spLocks noChangeArrowheads="1"/>
          </p:cNvSpPr>
          <p:nvPr/>
        </p:nvSpPr>
        <p:spPr bwMode="auto">
          <a:xfrm>
            <a:off x="7367588" y="2735263"/>
            <a:ext cx="97313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MS(A)</a:t>
            </a:r>
          </a:p>
        </p:txBody>
      </p:sp>
      <p:sp>
        <p:nvSpPr>
          <p:cNvPr id="87084" name="Rectangle 45"/>
          <p:cNvSpPr>
            <a:spLocks noChangeArrowheads="1"/>
          </p:cNvSpPr>
          <p:nvPr/>
        </p:nvSpPr>
        <p:spPr bwMode="auto">
          <a:xfrm>
            <a:off x="7473950" y="3071813"/>
            <a:ext cx="811213" cy="1270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85" name="Rectangle 46"/>
          <p:cNvSpPr>
            <a:spLocks noChangeArrowheads="1"/>
          </p:cNvSpPr>
          <p:nvPr/>
        </p:nvSpPr>
        <p:spPr bwMode="auto">
          <a:xfrm>
            <a:off x="7472363" y="3074988"/>
            <a:ext cx="7286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MSE</a:t>
            </a:r>
          </a:p>
        </p:txBody>
      </p:sp>
      <p:sp>
        <p:nvSpPr>
          <p:cNvPr id="87086" name="Rectangle 47"/>
          <p:cNvSpPr>
            <a:spLocks noChangeArrowheads="1"/>
          </p:cNvSpPr>
          <p:nvPr/>
        </p:nvSpPr>
        <p:spPr bwMode="auto">
          <a:xfrm>
            <a:off x="2663825" y="3513138"/>
            <a:ext cx="15875" cy="808037"/>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87" name="Rectangle 48"/>
          <p:cNvSpPr>
            <a:spLocks noChangeArrowheads="1"/>
          </p:cNvSpPr>
          <p:nvPr/>
        </p:nvSpPr>
        <p:spPr bwMode="auto">
          <a:xfrm>
            <a:off x="4321175" y="3513138"/>
            <a:ext cx="15875" cy="808037"/>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88" name="Rectangle 49"/>
          <p:cNvSpPr>
            <a:spLocks noChangeArrowheads="1"/>
          </p:cNvSpPr>
          <p:nvPr/>
        </p:nvSpPr>
        <p:spPr bwMode="auto">
          <a:xfrm>
            <a:off x="5794375" y="3513138"/>
            <a:ext cx="15875" cy="808037"/>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89" name="Rectangle 50"/>
          <p:cNvSpPr>
            <a:spLocks noChangeArrowheads="1"/>
          </p:cNvSpPr>
          <p:nvPr/>
        </p:nvSpPr>
        <p:spPr bwMode="auto">
          <a:xfrm>
            <a:off x="7270750" y="3513138"/>
            <a:ext cx="15875" cy="808037"/>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90" name="Rectangle 51"/>
          <p:cNvSpPr>
            <a:spLocks noChangeArrowheads="1"/>
          </p:cNvSpPr>
          <p:nvPr/>
        </p:nvSpPr>
        <p:spPr bwMode="auto">
          <a:xfrm>
            <a:off x="809594" y="3551238"/>
            <a:ext cx="148758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dirty="0" smtClean="0"/>
              <a:t>Blocks (b)</a:t>
            </a:r>
            <a:endParaRPr lang="en-US" altLang="en-US" dirty="0"/>
          </a:p>
        </p:txBody>
      </p:sp>
      <p:sp>
        <p:nvSpPr>
          <p:cNvPr id="87092" name="Rectangle 53"/>
          <p:cNvSpPr>
            <a:spLocks noChangeArrowheads="1"/>
          </p:cNvSpPr>
          <p:nvPr/>
        </p:nvSpPr>
        <p:spPr bwMode="auto">
          <a:xfrm>
            <a:off x="3138488" y="3551238"/>
            <a:ext cx="79533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b - 1</a:t>
            </a:r>
          </a:p>
        </p:txBody>
      </p:sp>
      <p:sp>
        <p:nvSpPr>
          <p:cNvPr id="87093" name="Rectangle 54"/>
          <p:cNvSpPr>
            <a:spLocks noChangeArrowheads="1"/>
          </p:cNvSpPr>
          <p:nvPr/>
        </p:nvSpPr>
        <p:spPr bwMode="auto">
          <a:xfrm>
            <a:off x="4598988" y="3551238"/>
            <a:ext cx="9334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SS(B)</a:t>
            </a:r>
          </a:p>
        </p:txBody>
      </p:sp>
      <p:sp>
        <p:nvSpPr>
          <p:cNvPr id="87094" name="Rectangle 55"/>
          <p:cNvSpPr>
            <a:spLocks noChangeArrowheads="1"/>
          </p:cNvSpPr>
          <p:nvPr/>
        </p:nvSpPr>
        <p:spPr bwMode="auto">
          <a:xfrm>
            <a:off x="6034088" y="3551238"/>
            <a:ext cx="9747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MS(B)</a:t>
            </a:r>
          </a:p>
        </p:txBody>
      </p:sp>
      <p:sp>
        <p:nvSpPr>
          <p:cNvPr id="87095" name="Rectangle 56"/>
          <p:cNvSpPr>
            <a:spLocks noChangeArrowheads="1"/>
          </p:cNvSpPr>
          <p:nvPr/>
        </p:nvSpPr>
        <p:spPr bwMode="auto">
          <a:xfrm>
            <a:off x="7367588" y="3551238"/>
            <a:ext cx="9747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MS(B)</a:t>
            </a:r>
          </a:p>
        </p:txBody>
      </p:sp>
      <p:sp>
        <p:nvSpPr>
          <p:cNvPr id="87096" name="Rectangle 57"/>
          <p:cNvSpPr>
            <a:spLocks noChangeArrowheads="1"/>
          </p:cNvSpPr>
          <p:nvPr/>
        </p:nvSpPr>
        <p:spPr bwMode="auto">
          <a:xfrm>
            <a:off x="7473950" y="3889375"/>
            <a:ext cx="811213" cy="1270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97" name="Rectangle 58"/>
          <p:cNvSpPr>
            <a:spLocks noChangeArrowheads="1"/>
          </p:cNvSpPr>
          <p:nvPr/>
        </p:nvSpPr>
        <p:spPr bwMode="auto">
          <a:xfrm>
            <a:off x="7472363" y="3890963"/>
            <a:ext cx="7286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MSE</a:t>
            </a:r>
          </a:p>
        </p:txBody>
      </p:sp>
      <p:sp>
        <p:nvSpPr>
          <p:cNvPr id="87098" name="Rectangle 59"/>
          <p:cNvSpPr>
            <a:spLocks noChangeArrowheads="1"/>
          </p:cNvSpPr>
          <p:nvPr/>
        </p:nvSpPr>
        <p:spPr bwMode="auto">
          <a:xfrm>
            <a:off x="2663825" y="4330700"/>
            <a:ext cx="15875" cy="808038"/>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99" name="Rectangle 60"/>
          <p:cNvSpPr>
            <a:spLocks noChangeArrowheads="1"/>
          </p:cNvSpPr>
          <p:nvPr/>
        </p:nvSpPr>
        <p:spPr bwMode="auto">
          <a:xfrm>
            <a:off x="4321175" y="4330700"/>
            <a:ext cx="15875" cy="808038"/>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00" name="Rectangle 61"/>
          <p:cNvSpPr>
            <a:spLocks noChangeArrowheads="1"/>
          </p:cNvSpPr>
          <p:nvPr/>
        </p:nvSpPr>
        <p:spPr bwMode="auto">
          <a:xfrm>
            <a:off x="5794375" y="4330700"/>
            <a:ext cx="15875" cy="808038"/>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01" name="Rectangle 62"/>
          <p:cNvSpPr>
            <a:spLocks noChangeArrowheads="1"/>
          </p:cNvSpPr>
          <p:nvPr/>
        </p:nvSpPr>
        <p:spPr bwMode="auto">
          <a:xfrm>
            <a:off x="7270750" y="4330700"/>
            <a:ext cx="15875" cy="808038"/>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10" name="Rectangle 71"/>
          <p:cNvSpPr>
            <a:spLocks noChangeArrowheads="1"/>
          </p:cNvSpPr>
          <p:nvPr/>
        </p:nvSpPr>
        <p:spPr bwMode="auto">
          <a:xfrm>
            <a:off x="2663825" y="5148263"/>
            <a:ext cx="15875" cy="46672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11" name="Rectangle 72"/>
          <p:cNvSpPr>
            <a:spLocks noChangeArrowheads="1"/>
          </p:cNvSpPr>
          <p:nvPr/>
        </p:nvSpPr>
        <p:spPr bwMode="auto">
          <a:xfrm>
            <a:off x="4321175" y="5148263"/>
            <a:ext cx="15875" cy="46672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12" name="Rectangle 73"/>
          <p:cNvSpPr>
            <a:spLocks noChangeArrowheads="1"/>
          </p:cNvSpPr>
          <p:nvPr/>
        </p:nvSpPr>
        <p:spPr bwMode="auto">
          <a:xfrm>
            <a:off x="5794375" y="5148263"/>
            <a:ext cx="15875" cy="46672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13" name="Rectangle 74"/>
          <p:cNvSpPr>
            <a:spLocks noChangeArrowheads="1"/>
          </p:cNvSpPr>
          <p:nvPr/>
        </p:nvSpPr>
        <p:spPr bwMode="auto">
          <a:xfrm>
            <a:off x="7270750" y="5148263"/>
            <a:ext cx="15875" cy="46672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14" name="Rectangle 75"/>
          <p:cNvSpPr>
            <a:spLocks noChangeArrowheads="1"/>
          </p:cNvSpPr>
          <p:nvPr/>
        </p:nvSpPr>
        <p:spPr bwMode="auto">
          <a:xfrm>
            <a:off x="854757" y="4321175"/>
            <a:ext cx="8191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dirty="0"/>
              <a:t>Error</a:t>
            </a:r>
          </a:p>
        </p:txBody>
      </p:sp>
      <p:sp>
        <p:nvSpPr>
          <p:cNvPr id="87115" name="Rectangle 76"/>
          <p:cNvSpPr>
            <a:spLocks noChangeArrowheads="1"/>
          </p:cNvSpPr>
          <p:nvPr/>
        </p:nvSpPr>
        <p:spPr bwMode="auto">
          <a:xfrm>
            <a:off x="2813313" y="4366581"/>
            <a:ext cx="152606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dirty="0" smtClean="0"/>
              <a:t>(a-1)</a:t>
            </a:r>
            <a:r>
              <a:rPr lang="en-US" altLang="en-US" dirty="0" smtClean="0"/>
              <a:t>(b-1</a:t>
            </a:r>
            <a:r>
              <a:rPr lang="en-US" altLang="en-US" dirty="0"/>
              <a:t>)</a:t>
            </a:r>
          </a:p>
        </p:txBody>
      </p:sp>
      <p:sp>
        <p:nvSpPr>
          <p:cNvPr id="87116" name="Rectangle 77"/>
          <p:cNvSpPr>
            <a:spLocks noChangeArrowheads="1"/>
          </p:cNvSpPr>
          <p:nvPr/>
        </p:nvSpPr>
        <p:spPr bwMode="auto">
          <a:xfrm>
            <a:off x="4703763" y="5186363"/>
            <a:ext cx="92217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dirty="0" smtClean="0"/>
              <a:t>SS(T)</a:t>
            </a:r>
            <a:endParaRPr lang="en-US" altLang="en-US" dirty="0"/>
          </a:p>
        </p:txBody>
      </p:sp>
      <p:sp>
        <p:nvSpPr>
          <p:cNvPr id="87118" name="Rectangle 79"/>
          <p:cNvSpPr>
            <a:spLocks noChangeArrowheads="1"/>
          </p:cNvSpPr>
          <p:nvPr/>
        </p:nvSpPr>
        <p:spPr bwMode="auto">
          <a:xfrm>
            <a:off x="909638" y="4997955"/>
            <a:ext cx="1746250"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19" name="Rectangle 80"/>
          <p:cNvSpPr>
            <a:spLocks noChangeArrowheads="1"/>
          </p:cNvSpPr>
          <p:nvPr/>
        </p:nvSpPr>
        <p:spPr bwMode="auto">
          <a:xfrm>
            <a:off x="2663825" y="5624513"/>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20" name="Rectangle 81"/>
          <p:cNvSpPr>
            <a:spLocks noChangeArrowheads="1"/>
          </p:cNvSpPr>
          <p:nvPr/>
        </p:nvSpPr>
        <p:spPr bwMode="auto">
          <a:xfrm>
            <a:off x="2689225" y="5006422"/>
            <a:ext cx="162242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21" name="Rectangle 82"/>
          <p:cNvSpPr>
            <a:spLocks noChangeArrowheads="1"/>
          </p:cNvSpPr>
          <p:nvPr/>
        </p:nvSpPr>
        <p:spPr bwMode="auto">
          <a:xfrm>
            <a:off x="4321175" y="5624513"/>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22" name="Rectangle 83"/>
          <p:cNvSpPr>
            <a:spLocks noChangeArrowheads="1"/>
          </p:cNvSpPr>
          <p:nvPr/>
        </p:nvSpPr>
        <p:spPr bwMode="auto">
          <a:xfrm>
            <a:off x="4346575" y="5014889"/>
            <a:ext cx="14382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23" name="Rectangle 84"/>
          <p:cNvSpPr>
            <a:spLocks noChangeArrowheads="1"/>
          </p:cNvSpPr>
          <p:nvPr/>
        </p:nvSpPr>
        <p:spPr bwMode="auto">
          <a:xfrm>
            <a:off x="5794375" y="5624513"/>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24" name="Rectangle 85"/>
          <p:cNvSpPr>
            <a:spLocks noChangeArrowheads="1"/>
          </p:cNvSpPr>
          <p:nvPr/>
        </p:nvSpPr>
        <p:spPr bwMode="auto">
          <a:xfrm>
            <a:off x="5819775" y="5023356"/>
            <a:ext cx="1441450"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25" name="Rectangle 86"/>
          <p:cNvSpPr>
            <a:spLocks noChangeArrowheads="1"/>
          </p:cNvSpPr>
          <p:nvPr/>
        </p:nvSpPr>
        <p:spPr bwMode="auto">
          <a:xfrm>
            <a:off x="7270750" y="5624513"/>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26" name="Rectangle 87"/>
          <p:cNvSpPr>
            <a:spLocks noChangeArrowheads="1"/>
          </p:cNvSpPr>
          <p:nvPr/>
        </p:nvSpPr>
        <p:spPr bwMode="auto">
          <a:xfrm>
            <a:off x="7294563" y="5014889"/>
            <a:ext cx="9556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96" name="Rectangle 54"/>
          <p:cNvSpPr>
            <a:spLocks noChangeArrowheads="1"/>
          </p:cNvSpPr>
          <p:nvPr/>
        </p:nvSpPr>
        <p:spPr bwMode="auto">
          <a:xfrm>
            <a:off x="4658083" y="4368405"/>
            <a:ext cx="92538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dirty="0" smtClean="0"/>
              <a:t>SS(E)</a:t>
            </a:r>
            <a:endParaRPr lang="en-US" altLang="en-US" dirty="0"/>
          </a:p>
        </p:txBody>
      </p:sp>
      <p:sp>
        <p:nvSpPr>
          <p:cNvPr id="97" name="Rectangle 55"/>
          <p:cNvSpPr>
            <a:spLocks noChangeArrowheads="1"/>
          </p:cNvSpPr>
          <p:nvPr/>
        </p:nvSpPr>
        <p:spPr bwMode="auto">
          <a:xfrm>
            <a:off x="6130505" y="4394095"/>
            <a:ext cx="96981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dirty="0" smtClean="0"/>
              <a:t>MS(E)</a:t>
            </a:r>
            <a:endParaRPr lang="en-US" altLang="en-US" dirty="0"/>
          </a:p>
        </p:txBody>
      </p:sp>
      <p:sp>
        <p:nvSpPr>
          <p:cNvPr id="98" name="Rectangle 75"/>
          <p:cNvSpPr>
            <a:spLocks noChangeArrowheads="1"/>
          </p:cNvSpPr>
          <p:nvPr/>
        </p:nvSpPr>
        <p:spPr bwMode="auto">
          <a:xfrm>
            <a:off x="858970" y="5138738"/>
            <a:ext cx="79477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dirty="0" smtClean="0"/>
              <a:t>Total</a:t>
            </a:r>
            <a:endParaRPr lang="en-US" altLang="en-US" dirty="0"/>
          </a:p>
        </p:txBody>
      </p:sp>
      <p:sp>
        <p:nvSpPr>
          <p:cNvPr id="99" name="Rectangle 76"/>
          <p:cNvSpPr>
            <a:spLocks noChangeArrowheads="1"/>
          </p:cNvSpPr>
          <p:nvPr/>
        </p:nvSpPr>
        <p:spPr bwMode="auto">
          <a:xfrm>
            <a:off x="3040357" y="5209438"/>
            <a:ext cx="65563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i="1" dirty="0" smtClean="0"/>
              <a:t>N</a:t>
            </a:r>
            <a:r>
              <a:rPr lang="en-US" altLang="en-US" dirty="0" smtClean="0"/>
              <a:t>-1</a:t>
            </a:r>
            <a:endParaRPr lang="en-US" altLang="en-US" dirty="0"/>
          </a:p>
        </p:txBody>
      </p:sp>
    </p:spTree>
    <p:extLst>
      <p:ext uri="{BB962C8B-B14F-4D97-AF65-F5344CB8AC3E}">
        <p14:creationId xmlns:p14="http://schemas.microsoft.com/office/powerpoint/2010/main" val="156043373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ltLang="en-US" smtClean="0">
                <a:latin typeface="Verdana" pitchFamily="34" charset="0"/>
              </a:rPr>
              <a:t>Randomized Block F-Test </a:t>
            </a:r>
            <a:br>
              <a:rPr lang="en-US" altLang="en-US" smtClean="0">
                <a:latin typeface="Verdana" pitchFamily="34" charset="0"/>
              </a:rPr>
            </a:br>
            <a:r>
              <a:rPr lang="en-US" altLang="en-US" smtClean="0">
                <a:latin typeface="Verdana" pitchFamily="34" charset="0"/>
              </a:rPr>
              <a:t>Test Statistic</a:t>
            </a:r>
          </a:p>
        </p:txBody>
      </p:sp>
      <p:sp>
        <p:nvSpPr>
          <p:cNvPr id="104453" name="Rectangle 5"/>
          <p:cNvSpPr>
            <a:spLocks noGrp="1" noChangeArrowheads="1"/>
          </p:cNvSpPr>
          <p:nvPr>
            <p:ph type="body" idx="1"/>
          </p:nvPr>
        </p:nvSpPr>
        <p:spPr>
          <a:xfrm>
            <a:off x="1384300" y="1484313"/>
            <a:ext cx="6902450" cy="3817937"/>
          </a:xfrm>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12700">
                <a:solidFill>
                  <a:srgbClr val="FFFFFF"/>
                </a:solidFill>
                <a:miter lim="800000"/>
                <a:headEnd/>
                <a:tailEnd/>
              </a14:hiddenLine>
            </a:ext>
          </a:extLst>
        </p:spPr>
        <p:txBody>
          <a:bodyPr lIns="90488" tIns="44450" rIns="90488" bIns="44450"/>
          <a:lstStyle/>
          <a:p>
            <a:pPr algn="just" eaLnBrk="1" hangingPunct="1">
              <a:spcAft>
                <a:spcPct val="30000"/>
              </a:spcAft>
            </a:pPr>
            <a:r>
              <a:rPr lang="en-US" altLang="en-US" dirty="0" smtClean="0"/>
              <a:t>Test Statistic</a:t>
            </a:r>
          </a:p>
          <a:p>
            <a:pPr lvl="1" algn="just" eaLnBrk="1" hangingPunct="1">
              <a:spcAft>
                <a:spcPct val="30000"/>
              </a:spcAft>
              <a:buFont typeface="Wingdings" panose="05000000000000000000" pitchFamily="2" charset="2"/>
              <a:buChar char="Ø"/>
            </a:pPr>
            <a:r>
              <a:rPr lang="en-US" altLang="en-US" i="1" dirty="0" smtClean="0"/>
              <a:t>F</a:t>
            </a:r>
            <a:r>
              <a:rPr lang="en-US" altLang="en-US" dirty="0" smtClean="0"/>
              <a:t> = </a:t>
            </a:r>
            <a:r>
              <a:rPr lang="en-US" altLang="en-US" i="1" dirty="0" smtClean="0"/>
              <a:t>MST</a:t>
            </a:r>
            <a:r>
              <a:rPr lang="en-US" altLang="en-US" dirty="0" smtClean="0"/>
              <a:t> / </a:t>
            </a:r>
            <a:r>
              <a:rPr lang="en-US" altLang="en-US" i="1" dirty="0" smtClean="0"/>
              <a:t>MSE</a:t>
            </a:r>
            <a:endParaRPr lang="en-US" altLang="en-US" dirty="0" smtClean="0"/>
          </a:p>
          <a:p>
            <a:pPr lvl="2" algn="just" eaLnBrk="1" hangingPunct="1">
              <a:spcAft>
                <a:spcPct val="30000"/>
              </a:spcAft>
              <a:buFont typeface="Wingdings" panose="05000000000000000000" pitchFamily="2" charset="2"/>
              <a:buChar char="Ø"/>
            </a:pPr>
            <a:r>
              <a:rPr lang="en-US" altLang="en-US" i="1" dirty="0" smtClean="0"/>
              <a:t>MST</a:t>
            </a:r>
            <a:r>
              <a:rPr lang="en-US" altLang="en-US" dirty="0" smtClean="0"/>
              <a:t>  Is Mean Square for Treatment</a:t>
            </a:r>
          </a:p>
          <a:p>
            <a:pPr lvl="2" algn="just" eaLnBrk="1" hangingPunct="1">
              <a:spcAft>
                <a:spcPct val="30000"/>
              </a:spcAft>
              <a:buFont typeface="Wingdings" panose="05000000000000000000" pitchFamily="2" charset="2"/>
              <a:buChar char="Ø"/>
            </a:pPr>
            <a:r>
              <a:rPr lang="en-US" altLang="en-US" i="1" dirty="0" smtClean="0"/>
              <a:t>MSE</a:t>
            </a:r>
            <a:r>
              <a:rPr lang="en-US" altLang="en-US" dirty="0" smtClean="0"/>
              <a:t> Is Mean Square for Error</a:t>
            </a:r>
          </a:p>
          <a:p>
            <a:pPr algn="just" eaLnBrk="1" hangingPunct="1">
              <a:spcAft>
                <a:spcPct val="30000"/>
              </a:spcAft>
            </a:pPr>
            <a:r>
              <a:rPr lang="en-US" altLang="en-US" dirty="0" smtClean="0"/>
              <a:t>Degrees of Freedom</a:t>
            </a:r>
          </a:p>
          <a:p>
            <a:pPr lvl="1" algn="just" eaLnBrk="1" hangingPunct="1">
              <a:spcAft>
                <a:spcPct val="30000"/>
              </a:spcAft>
              <a:buFont typeface="Wingdings" panose="05000000000000000000" pitchFamily="2" charset="2"/>
              <a:buChar char="Ø"/>
            </a:pPr>
            <a:r>
              <a:rPr lang="en-US" altLang="en-US" dirty="0" err="1" smtClean="0"/>
              <a:t>df</a:t>
            </a:r>
            <a:r>
              <a:rPr lang="en-US" altLang="en-US" baseline="-25000" dirty="0" err="1" smtClean="0"/>
              <a:t>N</a:t>
            </a:r>
            <a:r>
              <a:rPr lang="en-US" altLang="en-US" dirty="0" smtClean="0"/>
              <a:t> =</a:t>
            </a:r>
            <a:r>
              <a:rPr lang="en-US" altLang="en-US" i="1" dirty="0" smtClean="0"/>
              <a:t>p</a:t>
            </a:r>
            <a:r>
              <a:rPr lang="en-US" altLang="en-US" dirty="0" smtClean="0"/>
              <a:t> </a:t>
            </a:r>
            <a:r>
              <a:rPr lang="en-US" altLang="en-US" dirty="0" smtClean="0"/>
              <a:t>-1</a:t>
            </a:r>
          </a:p>
          <a:p>
            <a:pPr lvl="1" algn="just" eaLnBrk="1" hangingPunct="1">
              <a:spcAft>
                <a:spcPct val="30000"/>
              </a:spcAft>
              <a:buFont typeface="Wingdings" panose="05000000000000000000" pitchFamily="2" charset="2"/>
              <a:buChar char="Ø"/>
            </a:pPr>
            <a:r>
              <a:rPr lang="en-US" altLang="en-US" dirty="0" err="1" smtClean="0"/>
              <a:t>df</a:t>
            </a:r>
            <a:r>
              <a:rPr lang="en-US" altLang="en-US" baseline="-25000" dirty="0" err="1" smtClean="0"/>
              <a:t>D</a:t>
            </a:r>
            <a:r>
              <a:rPr lang="en-US" altLang="en-US" dirty="0" smtClean="0"/>
              <a:t>=</a:t>
            </a:r>
            <a:r>
              <a:rPr lang="en-US" altLang="en-US" i="1" dirty="0" smtClean="0"/>
              <a:t>n </a:t>
            </a:r>
            <a:r>
              <a:rPr lang="en-US" altLang="en-US" i="1" dirty="0" smtClean="0"/>
              <a:t>– b – </a:t>
            </a:r>
            <a:r>
              <a:rPr lang="en-US" altLang="en-US" i="1" dirty="0" smtClean="0"/>
              <a:t>p </a:t>
            </a:r>
            <a:r>
              <a:rPr lang="en-US" altLang="en-US" i="1" dirty="0" smtClean="0"/>
              <a:t>+</a:t>
            </a:r>
            <a:r>
              <a:rPr lang="en-US" altLang="en-US" i="1" dirty="0" smtClean="0"/>
              <a:t>1 or (p-1)(b-1)</a:t>
            </a:r>
            <a:endParaRPr lang="en-US" altLang="en-US" i="1" dirty="0" smtClean="0"/>
          </a:p>
          <a:p>
            <a:pPr lvl="2" algn="just" eaLnBrk="1" hangingPunct="1">
              <a:spcAft>
                <a:spcPct val="30000"/>
              </a:spcAft>
              <a:buFont typeface="Wingdings" panose="05000000000000000000" pitchFamily="2" charset="2"/>
              <a:buChar char="Ø"/>
            </a:pPr>
            <a:r>
              <a:rPr lang="en-US" altLang="en-US" i="1" dirty="0" smtClean="0"/>
              <a:t>p</a:t>
            </a:r>
            <a:r>
              <a:rPr lang="en-US" altLang="en-US" dirty="0" smtClean="0"/>
              <a:t> = # Treatments, </a:t>
            </a:r>
            <a:r>
              <a:rPr lang="en-US" altLang="en-US" i="1" dirty="0" smtClean="0"/>
              <a:t>b</a:t>
            </a:r>
            <a:r>
              <a:rPr lang="en-US" altLang="en-US" dirty="0" smtClean="0"/>
              <a:t> = # Blocks, </a:t>
            </a:r>
            <a:r>
              <a:rPr lang="en-US" altLang="en-US" i="1" dirty="0" smtClean="0"/>
              <a:t>N</a:t>
            </a:r>
            <a:r>
              <a:rPr lang="en-US" altLang="en-US" dirty="0" smtClean="0"/>
              <a:t> </a:t>
            </a:r>
            <a:r>
              <a:rPr lang="en-US" altLang="en-US" dirty="0" smtClean="0"/>
              <a:t>= Total Sample Size</a:t>
            </a:r>
          </a:p>
        </p:txBody>
      </p:sp>
      <p:sp>
        <p:nvSpPr>
          <p:cNvPr id="2" name="CasellaDiTesto 1"/>
          <p:cNvSpPr txBox="1"/>
          <p:nvPr/>
        </p:nvSpPr>
        <p:spPr>
          <a:xfrm>
            <a:off x="323528" y="5589240"/>
            <a:ext cx="8136904" cy="369332"/>
          </a:xfrm>
          <a:prstGeom prst="rect">
            <a:avLst/>
          </a:prstGeom>
          <a:noFill/>
        </p:spPr>
        <p:txBody>
          <a:bodyPr wrap="square" rtlCol="0">
            <a:spAutoFit/>
          </a:bodyPr>
          <a:lstStyle/>
          <a:p>
            <a:r>
              <a:rPr lang="en-US" sz="1800" dirty="0" smtClean="0">
                <a:solidFill>
                  <a:srgbClr val="003399"/>
                </a:solidFill>
                <a:latin typeface="+mn-lt"/>
              </a:rPr>
              <a:t>Example: 15 piglets; weaned in 5 litters; treated with 3 treatments</a:t>
            </a:r>
            <a:endParaRPr lang="en-US" sz="1800" dirty="0">
              <a:solidFill>
                <a:srgbClr val="003399"/>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4453">
                                            <p:txEl>
                                              <p:pRg st="0" end="0"/>
                                            </p:txEl>
                                          </p:spTgt>
                                        </p:tgtEl>
                                        <p:attrNameLst>
                                          <p:attrName>style.visibility</p:attrName>
                                        </p:attrNameLst>
                                      </p:cBhvr>
                                      <p:to>
                                        <p:strVal val="visible"/>
                                      </p:to>
                                    </p:set>
                                    <p:animEffect transition="in" filter="wipe(left)">
                                      <p:cBhvr>
                                        <p:cTn id="7" dur="500"/>
                                        <p:tgtEl>
                                          <p:spTgt spid="104453">
                                            <p:txEl>
                                              <p:pRg st="0" end="0"/>
                                            </p:txEl>
                                          </p:spTgt>
                                        </p:tgtEl>
                                      </p:cBhvr>
                                    </p:animEffect>
                                  </p:childTnLst>
                                  <p:subTnLst>
                                    <p:animClr clrSpc="rgb" dir="cw">
                                      <p:cBhvr override="childStyle">
                                        <p:cTn dur="1" fill="hold" display="0" masterRel="nextClick" afterEffect="1"/>
                                        <p:tgtEl>
                                          <p:spTgt spid="104453">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104453">
                                            <p:txEl>
                                              <p:pRg st="1" end="1"/>
                                            </p:txEl>
                                          </p:spTgt>
                                        </p:tgtEl>
                                        <p:attrNameLst>
                                          <p:attrName>style.visibility</p:attrName>
                                        </p:attrNameLst>
                                      </p:cBhvr>
                                      <p:to>
                                        <p:strVal val="visible"/>
                                      </p:to>
                                    </p:set>
                                    <p:animEffect transition="in" filter="wipe(left)">
                                      <p:cBhvr>
                                        <p:cTn id="10" dur="500"/>
                                        <p:tgtEl>
                                          <p:spTgt spid="104453">
                                            <p:txEl>
                                              <p:pRg st="1" end="1"/>
                                            </p:txEl>
                                          </p:spTgt>
                                        </p:tgtEl>
                                      </p:cBhvr>
                                    </p:animEffect>
                                  </p:childTnLst>
                                  <p:subTnLst>
                                    <p:animClr clrSpc="rgb" dir="cw">
                                      <p:cBhvr override="childStyle">
                                        <p:cTn dur="1" fill="hold" display="0" masterRel="nextClick" afterEffect="1"/>
                                        <p:tgtEl>
                                          <p:spTgt spid="104453">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104453">
                                            <p:txEl>
                                              <p:pRg st="2" end="2"/>
                                            </p:txEl>
                                          </p:spTgt>
                                        </p:tgtEl>
                                        <p:attrNameLst>
                                          <p:attrName>style.visibility</p:attrName>
                                        </p:attrNameLst>
                                      </p:cBhvr>
                                      <p:to>
                                        <p:strVal val="visible"/>
                                      </p:to>
                                    </p:set>
                                    <p:animEffect transition="in" filter="wipe(left)">
                                      <p:cBhvr>
                                        <p:cTn id="13" dur="500"/>
                                        <p:tgtEl>
                                          <p:spTgt spid="104453">
                                            <p:txEl>
                                              <p:pRg st="2" end="2"/>
                                            </p:txEl>
                                          </p:spTgt>
                                        </p:tgtEl>
                                      </p:cBhvr>
                                    </p:animEffect>
                                  </p:childTnLst>
                                  <p:subTnLst>
                                    <p:animClr clrSpc="rgb" dir="cw">
                                      <p:cBhvr override="childStyle">
                                        <p:cTn dur="1" fill="hold" display="0" masterRel="nextClick" afterEffect="1"/>
                                        <p:tgtEl>
                                          <p:spTgt spid="104453">
                                            <p:txEl>
                                              <p:pRg st="2" end="2"/>
                                            </p:txEl>
                                          </p:spTgt>
                                        </p:tgtEl>
                                        <p:attrNameLst>
                                          <p:attrName>ppt_c</p:attrName>
                                        </p:attrNameLst>
                                      </p:cBhvr>
                                      <p:to>
                                        <a:schemeClr val="folHlink"/>
                                      </p:to>
                                    </p:animClr>
                                  </p:subTnLst>
                                </p:cTn>
                              </p:par>
                              <p:par>
                                <p:cTn id="14" presetID="22" presetClass="entr" presetSubtype="8" fill="hold" grpId="0" nodeType="withEffect">
                                  <p:stCondLst>
                                    <p:cond delay="0"/>
                                  </p:stCondLst>
                                  <p:childTnLst>
                                    <p:set>
                                      <p:cBhvr>
                                        <p:cTn id="15" dur="1" fill="hold">
                                          <p:stCondLst>
                                            <p:cond delay="0"/>
                                          </p:stCondLst>
                                        </p:cTn>
                                        <p:tgtEl>
                                          <p:spTgt spid="104453">
                                            <p:txEl>
                                              <p:pRg st="3" end="3"/>
                                            </p:txEl>
                                          </p:spTgt>
                                        </p:tgtEl>
                                        <p:attrNameLst>
                                          <p:attrName>style.visibility</p:attrName>
                                        </p:attrNameLst>
                                      </p:cBhvr>
                                      <p:to>
                                        <p:strVal val="visible"/>
                                      </p:to>
                                    </p:set>
                                    <p:animEffect transition="in" filter="wipe(left)">
                                      <p:cBhvr>
                                        <p:cTn id="16" dur="500"/>
                                        <p:tgtEl>
                                          <p:spTgt spid="104453">
                                            <p:txEl>
                                              <p:pRg st="3" end="3"/>
                                            </p:txEl>
                                          </p:spTgt>
                                        </p:tgtEl>
                                      </p:cBhvr>
                                    </p:animEffect>
                                  </p:childTnLst>
                                  <p:subTnLst>
                                    <p:animClr clrSpc="rgb" dir="cw">
                                      <p:cBhvr override="childStyle">
                                        <p:cTn dur="1" fill="hold" display="0" masterRel="nextClick" afterEffect="1"/>
                                        <p:tgtEl>
                                          <p:spTgt spid="104453">
                                            <p:txEl>
                                              <p:pRg st="3" end="3"/>
                                            </p:txEl>
                                          </p:spTgt>
                                        </p:tgtEl>
                                        <p:attrNameLst>
                                          <p:attrName>ppt_c</p:attrName>
                                        </p:attrNameLst>
                                      </p:cBhvr>
                                      <p:to>
                                        <a:schemeClr val="folHlink"/>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4453">
                                            <p:txEl>
                                              <p:pRg st="4" end="4"/>
                                            </p:txEl>
                                          </p:spTgt>
                                        </p:tgtEl>
                                        <p:attrNameLst>
                                          <p:attrName>style.visibility</p:attrName>
                                        </p:attrNameLst>
                                      </p:cBhvr>
                                      <p:to>
                                        <p:strVal val="visible"/>
                                      </p:to>
                                    </p:set>
                                    <p:animEffect transition="in" filter="wipe(left)">
                                      <p:cBhvr>
                                        <p:cTn id="21" dur="500"/>
                                        <p:tgtEl>
                                          <p:spTgt spid="104453">
                                            <p:txEl>
                                              <p:pRg st="4" end="4"/>
                                            </p:txEl>
                                          </p:spTgt>
                                        </p:tgtEl>
                                      </p:cBhvr>
                                    </p:animEffect>
                                  </p:childTnLst>
                                  <p:subTnLst>
                                    <p:animClr clrSpc="rgb" dir="cw">
                                      <p:cBhvr override="childStyle">
                                        <p:cTn dur="1" fill="hold" display="0" masterRel="nextClick" afterEffect="1"/>
                                        <p:tgtEl>
                                          <p:spTgt spid="104453">
                                            <p:txEl>
                                              <p:pRg st="4" end="4"/>
                                            </p:txEl>
                                          </p:spTgt>
                                        </p:tgtEl>
                                        <p:attrNameLst>
                                          <p:attrName>ppt_c</p:attrName>
                                        </p:attrNameLst>
                                      </p:cBhvr>
                                      <p:to>
                                        <a:schemeClr val="folHlink"/>
                                      </p:to>
                                    </p:animClr>
                                  </p:subTnLst>
                                </p:cTn>
                              </p:par>
                              <p:par>
                                <p:cTn id="22" presetID="22" presetClass="entr" presetSubtype="8" fill="hold" grpId="0" nodeType="withEffect">
                                  <p:stCondLst>
                                    <p:cond delay="0"/>
                                  </p:stCondLst>
                                  <p:childTnLst>
                                    <p:set>
                                      <p:cBhvr>
                                        <p:cTn id="23" dur="1" fill="hold">
                                          <p:stCondLst>
                                            <p:cond delay="0"/>
                                          </p:stCondLst>
                                        </p:cTn>
                                        <p:tgtEl>
                                          <p:spTgt spid="104453">
                                            <p:txEl>
                                              <p:pRg st="5" end="5"/>
                                            </p:txEl>
                                          </p:spTgt>
                                        </p:tgtEl>
                                        <p:attrNameLst>
                                          <p:attrName>style.visibility</p:attrName>
                                        </p:attrNameLst>
                                      </p:cBhvr>
                                      <p:to>
                                        <p:strVal val="visible"/>
                                      </p:to>
                                    </p:set>
                                    <p:animEffect transition="in" filter="wipe(left)">
                                      <p:cBhvr>
                                        <p:cTn id="24" dur="500"/>
                                        <p:tgtEl>
                                          <p:spTgt spid="104453">
                                            <p:txEl>
                                              <p:pRg st="5" end="5"/>
                                            </p:txEl>
                                          </p:spTgt>
                                        </p:tgtEl>
                                      </p:cBhvr>
                                    </p:animEffect>
                                  </p:childTnLst>
                                  <p:subTnLst>
                                    <p:animClr clrSpc="rgb" dir="cw">
                                      <p:cBhvr override="childStyle">
                                        <p:cTn dur="1" fill="hold" display="0" masterRel="nextClick" afterEffect="1"/>
                                        <p:tgtEl>
                                          <p:spTgt spid="104453">
                                            <p:txEl>
                                              <p:pRg st="5" end="5"/>
                                            </p:txEl>
                                          </p:spTgt>
                                        </p:tgtEl>
                                        <p:attrNameLst>
                                          <p:attrName>ppt_c</p:attrName>
                                        </p:attrNameLst>
                                      </p:cBhvr>
                                      <p:to>
                                        <a:schemeClr val="folHlink"/>
                                      </p:to>
                                    </p:animClr>
                                  </p:subTnLst>
                                </p:cTn>
                              </p:par>
                              <p:par>
                                <p:cTn id="25" presetID="22" presetClass="entr" presetSubtype="8" fill="hold" grpId="0" nodeType="withEffect">
                                  <p:stCondLst>
                                    <p:cond delay="0"/>
                                  </p:stCondLst>
                                  <p:childTnLst>
                                    <p:set>
                                      <p:cBhvr>
                                        <p:cTn id="26" dur="1" fill="hold">
                                          <p:stCondLst>
                                            <p:cond delay="0"/>
                                          </p:stCondLst>
                                        </p:cTn>
                                        <p:tgtEl>
                                          <p:spTgt spid="104453">
                                            <p:txEl>
                                              <p:pRg st="6" end="6"/>
                                            </p:txEl>
                                          </p:spTgt>
                                        </p:tgtEl>
                                        <p:attrNameLst>
                                          <p:attrName>style.visibility</p:attrName>
                                        </p:attrNameLst>
                                      </p:cBhvr>
                                      <p:to>
                                        <p:strVal val="visible"/>
                                      </p:to>
                                    </p:set>
                                    <p:animEffect transition="in" filter="wipe(left)">
                                      <p:cBhvr>
                                        <p:cTn id="27" dur="500"/>
                                        <p:tgtEl>
                                          <p:spTgt spid="104453">
                                            <p:txEl>
                                              <p:pRg st="6" end="6"/>
                                            </p:txEl>
                                          </p:spTgt>
                                        </p:tgtEl>
                                      </p:cBhvr>
                                    </p:animEffect>
                                  </p:childTnLst>
                                  <p:subTnLst>
                                    <p:animClr clrSpc="rgb" dir="cw">
                                      <p:cBhvr override="childStyle">
                                        <p:cTn dur="1" fill="hold" display="0" masterRel="nextClick" afterEffect="1"/>
                                        <p:tgtEl>
                                          <p:spTgt spid="104453">
                                            <p:txEl>
                                              <p:pRg st="6" end="6"/>
                                            </p:txEl>
                                          </p:spTgt>
                                        </p:tgtEl>
                                        <p:attrNameLst>
                                          <p:attrName>ppt_c</p:attrName>
                                        </p:attrNameLst>
                                      </p:cBhvr>
                                      <p:to>
                                        <a:schemeClr val="folHlink"/>
                                      </p:to>
                                    </p:animClr>
                                  </p:subTnLst>
                                </p:cTn>
                              </p:par>
                              <p:par>
                                <p:cTn id="28" presetID="22" presetClass="entr" presetSubtype="8" fill="hold" grpId="0" nodeType="withEffect">
                                  <p:stCondLst>
                                    <p:cond delay="0"/>
                                  </p:stCondLst>
                                  <p:childTnLst>
                                    <p:set>
                                      <p:cBhvr>
                                        <p:cTn id="29" dur="1" fill="hold">
                                          <p:stCondLst>
                                            <p:cond delay="0"/>
                                          </p:stCondLst>
                                        </p:cTn>
                                        <p:tgtEl>
                                          <p:spTgt spid="104453">
                                            <p:txEl>
                                              <p:pRg st="7" end="7"/>
                                            </p:txEl>
                                          </p:spTgt>
                                        </p:tgtEl>
                                        <p:attrNameLst>
                                          <p:attrName>style.visibility</p:attrName>
                                        </p:attrNameLst>
                                      </p:cBhvr>
                                      <p:to>
                                        <p:strVal val="visible"/>
                                      </p:to>
                                    </p:set>
                                    <p:animEffect transition="in" filter="wipe(left)">
                                      <p:cBhvr>
                                        <p:cTn id="30" dur="500"/>
                                        <p:tgtEl>
                                          <p:spTgt spid="104453">
                                            <p:txEl>
                                              <p:pRg st="7" end="7"/>
                                            </p:txEl>
                                          </p:spTgt>
                                        </p:tgtEl>
                                      </p:cBhvr>
                                    </p:animEffect>
                                  </p:childTnLst>
                                  <p:subTnLst>
                                    <p:animClr clrSpc="rgb" dir="cw">
                                      <p:cBhvr override="childStyle">
                                        <p:cTn dur="1" fill="hold" display="0" masterRel="nextClick" afterEffect="1"/>
                                        <p:tgtEl>
                                          <p:spTgt spid="104453">
                                            <p:txEl>
                                              <p:pRg st="7" end="7"/>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3"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012825" y="242888"/>
            <a:ext cx="4165600" cy="373062"/>
          </a:xfrm>
        </p:spPr>
        <p:txBody>
          <a:bodyPr/>
          <a:lstStyle/>
          <a:p>
            <a:pPr algn="ctr" eaLnBrk="1" hangingPunct="1"/>
            <a:r>
              <a:rPr lang="en-US" altLang="en-US" sz="2300" smtClean="0">
                <a:latin typeface="Verdana" pitchFamily="34" charset="0"/>
              </a:rPr>
              <a:t>EXAMPLE and SAS CODE</a:t>
            </a:r>
          </a:p>
        </p:txBody>
      </p:sp>
      <p:sp>
        <p:nvSpPr>
          <p:cNvPr id="110595" name="Text Box 3"/>
          <p:cNvSpPr txBox="1">
            <a:spLocks noChangeArrowheads="1"/>
          </p:cNvSpPr>
          <p:nvPr/>
        </p:nvSpPr>
        <p:spPr bwMode="auto">
          <a:xfrm>
            <a:off x="381000" y="5029200"/>
            <a:ext cx="5410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eaLnBrk="1" hangingPunct="1">
              <a:buClrTx/>
              <a:buSzTx/>
              <a:buFontTx/>
              <a:buNone/>
            </a:pPr>
            <a:r>
              <a:rPr lang="en-US" altLang="en-US">
                <a:solidFill>
                  <a:schemeClr val="tx1"/>
                </a:solidFill>
                <a:latin typeface="Tahoma" pitchFamily="34" charset="0"/>
              </a:rPr>
              <a:t>Alternatives:</a:t>
            </a:r>
            <a:r>
              <a:rPr lang="en-US" altLang="en-US">
                <a:solidFill>
                  <a:srgbClr val="0000FF"/>
                </a:solidFill>
                <a:latin typeface="Tahoma" pitchFamily="34" charset="0"/>
              </a:rPr>
              <a:t> PROC ANOVA, GLM, MIXED, </a:t>
            </a:r>
          </a:p>
          <a:p>
            <a:pPr eaLnBrk="1" hangingPunct="1">
              <a:buClrTx/>
              <a:buSzTx/>
              <a:buFontTx/>
              <a:buNone/>
            </a:pPr>
            <a:r>
              <a:rPr lang="en-US" altLang="en-US">
                <a:solidFill>
                  <a:srgbClr val="0000FF"/>
                </a:solidFill>
                <a:latin typeface="Tahoma" pitchFamily="34" charset="0"/>
              </a:rPr>
              <a:t>     ANALYST, INTERACTIVE DATA ANALYSIS</a:t>
            </a:r>
          </a:p>
        </p:txBody>
      </p:sp>
      <p:graphicFrame>
        <p:nvGraphicFramePr>
          <p:cNvPr id="110632" name="Group 40"/>
          <p:cNvGraphicFramePr>
            <a:graphicFrameLocks noGrp="1"/>
          </p:cNvGraphicFramePr>
          <p:nvPr/>
        </p:nvGraphicFramePr>
        <p:xfrm>
          <a:off x="838200" y="1952625"/>
          <a:ext cx="3962400" cy="1920876"/>
        </p:xfrm>
        <a:graphic>
          <a:graphicData uri="http://schemas.openxmlformats.org/drawingml/2006/table">
            <a:tbl>
              <a:tblPr/>
              <a:tblGrid>
                <a:gridCol w="990600"/>
                <a:gridCol w="990600"/>
                <a:gridCol w="990600"/>
                <a:gridCol w="990600"/>
              </a:tblGrid>
              <a:tr h="320146">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00FF"/>
                          </a:solidFill>
                          <a:effectLst/>
                          <a:latin typeface="Verdana" pitchFamily="34" charset="0"/>
                        </a:rPr>
                        <a:t>Litter</a:t>
                      </a: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00FF"/>
                          </a:solidFill>
                          <a:effectLst/>
                          <a:latin typeface="Verdana" pitchFamily="34" charset="0"/>
                        </a:rPr>
                        <a:t>T1</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00FF"/>
                          </a:solidFill>
                          <a:effectLst/>
                          <a:latin typeface="Verdana" pitchFamily="34" charset="0"/>
                        </a:rPr>
                        <a:t>T2</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00FF"/>
                          </a:solidFill>
                          <a:effectLst/>
                          <a:latin typeface="Verdana" pitchFamily="34" charset="0"/>
                        </a:rPr>
                        <a:t>T3</a:t>
                      </a: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r>
              <a:tr h="320146">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chemeClr val="hlink"/>
                          </a:solidFill>
                          <a:effectLst/>
                          <a:latin typeface="Verdana" pitchFamily="34" charset="0"/>
                        </a:rPr>
                        <a:t>1</a:t>
                      </a: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7.86</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7.76</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7.46</a:t>
                      </a: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a:noFill/>
                    </a:lnB>
                    <a:lnTlToBr>
                      <a:noFill/>
                    </a:lnTlToBr>
                    <a:lnBlToTr>
                      <a:noFill/>
                    </a:lnBlToTr>
                    <a:solidFill>
                      <a:schemeClr val="bg1"/>
                    </a:solidFill>
                  </a:tcPr>
                </a:tc>
              </a:tr>
              <a:tr h="320146">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chemeClr val="hlink"/>
                          </a:solidFill>
                          <a:effectLst/>
                          <a:latin typeface="Verdana" pitchFamily="34" charset="0"/>
                        </a:rPr>
                        <a:t>2</a:t>
                      </a: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8.00</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7.73</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7.68</a:t>
                      </a: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r>
              <a:tr h="320146">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chemeClr val="hlink"/>
                          </a:solidFill>
                          <a:effectLst/>
                          <a:latin typeface="Verdana" pitchFamily="34" charset="0"/>
                        </a:rPr>
                        <a:t>3</a:t>
                      </a: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7.93</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7.74</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7.51</a:t>
                      </a: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r>
              <a:tr h="320146">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chemeClr val="hlink"/>
                          </a:solidFill>
                          <a:effectLst/>
                          <a:latin typeface="Verdana" pitchFamily="34" charset="0"/>
                        </a:rPr>
                        <a:t>4</a:t>
                      </a: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7.62</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7.43</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7.21</a:t>
                      </a: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r>
              <a:tr h="320146">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chemeClr val="hlink"/>
                          </a:solidFill>
                          <a:effectLst/>
                          <a:latin typeface="Verdana" pitchFamily="34" charset="0"/>
                        </a:rPr>
                        <a:t>5</a:t>
                      </a: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7.81</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7.44</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7.42</a:t>
                      </a: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a:noFill/>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r>
            </a:tbl>
          </a:graphicData>
        </a:graphic>
      </p:graphicFrame>
      <p:graphicFrame>
        <p:nvGraphicFramePr>
          <p:cNvPr id="110631" name="Object 39"/>
          <p:cNvGraphicFramePr>
            <a:graphicFrameLocks noGrp="1" noChangeAspect="1"/>
          </p:cNvGraphicFramePr>
          <p:nvPr>
            <p:ph idx="1"/>
          </p:nvPr>
        </p:nvGraphicFramePr>
        <p:xfrm>
          <a:off x="5721350" y="228600"/>
          <a:ext cx="2813050" cy="6400800"/>
        </p:xfrm>
        <a:graphic>
          <a:graphicData uri="http://schemas.openxmlformats.org/presentationml/2006/ole">
            <mc:AlternateContent xmlns:mc="http://schemas.openxmlformats.org/markup-compatibility/2006">
              <mc:Choice xmlns:v="urn:schemas-microsoft-com:vml" Requires="v">
                <p:oleObj spid="_x0000_s75861" name="Immagine bitmap" r:id="rId3" imgW="2457143" imgH="5590476" progId="Paint.Picture">
                  <p:embed/>
                </p:oleObj>
              </mc:Choice>
              <mc:Fallback>
                <p:oleObj name="Immagine bitmap" r:id="rId3" imgW="2457143" imgH="5590476" progId="Paint.Picture">
                  <p:embed/>
                  <p:pic>
                    <p:nvPicPr>
                      <p:cNvPr id="0" name="Object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1350" y="228600"/>
                        <a:ext cx="281305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7" descr="Risultati immagini per sas softwa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66152" y="39871"/>
            <a:ext cx="1109198" cy="454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10594"/>
                                        </p:tgtEl>
                                        <p:attrNameLst>
                                          <p:attrName>style.visibility</p:attrName>
                                        </p:attrNameLst>
                                      </p:cBhvr>
                                      <p:to>
                                        <p:strVal val="visible"/>
                                      </p:to>
                                    </p:set>
                                    <p:anim calcmode="lin" valueType="num">
                                      <p:cBhvr>
                                        <p:cTn id="7" dur="1000" fill="hold"/>
                                        <p:tgtEl>
                                          <p:spTgt spid="110594"/>
                                        </p:tgtEl>
                                        <p:attrNameLst>
                                          <p:attrName>ppt_w</p:attrName>
                                        </p:attrNameLst>
                                      </p:cBhvr>
                                      <p:tavLst>
                                        <p:tav tm="0">
                                          <p:val>
                                            <p:fltVal val="0"/>
                                          </p:val>
                                        </p:tav>
                                        <p:tav tm="100000">
                                          <p:val>
                                            <p:strVal val="#ppt_w"/>
                                          </p:val>
                                        </p:tav>
                                      </p:tavLst>
                                    </p:anim>
                                    <p:anim calcmode="lin" valueType="num">
                                      <p:cBhvr>
                                        <p:cTn id="8" dur="1000" fill="hold"/>
                                        <p:tgtEl>
                                          <p:spTgt spid="110594"/>
                                        </p:tgtEl>
                                        <p:attrNameLst>
                                          <p:attrName>ppt_h</p:attrName>
                                        </p:attrNameLst>
                                      </p:cBhvr>
                                      <p:tavLst>
                                        <p:tav tm="0">
                                          <p:val>
                                            <p:fltVal val="0"/>
                                          </p:val>
                                        </p:tav>
                                        <p:tav tm="100000">
                                          <p:val>
                                            <p:strVal val="#ppt_h"/>
                                          </p:val>
                                        </p:tav>
                                      </p:tavLst>
                                    </p:anim>
                                    <p:anim calcmode="lin" valueType="num">
                                      <p:cBhvr>
                                        <p:cTn id="9" dur="1000" fill="hold"/>
                                        <p:tgtEl>
                                          <p:spTgt spid="11059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0594"/>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9" presetClass="entr" presetSubtype="0" fill="hold" nodeType="afterEffect">
                                  <p:stCondLst>
                                    <p:cond delay="0"/>
                                  </p:stCondLst>
                                  <p:childTnLst>
                                    <p:set>
                                      <p:cBhvr>
                                        <p:cTn id="13" dur="1" fill="hold">
                                          <p:stCondLst>
                                            <p:cond delay="0"/>
                                          </p:stCondLst>
                                        </p:cTn>
                                        <p:tgtEl>
                                          <p:spTgt spid="110632"/>
                                        </p:tgtEl>
                                        <p:attrNameLst>
                                          <p:attrName>style.visibility</p:attrName>
                                        </p:attrNameLst>
                                      </p:cBhvr>
                                      <p:to>
                                        <p:strVal val="visible"/>
                                      </p:to>
                                    </p:set>
                                    <p:animEffect transition="in" filter="dissolve">
                                      <p:cBhvr>
                                        <p:cTn id="14" dur="500"/>
                                        <p:tgtEl>
                                          <p:spTgt spid="110632"/>
                                        </p:tgtEl>
                                      </p:cBhvr>
                                    </p:animEffect>
                                  </p:childTnLst>
                                </p:cTn>
                              </p:par>
                            </p:childTnLst>
                          </p:cTn>
                        </p:par>
                        <p:par>
                          <p:cTn id="15" fill="hold" nodeType="afterGroup">
                            <p:stCondLst>
                              <p:cond delay="1500"/>
                            </p:stCondLst>
                            <p:childTnLst>
                              <p:par>
                                <p:cTn id="16" presetID="9" presetClass="entr" presetSubtype="0" fill="hold" nodeType="afterEffect">
                                  <p:stCondLst>
                                    <p:cond delay="0"/>
                                  </p:stCondLst>
                                  <p:childTnLst>
                                    <p:set>
                                      <p:cBhvr>
                                        <p:cTn id="17" dur="1" fill="hold">
                                          <p:stCondLst>
                                            <p:cond delay="0"/>
                                          </p:stCondLst>
                                        </p:cTn>
                                        <p:tgtEl>
                                          <p:spTgt spid="110631"/>
                                        </p:tgtEl>
                                        <p:attrNameLst>
                                          <p:attrName>style.visibility</p:attrName>
                                        </p:attrNameLst>
                                      </p:cBhvr>
                                      <p:to>
                                        <p:strVal val="visible"/>
                                      </p:to>
                                    </p:set>
                                    <p:animEffect transition="in" filter="dissolve">
                                      <p:cBhvr>
                                        <p:cTn id="18" dur="500"/>
                                        <p:tgtEl>
                                          <p:spTgt spid="110631"/>
                                        </p:tgtEl>
                                      </p:cBhvr>
                                    </p:animEffect>
                                  </p:childTnLst>
                                </p:cTn>
                              </p:par>
                            </p:childTnLst>
                          </p:cTn>
                        </p:par>
                        <p:par>
                          <p:cTn id="19" fill="hold" nodeType="afterGroup">
                            <p:stCondLst>
                              <p:cond delay="2000"/>
                            </p:stCondLst>
                            <p:childTnLst>
                              <p:par>
                                <p:cTn id="20" presetID="9" presetClass="entr" presetSubtype="0" fill="hold" grpId="0" nodeType="afterEffect">
                                  <p:stCondLst>
                                    <p:cond delay="0"/>
                                  </p:stCondLst>
                                  <p:childTnLst>
                                    <p:set>
                                      <p:cBhvr>
                                        <p:cTn id="21" dur="1" fill="hold">
                                          <p:stCondLst>
                                            <p:cond delay="0"/>
                                          </p:stCondLst>
                                        </p:cTn>
                                        <p:tgtEl>
                                          <p:spTgt spid="110595"/>
                                        </p:tgtEl>
                                        <p:attrNameLst>
                                          <p:attrName>style.visibility</p:attrName>
                                        </p:attrNameLst>
                                      </p:cBhvr>
                                      <p:to>
                                        <p:strVal val="visible"/>
                                      </p:to>
                                    </p:set>
                                    <p:animEffect transition="in" filter="dissolve">
                                      <p:cBhvr>
                                        <p:cTn id="22" dur="500"/>
                                        <p:tgtEl>
                                          <p:spTgt spid="110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autoUpdateAnimBg="0"/>
      <p:bldP spid="110595"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AutoShape 2"/>
          <p:cNvSpPr>
            <a:spLocks noChangeArrowheads="1"/>
          </p:cNvSpPr>
          <p:nvPr/>
        </p:nvSpPr>
        <p:spPr bwMode="auto">
          <a:xfrm>
            <a:off x="2003425" y="533400"/>
            <a:ext cx="5116513" cy="685800"/>
          </a:xfrm>
          <a:prstGeom prst="roundRect">
            <a:avLst>
              <a:gd name="adj" fmla="val 16667"/>
            </a:avLst>
          </a:prstGeom>
          <a:solidFill>
            <a:srgbClr val="FFFFFF"/>
          </a:solidFill>
          <a:ln w="9525">
            <a:solidFill>
              <a:srgbClr val="00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76803" name="Text Box 3"/>
          <p:cNvSpPr txBox="1">
            <a:spLocks noChangeArrowheads="1"/>
          </p:cNvSpPr>
          <p:nvPr/>
        </p:nvSpPr>
        <p:spPr bwMode="auto">
          <a:xfrm>
            <a:off x="2122488" y="574675"/>
            <a:ext cx="4876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50000"/>
              </a:spcBef>
              <a:buClrTx/>
              <a:buSzTx/>
              <a:buFontTx/>
              <a:buNone/>
            </a:pPr>
            <a:r>
              <a:rPr lang="en-US" altLang="en-US" sz="3200">
                <a:solidFill>
                  <a:srgbClr val="FF0000"/>
                </a:solidFill>
                <a:latin typeface="Tahoma" pitchFamily="34" charset="0"/>
              </a:rPr>
              <a:t>RESULTS (PROC ANOVA)</a:t>
            </a:r>
          </a:p>
        </p:txBody>
      </p:sp>
      <p:sp>
        <p:nvSpPr>
          <p:cNvPr id="76804" name="Text Box 4"/>
          <p:cNvSpPr txBox="1">
            <a:spLocks noChangeArrowheads="1"/>
          </p:cNvSpPr>
          <p:nvPr/>
        </p:nvSpPr>
        <p:spPr bwMode="auto">
          <a:xfrm>
            <a:off x="2808288" y="1336675"/>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50000"/>
              </a:spcBef>
              <a:buClrTx/>
              <a:buSzTx/>
              <a:buFontTx/>
              <a:buNone/>
            </a:pPr>
            <a:r>
              <a:rPr lang="en-US" altLang="en-US" sz="2400">
                <a:solidFill>
                  <a:srgbClr val="008000"/>
                </a:solidFill>
                <a:latin typeface="Tahoma" pitchFamily="34" charset="0"/>
              </a:rPr>
              <a:t>(Test for Fixed Effects)</a:t>
            </a:r>
          </a:p>
        </p:txBody>
      </p:sp>
      <p:graphicFrame>
        <p:nvGraphicFramePr>
          <p:cNvPr id="76805" name="Object 5"/>
          <p:cNvGraphicFramePr>
            <a:graphicFrameLocks noGrp="1" noChangeAspect="1"/>
          </p:cNvGraphicFramePr>
          <p:nvPr>
            <p:ph/>
          </p:nvPr>
        </p:nvGraphicFramePr>
        <p:xfrm>
          <a:off x="942975" y="2284413"/>
          <a:ext cx="7410450" cy="3122612"/>
        </p:xfrm>
        <a:graphic>
          <a:graphicData uri="http://schemas.openxmlformats.org/presentationml/2006/ole">
            <mc:AlternateContent xmlns:mc="http://schemas.openxmlformats.org/markup-compatibility/2006">
              <mc:Choice xmlns:v="urn:schemas-microsoft-com:vml" Requires="v">
                <p:oleObj spid="_x0000_s76855" name="Bitmap Image" r:id="rId4" imgW="6601746" imgH="2486372" progId="Paint.Picture">
                  <p:embed/>
                </p:oleObj>
              </mc:Choice>
              <mc:Fallback>
                <p:oleObj name="Bitmap Image" r:id="rId4" imgW="6601746" imgH="2486372" progId="Paint.Pictur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975" y="2284413"/>
                        <a:ext cx="7410450" cy="312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806" name="Rectangle 6"/>
          <p:cNvSpPr>
            <a:spLocks noChangeArrowheads="1"/>
          </p:cNvSpPr>
          <p:nvPr/>
        </p:nvSpPr>
        <p:spPr bwMode="auto">
          <a:xfrm>
            <a:off x="6704013" y="5113338"/>
            <a:ext cx="1752600" cy="228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7" name="Picture 7" descr="Risultati immagini per sas softwa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5868" y="226145"/>
            <a:ext cx="1109198" cy="454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AutoShape 2"/>
          <p:cNvSpPr>
            <a:spLocks noChangeArrowheads="1"/>
          </p:cNvSpPr>
          <p:nvPr/>
        </p:nvSpPr>
        <p:spPr bwMode="auto">
          <a:xfrm>
            <a:off x="2003425" y="533400"/>
            <a:ext cx="5116513" cy="685800"/>
          </a:xfrm>
          <a:prstGeom prst="roundRect">
            <a:avLst>
              <a:gd name="adj" fmla="val 16667"/>
            </a:avLst>
          </a:prstGeom>
          <a:solidFill>
            <a:srgbClr val="FFFFFF"/>
          </a:solidFill>
          <a:ln w="9525">
            <a:solidFill>
              <a:srgbClr val="00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77827" name="Text Box 3"/>
          <p:cNvSpPr txBox="1">
            <a:spLocks noChangeArrowheads="1"/>
          </p:cNvSpPr>
          <p:nvPr/>
        </p:nvSpPr>
        <p:spPr bwMode="auto">
          <a:xfrm>
            <a:off x="2122488" y="574675"/>
            <a:ext cx="4876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50000"/>
              </a:spcBef>
              <a:buClrTx/>
              <a:buSzTx/>
              <a:buFontTx/>
              <a:buNone/>
            </a:pPr>
            <a:r>
              <a:rPr lang="en-US" altLang="en-US" sz="3200">
                <a:solidFill>
                  <a:srgbClr val="FF0000"/>
                </a:solidFill>
                <a:latin typeface="Tahoma" pitchFamily="34" charset="0"/>
              </a:rPr>
              <a:t>RESULTS (PROC GLM)</a:t>
            </a:r>
          </a:p>
        </p:txBody>
      </p:sp>
      <p:sp>
        <p:nvSpPr>
          <p:cNvPr id="77828" name="Text Box 4"/>
          <p:cNvSpPr txBox="1">
            <a:spLocks noChangeArrowheads="1"/>
          </p:cNvSpPr>
          <p:nvPr/>
        </p:nvSpPr>
        <p:spPr bwMode="auto">
          <a:xfrm>
            <a:off x="2808288" y="1336675"/>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50000"/>
              </a:spcBef>
              <a:buClrTx/>
              <a:buSzTx/>
              <a:buFontTx/>
              <a:buNone/>
            </a:pPr>
            <a:r>
              <a:rPr lang="en-US" altLang="en-US" sz="2400">
                <a:solidFill>
                  <a:srgbClr val="008000"/>
                </a:solidFill>
                <a:latin typeface="Tahoma" pitchFamily="34" charset="0"/>
              </a:rPr>
              <a:t>(Test for Fixed Effects)</a:t>
            </a:r>
          </a:p>
        </p:txBody>
      </p:sp>
      <p:graphicFrame>
        <p:nvGraphicFramePr>
          <p:cNvPr id="77829" name="Object 5"/>
          <p:cNvGraphicFramePr>
            <a:graphicFrameLocks noGrp="1" noChangeAspect="1"/>
          </p:cNvGraphicFramePr>
          <p:nvPr>
            <p:ph/>
          </p:nvPr>
        </p:nvGraphicFramePr>
        <p:xfrm>
          <a:off x="1123950" y="1963738"/>
          <a:ext cx="7115175" cy="3552825"/>
        </p:xfrm>
        <a:graphic>
          <a:graphicData uri="http://schemas.openxmlformats.org/presentationml/2006/ole">
            <mc:AlternateContent xmlns:mc="http://schemas.openxmlformats.org/markup-compatibility/2006">
              <mc:Choice xmlns:v="urn:schemas-microsoft-com:vml" Requires="v">
                <p:oleObj spid="_x0000_s77878" name="Bitmap Image" r:id="rId4" imgW="6571429" imgH="3266667" progId="Paint.Picture">
                  <p:embed/>
                </p:oleObj>
              </mc:Choice>
              <mc:Fallback>
                <p:oleObj name="Bitmap Image" r:id="rId4" imgW="6571429" imgH="3266667" progId="Paint.Pictur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950" y="1963738"/>
                        <a:ext cx="7115175"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30" name="Rectangle 6"/>
          <p:cNvSpPr>
            <a:spLocks noChangeArrowheads="1"/>
          </p:cNvSpPr>
          <p:nvPr/>
        </p:nvSpPr>
        <p:spPr bwMode="auto">
          <a:xfrm>
            <a:off x="6589713" y="5262563"/>
            <a:ext cx="1752600" cy="228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7" name="Picture 7" descr="Risultati immagini per sas softwa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5868" y="226145"/>
            <a:ext cx="1109198" cy="454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012825" y="242888"/>
            <a:ext cx="4165600" cy="373062"/>
          </a:xfrm>
        </p:spPr>
        <p:txBody>
          <a:bodyPr/>
          <a:lstStyle/>
          <a:p>
            <a:pPr algn="ctr" eaLnBrk="1" hangingPunct="1"/>
            <a:r>
              <a:rPr lang="en-US" altLang="en-US" sz="2300" smtClean="0">
                <a:latin typeface="Verdana" pitchFamily="34" charset="0"/>
              </a:rPr>
              <a:t>EXAMPLE and R CODE</a:t>
            </a:r>
          </a:p>
        </p:txBody>
      </p:sp>
      <p:graphicFrame>
        <p:nvGraphicFramePr>
          <p:cNvPr id="110632" name="Group 40"/>
          <p:cNvGraphicFramePr>
            <a:graphicFrameLocks noGrp="1"/>
          </p:cNvGraphicFramePr>
          <p:nvPr/>
        </p:nvGraphicFramePr>
        <p:xfrm>
          <a:off x="838200" y="2755900"/>
          <a:ext cx="3962400" cy="1920876"/>
        </p:xfrm>
        <a:graphic>
          <a:graphicData uri="http://schemas.openxmlformats.org/drawingml/2006/table">
            <a:tbl>
              <a:tblPr/>
              <a:tblGrid>
                <a:gridCol w="990600"/>
                <a:gridCol w="990600"/>
                <a:gridCol w="990600"/>
                <a:gridCol w="990600"/>
              </a:tblGrid>
              <a:tr h="320146">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00FF"/>
                          </a:solidFill>
                          <a:effectLst/>
                          <a:latin typeface="Verdana" pitchFamily="34" charset="0"/>
                        </a:rPr>
                        <a:t>Litter</a:t>
                      </a: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00FF"/>
                          </a:solidFill>
                          <a:effectLst/>
                          <a:latin typeface="Verdana" pitchFamily="34" charset="0"/>
                        </a:rPr>
                        <a:t>T1</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00FF"/>
                          </a:solidFill>
                          <a:effectLst/>
                          <a:latin typeface="Verdana" pitchFamily="34" charset="0"/>
                        </a:rPr>
                        <a:t>T2</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00FF"/>
                          </a:solidFill>
                          <a:effectLst/>
                          <a:latin typeface="Verdana" pitchFamily="34" charset="0"/>
                        </a:rPr>
                        <a:t>T3</a:t>
                      </a: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r>
              <a:tr h="320146">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chemeClr val="hlink"/>
                          </a:solidFill>
                          <a:effectLst/>
                          <a:latin typeface="Verdana" pitchFamily="34" charset="0"/>
                        </a:rPr>
                        <a:t>1</a:t>
                      </a: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7.86</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7.76</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7.46</a:t>
                      </a: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a:noFill/>
                    </a:lnB>
                    <a:lnTlToBr>
                      <a:noFill/>
                    </a:lnTlToBr>
                    <a:lnBlToTr>
                      <a:noFill/>
                    </a:lnBlToTr>
                    <a:solidFill>
                      <a:schemeClr val="bg1"/>
                    </a:solidFill>
                  </a:tcPr>
                </a:tc>
              </a:tr>
              <a:tr h="320146">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chemeClr val="hlink"/>
                          </a:solidFill>
                          <a:effectLst/>
                          <a:latin typeface="Verdana" pitchFamily="34" charset="0"/>
                        </a:rPr>
                        <a:t>2</a:t>
                      </a: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8.00</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7.73</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7.68</a:t>
                      </a: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r>
              <a:tr h="320146">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chemeClr val="hlink"/>
                          </a:solidFill>
                          <a:effectLst/>
                          <a:latin typeface="Verdana" pitchFamily="34" charset="0"/>
                        </a:rPr>
                        <a:t>3</a:t>
                      </a: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7.93</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7.74</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7.51</a:t>
                      </a: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r>
              <a:tr h="320146">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chemeClr val="hlink"/>
                          </a:solidFill>
                          <a:effectLst/>
                          <a:latin typeface="Verdana" pitchFamily="34" charset="0"/>
                        </a:rPr>
                        <a:t>4</a:t>
                      </a: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7.62</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7.43</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7.21</a:t>
                      </a: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r>
              <a:tr h="320146">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chemeClr val="hlink"/>
                          </a:solidFill>
                          <a:effectLst/>
                          <a:latin typeface="Verdana" pitchFamily="34" charset="0"/>
                        </a:rPr>
                        <a:t>5</a:t>
                      </a:r>
                    </a:p>
                  </a:txBody>
                  <a:tcPr marT="45735" marB="4573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smtClean="0">
                          <a:ln>
                            <a:noFill/>
                          </a:ln>
                          <a:solidFill>
                            <a:srgbClr val="003399"/>
                          </a:solidFill>
                          <a:effectLst/>
                          <a:latin typeface="Verdana" pitchFamily="34" charset="0"/>
                        </a:rPr>
                        <a:t>7.81</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dirty="0" smtClean="0">
                          <a:ln>
                            <a:noFill/>
                          </a:ln>
                          <a:solidFill>
                            <a:srgbClr val="003399"/>
                          </a:solidFill>
                          <a:effectLst/>
                          <a:latin typeface="Verdana" pitchFamily="34" charset="0"/>
                        </a:rPr>
                        <a:t>7.44</a:t>
                      </a:r>
                    </a:p>
                  </a:txBody>
                  <a:tcPr marT="45735" marB="4573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lgn="l">
                        <a:spcBef>
                          <a:spcPct val="20000"/>
                        </a:spcBef>
                        <a:buClr>
                          <a:srgbClr val="003399"/>
                        </a:buClr>
                        <a:buSzPct val="70000"/>
                        <a:buFont typeface="Wingdings" pitchFamily="2" charset="2"/>
                        <a:defRPr>
                          <a:solidFill>
                            <a:srgbClr val="003399"/>
                          </a:solidFill>
                          <a:latin typeface="Verdana" pitchFamily="34" charset="0"/>
                        </a:defRPr>
                      </a:lvl1pPr>
                      <a:lvl2pPr algn="l">
                        <a:spcBef>
                          <a:spcPct val="20000"/>
                        </a:spcBef>
                        <a:buClr>
                          <a:srgbClr val="003399"/>
                        </a:buClr>
                        <a:buSzPct val="70000"/>
                        <a:buFont typeface="Wingdings" pitchFamily="2" charset="2"/>
                        <a:defRPr>
                          <a:solidFill>
                            <a:srgbClr val="003399"/>
                          </a:solidFill>
                          <a:latin typeface="Verdana" pitchFamily="34" charset="0"/>
                        </a:defRPr>
                      </a:lvl2pPr>
                      <a:lvl3pPr algn="l">
                        <a:spcBef>
                          <a:spcPct val="20000"/>
                        </a:spcBef>
                        <a:buClr>
                          <a:srgbClr val="003399"/>
                        </a:buClr>
                        <a:buSzPct val="65000"/>
                        <a:buFont typeface="Wingdings" pitchFamily="2" charset="2"/>
                        <a:defRPr sz="1600">
                          <a:solidFill>
                            <a:srgbClr val="003399"/>
                          </a:solidFill>
                          <a:latin typeface="Verdana" pitchFamily="34" charset="0"/>
                        </a:defRPr>
                      </a:lvl3pPr>
                      <a:lvl4pPr algn="l">
                        <a:spcBef>
                          <a:spcPct val="20000"/>
                        </a:spcBef>
                        <a:buClr>
                          <a:srgbClr val="003399"/>
                        </a:buClr>
                        <a:buSzPct val="70000"/>
                        <a:buFont typeface="Wingdings" pitchFamily="2" charset="2"/>
                        <a:defRPr sz="1600">
                          <a:solidFill>
                            <a:srgbClr val="003399"/>
                          </a:solidFill>
                          <a:latin typeface="Verdana" pitchFamily="34" charset="0"/>
                        </a:defRPr>
                      </a:lvl4pPr>
                      <a:lvl5pPr algn="l">
                        <a:spcBef>
                          <a:spcPct val="20000"/>
                        </a:spcBef>
                        <a:buClr>
                          <a:srgbClr val="003399"/>
                        </a:buClr>
                        <a:buSzPct val="60000"/>
                        <a:buFont typeface="Wingdings" pitchFamily="2" charset="2"/>
                        <a:defRPr sz="1600">
                          <a:solidFill>
                            <a:srgbClr val="003399"/>
                          </a:solidFill>
                          <a:latin typeface="Verdana" pitchFamily="34" charset="0"/>
                        </a:defRPr>
                      </a:lvl5pPr>
                      <a:lvl6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6pPr>
                      <a:lvl7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7pPr>
                      <a:lvl8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8pPr>
                      <a:lvl9pPr fontAlgn="base">
                        <a:spcBef>
                          <a:spcPct val="20000"/>
                        </a:spcBef>
                        <a:spcAft>
                          <a:spcPct val="0"/>
                        </a:spcAft>
                        <a:buClr>
                          <a:srgbClr val="003399"/>
                        </a:buClr>
                        <a:buSzPct val="60000"/>
                        <a:buFont typeface="Wingdings" pitchFamily="2" charset="2"/>
                        <a:defRPr sz="1600">
                          <a:solidFill>
                            <a:srgbClr val="003399"/>
                          </a:solidFill>
                          <a:latin typeface="Verdana" pitchFamily="34" charset="0"/>
                        </a:defRPr>
                      </a:lvl9pPr>
                    </a:lstStyle>
                    <a:p>
                      <a:pPr marL="0" marR="0" lvl="0" indent="0" algn="ctr" defTabSz="914400" rtl="0" eaLnBrk="1" fontAlgn="base" latinLnBrk="0" hangingPunct="1">
                        <a:lnSpc>
                          <a:spcPct val="100000"/>
                        </a:lnSpc>
                        <a:spcBef>
                          <a:spcPct val="20000"/>
                        </a:spcBef>
                        <a:spcAft>
                          <a:spcPct val="0"/>
                        </a:spcAft>
                        <a:buClr>
                          <a:srgbClr val="003399"/>
                        </a:buClr>
                        <a:buSzPct val="70000"/>
                        <a:buFont typeface="Wingdings" pitchFamily="2" charset="2"/>
                        <a:buNone/>
                        <a:tabLst/>
                      </a:pPr>
                      <a:r>
                        <a:rPr kumimoji="0" lang="en-US" altLang="en-US" sz="1500" b="0" i="0" u="none" strike="noStrike" cap="none" normalizeH="0" baseline="0" dirty="0" smtClean="0">
                          <a:ln>
                            <a:noFill/>
                          </a:ln>
                          <a:solidFill>
                            <a:srgbClr val="003399"/>
                          </a:solidFill>
                          <a:effectLst/>
                          <a:latin typeface="Verdana" pitchFamily="34" charset="0"/>
                        </a:rPr>
                        <a:t>7.42</a:t>
                      </a:r>
                    </a:p>
                  </a:txBody>
                  <a:tcPr marT="45735" marB="4573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a:noFill/>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r>
            </a:tbl>
          </a:graphicData>
        </a:graphic>
      </p:graphicFrame>
      <p:pic>
        <p:nvPicPr>
          <p:cNvPr id="70692" name="Picture 3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50060"/>
          <a:stretch>
            <a:fillRect/>
          </a:stretch>
        </p:blipFill>
        <p:spPr>
          <a:xfrm>
            <a:off x="4932363" y="2684463"/>
            <a:ext cx="3954462" cy="2039937"/>
          </a:xfr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5" name="Picture 2" descr="Risultati immagini per R soft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0063" y="121833"/>
            <a:ext cx="803379" cy="62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796173"/>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10594"/>
                                        </p:tgtEl>
                                        <p:attrNameLst>
                                          <p:attrName>style.visibility</p:attrName>
                                        </p:attrNameLst>
                                      </p:cBhvr>
                                      <p:to>
                                        <p:strVal val="visible"/>
                                      </p:to>
                                    </p:set>
                                    <p:anim calcmode="lin" valueType="num">
                                      <p:cBhvr>
                                        <p:cTn id="7" dur="1000" fill="hold"/>
                                        <p:tgtEl>
                                          <p:spTgt spid="110594"/>
                                        </p:tgtEl>
                                        <p:attrNameLst>
                                          <p:attrName>ppt_w</p:attrName>
                                        </p:attrNameLst>
                                      </p:cBhvr>
                                      <p:tavLst>
                                        <p:tav tm="0">
                                          <p:val>
                                            <p:fltVal val="0"/>
                                          </p:val>
                                        </p:tav>
                                        <p:tav tm="100000">
                                          <p:val>
                                            <p:strVal val="#ppt_w"/>
                                          </p:val>
                                        </p:tav>
                                      </p:tavLst>
                                    </p:anim>
                                    <p:anim calcmode="lin" valueType="num">
                                      <p:cBhvr>
                                        <p:cTn id="8" dur="1000" fill="hold"/>
                                        <p:tgtEl>
                                          <p:spTgt spid="110594"/>
                                        </p:tgtEl>
                                        <p:attrNameLst>
                                          <p:attrName>ppt_h</p:attrName>
                                        </p:attrNameLst>
                                      </p:cBhvr>
                                      <p:tavLst>
                                        <p:tav tm="0">
                                          <p:val>
                                            <p:fltVal val="0"/>
                                          </p:val>
                                        </p:tav>
                                        <p:tav tm="100000">
                                          <p:val>
                                            <p:strVal val="#ppt_h"/>
                                          </p:val>
                                        </p:tav>
                                      </p:tavLst>
                                    </p:anim>
                                    <p:anim calcmode="lin" valueType="num">
                                      <p:cBhvr>
                                        <p:cTn id="9" dur="1000" fill="hold"/>
                                        <p:tgtEl>
                                          <p:spTgt spid="11059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0594"/>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9" presetClass="entr" presetSubtype="0" fill="hold" nodeType="afterEffect">
                                  <p:stCondLst>
                                    <p:cond delay="0"/>
                                  </p:stCondLst>
                                  <p:childTnLst>
                                    <p:set>
                                      <p:cBhvr>
                                        <p:cTn id="13" dur="1" fill="hold">
                                          <p:stCondLst>
                                            <p:cond delay="0"/>
                                          </p:stCondLst>
                                        </p:cTn>
                                        <p:tgtEl>
                                          <p:spTgt spid="110632"/>
                                        </p:tgtEl>
                                        <p:attrNameLst>
                                          <p:attrName>style.visibility</p:attrName>
                                        </p:attrNameLst>
                                      </p:cBhvr>
                                      <p:to>
                                        <p:strVal val="visible"/>
                                      </p:to>
                                    </p:set>
                                    <p:animEffect transition="in" filter="dissolve">
                                      <p:cBhvr>
                                        <p:cTn id="14" dur="500"/>
                                        <p:tgtEl>
                                          <p:spTgt spid="110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8"/>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1052513" y="1084263"/>
            <a:ext cx="7262812" cy="5657850"/>
          </a:xfr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71683" name="Text Box 4"/>
          <p:cNvSpPr txBox="1">
            <a:spLocks noChangeArrowheads="1"/>
          </p:cNvSpPr>
          <p:nvPr/>
        </p:nvSpPr>
        <p:spPr bwMode="auto">
          <a:xfrm>
            <a:off x="2484438" y="404813"/>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50000"/>
              </a:spcBef>
              <a:buClrTx/>
              <a:buSzTx/>
              <a:buFontTx/>
              <a:buNone/>
            </a:pPr>
            <a:r>
              <a:rPr lang="en-US" altLang="en-US" sz="2400">
                <a:solidFill>
                  <a:srgbClr val="008000"/>
                </a:solidFill>
                <a:latin typeface="Tahoma" pitchFamily="34" charset="0"/>
              </a:rPr>
              <a:t>(Test for Fixed Effects)</a:t>
            </a:r>
          </a:p>
        </p:txBody>
      </p:sp>
      <p:sp>
        <p:nvSpPr>
          <p:cNvPr id="71684" name="Rectangle 6"/>
          <p:cNvSpPr>
            <a:spLocks noChangeArrowheads="1"/>
          </p:cNvSpPr>
          <p:nvPr/>
        </p:nvSpPr>
        <p:spPr bwMode="auto">
          <a:xfrm>
            <a:off x="3924300" y="5876925"/>
            <a:ext cx="1008063" cy="15716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71685" name="Rectangle 6"/>
          <p:cNvSpPr>
            <a:spLocks noChangeArrowheads="1"/>
          </p:cNvSpPr>
          <p:nvPr/>
        </p:nvSpPr>
        <p:spPr bwMode="auto">
          <a:xfrm>
            <a:off x="4356100" y="5072063"/>
            <a:ext cx="720725" cy="15716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71686" name="Rectangle 6"/>
          <p:cNvSpPr>
            <a:spLocks noChangeArrowheads="1"/>
          </p:cNvSpPr>
          <p:nvPr/>
        </p:nvSpPr>
        <p:spPr bwMode="auto">
          <a:xfrm>
            <a:off x="2195513" y="5072063"/>
            <a:ext cx="431800" cy="15716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71687" name="Rectangle 6"/>
          <p:cNvSpPr>
            <a:spLocks noChangeArrowheads="1"/>
          </p:cNvSpPr>
          <p:nvPr/>
        </p:nvSpPr>
        <p:spPr bwMode="auto">
          <a:xfrm>
            <a:off x="4716463" y="4868863"/>
            <a:ext cx="576262" cy="15716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pic>
        <p:nvPicPr>
          <p:cNvPr id="8" name="Picture 2" descr="Risultati immagini per R softwa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0063" y="121833"/>
            <a:ext cx="803379" cy="62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04963"/>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779771" y="1700808"/>
            <a:ext cx="3705026" cy="729655"/>
          </a:xfrm>
        </p:spPr>
        <p:txBody>
          <a:bodyPr/>
          <a:lstStyle/>
          <a:p>
            <a:pPr algn="ctr"/>
            <a:r>
              <a:rPr lang="en-US" altLang="en-US" dirty="0">
                <a:latin typeface="Verdana" pitchFamily="34" charset="0"/>
              </a:rPr>
              <a:t>Factorial Design</a:t>
            </a:r>
            <a:endParaRPr lang="en-US" dirty="0"/>
          </a:p>
        </p:txBody>
      </p:sp>
      <p:pic>
        <p:nvPicPr>
          <p:cNvPr id="101378" name="Picture 2" descr="Risultati immagini per factorial design intera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2924944"/>
            <a:ext cx="4019550"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9578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Populations and samples</a:t>
            </a:r>
            <a:endParaRPr lang="en-GB" dirty="0"/>
          </a:p>
        </p:txBody>
      </p:sp>
      <p:sp>
        <p:nvSpPr>
          <p:cNvPr id="6" name="AutoShape 2" descr="Risultati immagini per Populations and samples"/>
          <p:cNvSpPr>
            <a:spLocks noChangeAspect="1" noChangeArrowheads="1"/>
          </p:cNvSpPr>
          <p:nvPr/>
        </p:nvSpPr>
        <p:spPr bwMode="auto">
          <a:xfrm>
            <a:off x="4391025" y="-776288"/>
            <a:ext cx="2819400" cy="16192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Risultati immagini per Populations and samples"/>
          <p:cNvSpPr>
            <a:spLocks noChangeAspect="1" noChangeArrowheads="1"/>
          </p:cNvSpPr>
          <p:nvPr/>
        </p:nvSpPr>
        <p:spPr bwMode="auto">
          <a:xfrm>
            <a:off x="4543425" y="-623888"/>
            <a:ext cx="2819400" cy="16192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0054" name="Picture 6" descr="Immagine correl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94" y="1556792"/>
            <a:ext cx="7727094"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8004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en-US" dirty="0" smtClean="0">
                <a:latin typeface="Verdana" pitchFamily="34" charset="0"/>
              </a:rPr>
              <a:t>Factorial Design</a:t>
            </a:r>
          </a:p>
        </p:txBody>
      </p:sp>
      <p:sp>
        <p:nvSpPr>
          <p:cNvPr id="78851" name="Rectangle 3"/>
          <p:cNvSpPr>
            <a:spLocks noGrp="1" noChangeArrowheads="1"/>
          </p:cNvSpPr>
          <p:nvPr>
            <p:ph type="body" idx="1"/>
          </p:nvPr>
        </p:nvSpPr>
        <p:spPr/>
        <p:txBody>
          <a:bodyPr/>
          <a:lstStyle/>
          <a:p>
            <a:pPr algn="just" eaLnBrk="1" hangingPunct="1">
              <a:spcBef>
                <a:spcPts val="600"/>
              </a:spcBef>
              <a:spcAft>
                <a:spcPts val="1200"/>
              </a:spcAft>
            </a:pPr>
            <a:r>
              <a:rPr lang="en-US" altLang="en-US" dirty="0" smtClean="0"/>
              <a:t>Experimental units (subjects) are assigned randomly to treatments</a:t>
            </a:r>
          </a:p>
          <a:p>
            <a:pPr lvl="1" algn="just" eaLnBrk="1" hangingPunct="1">
              <a:spcBef>
                <a:spcPts val="600"/>
              </a:spcBef>
              <a:spcAft>
                <a:spcPts val="1200"/>
              </a:spcAft>
              <a:buFont typeface="Wingdings" panose="05000000000000000000" pitchFamily="2" charset="2"/>
              <a:buChar char="Ø"/>
            </a:pPr>
            <a:r>
              <a:rPr lang="en-US" altLang="en-US" dirty="0" smtClean="0"/>
              <a:t>Subjects are assumed homogeneous</a:t>
            </a:r>
          </a:p>
          <a:p>
            <a:pPr algn="just" eaLnBrk="1" hangingPunct="1">
              <a:spcBef>
                <a:spcPts val="600"/>
              </a:spcBef>
              <a:spcAft>
                <a:spcPts val="1200"/>
              </a:spcAft>
            </a:pPr>
            <a:r>
              <a:rPr lang="en-US" altLang="en-US" dirty="0" smtClean="0"/>
              <a:t>Two or more </a:t>
            </a:r>
            <a:r>
              <a:rPr lang="en-US" altLang="en-US" b="1" dirty="0" smtClean="0"/>
              <a:t>factors</a:t>
            </a:r>
            <a:r>
              <a:rPr lang="en-US" altLang="en-US" dirty="0" smtClean="0"/>
              <a:t> or independent variables</a:t>
            </a:r>
          </a:p>
          <a:p>
            <a:pPr lvl="1" algn="just" eaLnBrk="1" hangingPunct="1">
              <a:spcBef>
                <a:spcPts val="600"/>
              </a:spcBef>
              <a:spcAft>
                <a:spcPts val="1200"/>
              </a:spcAft>
              <a:buFont typeface="Wingdings" panose="05000000000000000000" pitchFamily="2" charset="2"/>
              <a:buChar char="Ø"/>
            </a:pPr>
            <a:r>
              <a:rPr lang="en-US" altLang="en-US" dirty="0" smtClean="0"/>
              <a:t>Each has 2 or more treatments (levels)</a:t>
            </a:r>
          </a:p>
          <a:p>
            <a:pPr algn="just" eaLnBrk="1" hangingPunct="1">
              <a:spcBef>
                <a:spcPts val="600"/>
              </a:spcBef>
              <a:spcAft>
                <a:spcPts val="1200"/>
              </a:spcAft>
            </a:pPr>
            <a:r>
              <a:rPr lang="en-US" altLang="en-US" dirty="0" smtClean="0"/>
              <a:t>Analyzed by two-way ANOVA</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en-US" sz="2300" smtClean="0"/>
              <a:t>Advantages of Factorial Designs</a:t>
            </a:r>
          </a:p>
        </p:txBody>
      </p:sp>
      <p:sp>
        <p:nvSpPr>
          <p:cNvPr id="79875" name="Rectangle 3"/>
          <p:cNvSpPr>
            <a:spLocks noGrp="1" noChangeArrowheads="1"/>
          </p:cNvSpPr>
          <p:nvPr>
            <p:ph type="body" idx="1"/>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just" eaLnBrk="1" hangingPunct="1">
              <a:spcBef>
                <a:spcPts val="600"/>
              </a:spcBef>
              <a:spcAft>
                <a:spcPts val="1200"/>
              </a:spcAft>
            </a:pPr>
            <a:r>
              <a:rPr lang="en-US" altLang="en-US" dirty="0" smtClean="0"/>
              <a:t>Saves time &amp; effort</a:t>
            </a:r>
          </a:p>
          <a:p>
            <a:pPr lvl="1" algn="just" eaLnBrk="1" hangingPunct="1">
              <a:spcBef>
                <a:spcPts val="600"/>
              </a:spcBef>
              <a:spcAft>
                <a:spcPts val="1200"/>
              </a:spcAft>
              <a:buFont typeface="Wingdings" panose="05000000000000000000" pitchFamily="2" charset="2"/>
              <a:buChar char="Ø"/>
            </a:pPr>
            <a:r>
              <a:rPr lang="en-US" altLang="en-US" dirty="0" smtClean="0"/>
              <a:t>e</a:t>
            </a:r>
            <a:r>
              <a:rPr lang="en-US" altLang="en-US" dirty="0" smtClean="0"/>
              <a:t>.g., </a:t>
            </a:r>
            <a:r>
              <a:rPr lang="en-US" altLang="en-US" dirty="0" smtClean="0"/>
              <a:t>Could use separate completely randomized designs for each variable</a:t>
            </a:r>
          </a:p>
          <a:p>
            <a:pPr algn="just" eaLnBrk="1" hangingPunct="1">
              <a:spcBef>
                <a:spcPts val="600"/>
              </a:spcBef>
              <a:spcAft>
                <a:spcPts val="1200"/>
              </a:spcAft>
            </a:pPr>
            <a:r>
              <a:rPr lang="en-US" altLang="en-US" dirty="0" smtClean="0"/>
              <a:t>Controls confounding effects by putting other variables into model</a:t>
            </a:r>
          </a:p>
          <a:p>
            <a:pPr algn="just" eaLnBrk="1" hangingPunct="1">
              <a:spcBef>
                <a:spcPts val="600"/>
              </a:spcBef>
              <a:spcAft>
                <a:spcPts val="1200"/>
              </a:spcAft>
            </a:pPr>
            <a:r>
              <a:rPr lang="en-US" altLang="en-US" dirty="0" smtClean="0"/>
              <a:t>Can explore interaction between variables</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en-US" smtClean="0">
                <a:latin typeface="Verdana" pitchFamily="34" charset="0"/>
              </a:rPr>
              <a:t>Two-Way ANOVA</a:t>
            </a:r>
          </a:p>
        </p:txBody>
      </p:sp>
      <p:sp>
        <p:nvSpPr>
          <p:cNvPr id="80899" name="Rectangle 3"/>
          <p:cNvSpPr>
            <a:spLocks noGrp="1" noChangeArrowheads="1"/>
          </p:cNvSpPr>
          <p:nvPr>
            <p:ph type="body" idx="1"/>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just" eaLnBrk="1" hangingPunct="1">
              <a:spcBef>
                <a:spcPts val="600"/>
              </a:spcBef>
              <a:spcAft>
                <a:spcPts val="1200"/>
              </a:spcAft>
            </a:pPr>
            <a:r>
              <a:rPr lang="en-US" altLang="en-US" dirty="0" smtClean="0"/>
              <a:t>Tests the equality of 2 or more population means when several independent variables are used</a:t>
            </a:r>
          </a:p>
          <a:p>
            <a:pPr algn="just" eaLnBrk="1" hangingPunct="1">
              <a:spcBef>
                <a:spcPts val="600"/>
              </a:spcBef>
              <a:spcAft>
                <a:spcPts val="1200"/>
              </a:spcAft>
            </a:pPr>
            <a:endParaRPr lang="en-US" altLang="en-US" dirty="0" smtClean="0"/>
          </a:p>
          <a:p>
            <a:pPr algn="just" eaLnBrk="1" hangingPunct="1">
              <a:spcBef>
                <a:spcPts val="600"/>
              </a:spcBef>
              <a:spcAft>
                <a:spcPts val="1200"/>
              </a:spcAft>
            </a:pPr>
            <a:r>
              <a:rPr lang="en-US" altLang="en-US" dirty="0" smtClean="0"/>
              <a:t>Same results as separate one-way </a:t>
            </a:r>
            <a:r>
              <a:rPr lang="en-US" altLang="en-US" dirty="0" err="1" smtClean="0"/>
              <a:t>anova</a:t>
            </a:r>
            <a:r>
              <a:rPr lang="en-US" altLang="en-US" dirty="0" smtClean="0"/>
              <a:t> on each variable</a:t>
            </a:r>
          </a:p>
          <a:p>
            <a:pPr lvl="1" algn="just" eaLnBrk="1" hangingPunct="1">
              <a:spcBef>
                <a:spcPts val="600"/>
              </a:spcBef>
              <a:spcAft>
                <a:spcPts val="1200"/>
              </a:spcAft>
              <a:buFont typeface="Wingdings" panose="05000000000000000000" pitchFamily="2" charset="2"/>
              <a:buChar char="Ø"/>
            </a:pPr>
            <a:r>
              <a:rPr lang="en-US" altLang="en-US" dirty="0" smtClean="0"/>
              <a:t>But interaction can be tested</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tLang="en-US" smtClean="0">
                <a:latin typeface="Verdana" pitchFamily="34" charset="0"/>
              </a:rPr>
              <a:t>Two-Way ANOVA Assumptions</a:t>
            </a:r>
          </a:p>
        </p:txBody>
      </p:sp>
      <p:sp>
        <p:nvSpPr>
          <p:cNvPr id="81923" name="Rectangle 3"/>
          <p:cNvSpPr>
            <a:spLocks noGrp="1" noChangeArrowheads="1"/>
          </p:cNvSpPr>
          <p:nvPr>
            <p:ph type="body" idx="1"/>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just" eaLnBrk="1" hangingPunct="1">
              <a:spcBef>
                <a:spcPts val="600"/>
              </a:spcBef>
              <a:spcAft>
                <a:spcPts val="1200"/>
              </a:spcAft>
            </a:pPr>
            <a:r>
              <a:rPr lang="en-US" altLang="en-US" dirty="0" smtClean="0"/>
              <a:t>Normality</a:t>
            </a:r>
          </a:p>
          <a:p>
            <a:pPr lvl="1" algn="just" eaLnBrk="1" hangingPunct="1">
              <a:spcBef>
                <a:spcPts val="600"/>
              </a:spcBef>
              <a:spcAft>
                <a:spcPts val="1200"/>
              </a:spcAft>
              <a:buFont typeface="Wingdings" panose="05000000000000000000" pitchFamily="2" charset="2"/>
              <a:buChar char="Ø"/>
            </a:pPr>
            <a:r>
              <a:rPr lang="en-US" altLang="en-US" dirty="0" smtClean="0"/>
              <a:t>Populations are Normally Distributed</a:t>
            </a:r>
          </a:p>
          <a:p>
            <a:pPr algn="just" eaLnBrk="1" hangingPunct="1">
              <a:spcBef>
                <a:spcPts val="600"/>
              </a:spcBef>
              <a:spcAft>
                <a:spcPts val="1200"/>
              </a:spcAft>
            </a:pPr>
            <a:r>
              <a:rPr lang="en-US" altLang="en-US" dirty="0" smtClean="0"/>
              <a:t>Homogeneity of Variance</a:t>
            </a:r>
          </a:p>
          <a:p>
            <a:pPr lvl="1" algn="just" eaLnBrk="1" hangingPunct="1">
              <a:spcBef>
                <a:spcPts val="600"/>
              </a:spcBef>
              <a:spcAft>
                <a:spcPts val="1200"/>
              </a:spcAft>
              <a:buFont typeface="Wingdings" panose="05000000000000000000" pitchFamily="2" charset="2"/>
              <a:buChar char="Ø"/>
            </a:pPr>
            <a:r>
              <a:rPr lang="en-US" altLang="en-US" dirty="0" smtClean="0"/>
              <a:t>Populations have Equal Variances</a:t>
            </a:r>
          </a:p>
          <a:p>
            <a:pPr algn="just" eaLnBrk="1" hangingPunct="1">
              <a:spcBef>
                <a:spcPts val="600"/>
              </a:spcBef>
              <a:spcAft>
                <a:spcPts val="1200"/>
              </a:spcAft>
            </a:pPr>
            <a:r>
              <a:rPr lang="en-US" altLang="en-US" dirty="0" smtClean="0"/>
              <a:t>Independence of Errors</a:t>
            </a:r>
          </a:p>
          <a:p>
            <a:pPr lvl="1" algn="just" eaLnBrk="1" hangingPunct="1">
              <a:spcBef>
                <a:spcPts val="600"/>
              </a:spcBef>
              <a:spcAft>
                <a:spcPts val="1200"/>
              </a:spcAft>
              <a:buFont typeface="Wingdings" panose="05000000000000000000" pitchFamily="2" charset="2"/>
              <a:buChar char="Ø"/>
            </a:pPr>
            <a:r>
              <a:rPr lang="en-US" altLang="en-US" dirty="0" smtClean="0"/>
              <a:t>Independent Random Samples are Drawn</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tLang="en-US" sz="2300" smtClean="0">
                <a:latin typeface="Verdana" pitchFamily="34" charset="0"/>
              </a:rPr>
              <a:t>Two-Way ANOVA Data Table</a:t>
            </a:r>
          </a:p>
        </p:txBody>
      </p:sp>
      <p:sp>
        <p:nvSpPr>
          <p:cNvPr id="120836" name="Rectangle 4"/>
          <p:cNvSpPr>
            <a:spLocks noChangeArrowheads="1"/>
          </p:cNvSpPr>
          <p:nvPr/>
        </p:nvSpPr>
        <p:spPr bwMode="auto">
          <a:xfrm>
            <a:off x="895350" y="1822450"/>
            <a:ext cx="5332413" cy="4502150"/>
          </a:xfrm>
          <a:prstGeom prst="rect">
            <a:avLst/>
          </a:prstGeom>
          <a:solidFill>
            <a:srgbClr val="92D050"/>
          </a:solidFill>
          <a:ln w="12700">
            <a:solidFill>
              <a:schemeClr val="bg1"/>
            </a:solidFill>
            <a:miter lim="800000"/>
            <a:headEnd/>
            <a:tailEnd/>
          </a:ln>
          <a:effectLst>
            <a:prstShdw prst="shdw17" dist="17961" dir="2700000">
              <a:schemeClr val="bg1">
                <a:gamma/>
                <a:shade val="60000"/>
                <a:invGamma/>
              </a:schemeClr>
            </a:prstShdw>
          </a:effectLst>
        </p:spPr>
        <p:txBody>
          <a:bodyPr wrap="none" anchor="ctr"/>
          <a:lstStyle/>
          <a:p>
            <a:pPr>
              <a:defRPr/>
            </a:pPr>
            <a:endParaRPr lang="en-US"/>
          </a:p>
        </p:txBody>
      </p:sp>
      <p:sp>
        <p:nvSpPr>
          <p:cNvPr id="82948" name="Rectangle 5"/>
          <p:cNvSpPr>
            <a:spLocks noChangeArrowheads="1"/>
          </p:cNvSpPr>
          <p:nvPr/>
        </p:nvSpPr>
        <p:spPr bwMode="auto">
          <a:xfrm>
            <a:off x="2384425" y="1811338"/>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49" name="Rectangle 6"/>
          <p:cNvSpPr>
            <a:spLocks noChangeArrowheads="1"/>
          </p:cNvSpPr>
          <p:nvPr/>
        </p:nvSpPr>
        <p:spPr bwMode="auto">
          <a:xfrm>
            <a:off x="2409825" y="1811338"/>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50" name="Rectangle 7"/>
          <p:cNvSpPr>
            <a:spLocks noChangeArrowheads="1"/>
          </p:cNvSpPr>
          <p:nvPr/>
        </p:nvSpPr>
        <p:spPr bwMode="auto">
          <a:xfrm>
            <a:off x="895350" y="1811338"/>
            <a:ext cx="1479550" cy="420687"/>
          </a:xfrm>
          <a:prstGeom prst="rect">
            <a:avLst/>
          </a:prstGeom>
          <a:solidFill>
            <a:srgbClr val="66B3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20840" name="Rectangle 8"/>
          <p:cNvSpPr>
            <a:spLocks noChangeArrowheads="1"/>
          </p:cNvSpPr>
          <p:nvPr/>
        </p:nvSpPr>
        <p:spPr bwMode="auto">
          <a:xfrm>
            <a:off x="1001713" y="1785938"/>
            <a:ext cx="130651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Factor</a:t>
            </a:r>
          </a:p>
        </p:txBody>
      </p:sp>
      <p:sp>
        <p:nvSpPr>
          <p:cNvPr id="82952" name="Rectangle 9"/>
          <p:cNvSpPr>
            <a:spLocks noChangeArrowheads="1"/>
          </p:cNvSpPr>
          <p:nvPr/>
        </p:nvSpPr>
        <p:spPr bwMode="auto">
          <a:xfrm>
            <a:off x="895350" y="2241550"/>
            <a:ext cx="1479550" cy="46038"/>
          </a:xfrm>
          <a:prstGeom prst="rect">
            <a:avLst/>
          </a:prstGeom>
          <a:solidFill>
            <a:srgbClr val="66B3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53" name="Rectangle 10"/>
          <p:cNvSpPr>
            <a:spLocks noChangeArrowheads="1"/>
          </p:cNvSpPr>
          <p:nvPr/>
        </p:nvSpPr>
        <p:spPr bwMode="auto">
          <a:xfrm>
            <a:off x="2435225" y="1811338"/>
            <a:ext cx="3754438" cy="420687"/>
          </a:xfrm>
          <a:prstGeom prst="rect">
            <a:avLst/>
          </a:prstGeom>
          <a:solidFill>
            <a:srgbClr val="B366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20843" name="Rectangle 11"/>
          <p:cNvSpPr>
            <a:spLocks noChangeArrowheads="1"/>
          </p:cNvSpPr>
          <p:nvPr/>
        </p:nvSpPr>
        <p:spPr bwMode="auto">
          <a:xfrm>
            <a:off x="3475038" y="1785938"/>
            <a:ext cx="167481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Factor B</a:t>
            </a:r>
          </a:p>
        </p:txBody>
      </p:sp>
      <p:sp>
        <p:nvSpPr>
          <p:cNvPr id="82955" name="Rectangle 12"/>
          <p:cNvSpPr>
            <a:spLocks noChangeArrowheads="1"/>
          </p:cNvSpPr>
          <p:nvPr/>
        </p:nvSpPr>
        <p:spPr bwMode="auto">
          <a:xfrm>
            <a:off x="2435225" y="2241550"/>
            <a:ext cx="3754438" cy="46038"/>
          </a:xfrm>
          <a:prstGeom prst="rect">
            <a:avLst/>
          </a:prstGeom>
          <a:solidFill>
            <a:srgbClr val="B366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56" name="Rectangle 13"/>
          <p:cNvSpPr>
            <a:spLocks noChangeArrowheads="1"/>
          </p:cNvSpPr>
          <p:nvPr/>
        </p:nvSpPr>
        <p:spPr bwMode="auto">
          <a:xfrm>
            <a:off x="2384425" y="2297113"/>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57" name="Rectangle 14"/>
          <p:cNvSpPr>
            <a:spLocks noChangeArrowheads="1"/>
          </p:cNvSpPr>
          <p:nvPr/>
        </p:nvSpPr>
        <p:spPr bwMode="auto">
          <a:xfrm>
            <a:off x="2409825" y="2297113"/>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58" name="Rectangle 15"/>
          <p:cNvSpPr>
            <a:spLocks noChangeArrowheads="1"/>
          </p:cNvSpPr>
          <p:nvPr/>
        </p:nvSpPr>
        <p:spPr bwMode="auto">
          <a:xfrm>
            <a:off x="3343275" y="2297113"/>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59" name="Rectangle 16"/>
          <p:cNvSpPr>
            <a:spLocks noChangeArrowheads="1"/>
          </p:cNvSpPr>
          <p:nvPr/>
        </p:nvSpPr>
        <p:spPr bwMode="auto">
          <a:xfrm>
            <a:off x="4292600" y="2297113"/>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60" name="Rectangle 17"/>
          <p:cNvSpPr>
            <a:spLocks noChangeArrowheads="1"/>
          </p:cNvSpPr>
          <p:nvPr/>
        </p:nvSpPr>
        <p:spPr bwMode="auto">
          <a:xfrm>
            <a:off x="5240338" y="2297113"/>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61" name="Rectangle 18"/>
          <p:cNvSpPr>
            <a:spLocks noChangeArrowheads="1"/>
          </p:cNvSpPr>
          <p:nvPr/>
        </p:nvSpPr>
        <p:spPr bwMode="auto">
          <a:xfrm>
            <a:off x="895350" y="2297113"/>
            <a:ext cx="1479550" cy="420687"/>
          </a:xfrm>
          <a:prstGeom prst="rect">
            <a:avLst/>
          </a:prstGeom>
          <a:solidFill>
            <a:srgbClr val="66B3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20851" name="Rectangle 19"/>
          <p:cNvSpPr>
            <a:spLocks noChangeArrowheads="1"/>
          </p:cNvSpPr>
          <p:nvPr/>
        </p:nvSpPr>
        <p:spPr bwMode="auto">
          <a:xfrm>
            <a:off x="1433513" y="2271713"/>
            <a:ext cx="4476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A</a:t>
            </a:r>
          </a:p>
        </p:txBody>
      </p:sp>
      <p:sp>
        <p:nvSpPr>
          <p:cNvPr id="82963" name="Rectangle 20"/>
          <p:cNvSpPr>
            <a:spLocks noChangeArrowheads="1"/>
          </p:cNvSpPr>
          <p:nvPr/>
        </p:nvSpPr>
        <p:spPr bwMode="auto">
          <a:xfrm>
            <a:off x="895350" y="2727325"/>
            <a:ext cx="1479550" cy="46038"/>
          </a:xfrm>
          <a:prstGeom prst="rect">
            <a:avLst/>
          </a:prstGeom>
          <a:solidFill>
            <a:srgbClr val="66B3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64" name="Rectangle 21"/>
          <p:cNvSpPr>
            <a:spLocks noChangeArrowheads="1"/>
          </p:cNvSpPr>
          <p:nvPr/>
        </p:nvSpPr>
        <p:spPr bwMode="auto">
          <a:xfrm>
            <a:off x="2435225" y="2297113"/>
            <a:ext cx="898525" cy="420687"/>
          </a:xfrm>
          <a:prstGeom prst="rect">
            <a:avLst/>
          </a:prstGeom>
          <a:solidFill>
            <a:srgbClr val="B366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20854" name="Rectangle 22"/>
          <p:cNvSpPr>
            <a:spLocks noChangeArrowheads="1"/>
          </p:cNvSpPr>
          <p:nvPr/>
        </p:nvSpPr>
        <p:spPr bwMode="auto">
          <a:xfrm>
            <a:off x="2689225" y="2271713"/>
            <a:ext cx="38576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1</a:t>
            </a:r>
          </a:p>
        </p:txBody>
      </p:sp>
      <p:sp>
        <p:nvSpPr>
          <p:cNvPr id="82966" name="Rectangle 23"/>
          <p:cNvSpPr>
            <a:spLocks noChangeArrowheads="1"/>
          </p:cNvSpPr>
          <p:nvPr/>
        </p:nvSpPr>
        <p:spPr bwMode="auto">
          <a:xfrm>
            <a:off x="2435225" y="2727325"/>
            <a:ext cx="898525" cy="46038"/>
          </a:xfrm>
          <a:prstGeom prst="rect">
            <a:avLst/>
          </a:prstGeom>
          <a:solidFill>
            <a:srgbClr val="B366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67" name="Rectangle 24"/>
          <p:cNvSpPr>
            <a:spLocks noChangeArrowheads="1"/>
          </p:cNvSpPr>
          <p:nvPr/>
        </p:nvSpPr>
        <p:spPr bwMode="auto">
          <a:xfrm>
            <a:off x="3367088" y="2297113"/>
            <a:ext cx="914400" cy="420687"/>
          </a:xfrm>
          <a:prstGeom prst="rect">
            <a:avLst/>
          </a:prstGeom>
          <a:solidFill>
            <a:srgbClr val="B366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20857" name="Rectangle 25"/>
          <p:cNvSpPr>
            <a:spLocks noChangeArrowheads="1"/>
          </p:cNvSpPr>
          <p:nvPr/>
        </p:nvSpPr>
        <p:spPr bwMode="auto">
          <a:xfrm>
            <a:off x="3638550" y="2271713"/>
            <a:ext cx="38576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2</a:t>
            </a:r>
          </a:p>
        </p:txBody>
      </p:sp>
      <p:sp>
        <p:nvSpPr>
          <p:cNvPr id="82969" name="Rectangle 26"/>
          <p:cNvSpPr>
            <a:spLocks noChangeArrowheads="1"/>
          </p:cNvSpPr>
          <p:nvPr/>
        </p:nvSpPr>
        <p:spPr bwMode="auto">
          <a:xfrm>
            <a:off x="3367088" y="2727325"/>
            <a:ext cx="914400" cy="46038"/>
          </a:xfrm>
          <a:prstGeom prst="rect">
            <a:avLst/>
          </a:prstGeom>
          <a:solidFill>
            <a:srgbClr val="B366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70" name="Rectangle 27"/>
          <p:cNvSpPr>
            <a:spLocks noChangeArrowheads="1"/>
          </p:cNvSpPr>
          <p:nvPr/>
        </p:nvSpPr>
        <p:spPr bwMode="auto">
          <a:xfrm>
            <a:off x="4316413" y="2297113"/>
            <a:ext cx="914400" cy="420687"/>
          </a:xfrm>
          <a:prstGeom prst="rect">
            <a:avLst/>
          </a:prstGeom>
          <a:solidFill>
            <a:srgbClr val="B366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20860" name="Rectangle 28"/>
          <p:cNvSpPr>
            <a:spLocks noChangeArrowheads="1"/>
          </p:cNvSpPr>
          <p:nvPr/>
        </p:nvSpPr>
        <p:spPr bwMode="auto">
          <a:xfrm>
            <a:off x="4535488" y="2271713"/>
            <a:ext cx="4857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a:t>
            </a:r>
          </a:p>
        </p:txBody>
      </p:sp>
      <p:sp>
        <p:nvSpPr>
          <p:cNvPr id="82972" name="Rectangle 29"/>
          <p:cNvSpPr>
            <a:spLocks noChangeArrowheads="1"/>
          </p:cNvSpPr>
          <p:nvPr/>
        </p:nvSpPr>
        <p:spPr bwMode="auto">
          <a:xfrm>
            <a:off x="4316413" y="2727325"/>
            <a:ext cx="914400" cy="46038"/>
          </a:xfrm>
          <a:prstGeom prst="rect">
            <a:avLst/>
          </a:prstGeom>
          <a:solidFill>
            <a:srgbClr val="B366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73" name="Rectangle 30"/>
          <p:cNvSpPr>
            <a:spLocks noChangeArrowheads="1"/>
          </p:cNvSpPr>
          <p:nvPr/>
        </p:nvSpPr>
        <p:spPr bwMode="auto">
          <a:xfrm>
            <a:off x="5265738" y="2297113"/>
            <a:ext cx="923925" cy="420687"/>
          </a:xfrm>
          <a:prstGeom prst="rect">
            <a:avLst/>
          </a:prstGeom>
          <a:solidFill>
            <a:srgbClr val="B366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20863" name="Rectangle 31"/>
          <p:cNvSpPr>
            <a:spLocks noChangeArrowheads="1"/>
          </p:cNvSpPr>
          <p:nvPr/>
        </p:nvSpPr>
        <p:spPr bwMode="auto">
          <a:xfrm>
            <a:off x="5534025" y="2271713"/>
            <a:ext cx="4064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b</a:t>
            </a:r>
          </a:p>
        </p:txBody>
      </p:sp>
      <p:sp>
        <p:nvSpPr>
          <p:cNvPr id="82975" name="Rectangle 32"/>
          <p:cNvSpPr>
            <a:spLocks noChangeArrowheads="1"/>
          </p:cNvSpPr>
          <p:nvPr/>
        </p:nvSpPr>
        <p:spPr bwMode="auto">
          <a:xfrm>
            <a:off x="5265738" y="2727325"/>
            <a:ext cx="923925" cy="46038"/>
          </a:xfrm>
          <a:prstGeom prst="rect">
            <a:avLst/>
          </a:prstGeom>
          <a:solidFill>
            <a:srgbClr val="B366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76" name="Rectangle 33"/>
          <p:cNvSpPr>
            <a:spLocks noChangeArrowheads="1"/>
          </p:cNvSpPr>
          <p:nvPr/>
        </p:nvSpPr>
        <p:spPr bwMode="auto">
          <a:xfrm>
            <a:off x="892175" y="2781300"/>
            <a:ext cx="148272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77" name="Rectangle 34"/>
          <p:cNvSpPr>
            <a:spLocks noChangeArrowheads="1"/>
          </p:cNvSpPr>
          <p:nvPr/>
        </p:nvSpPr>
        <p:spPr bwMode="auto">
          <a:xfrm>
            <a:off x="892175" y="2806700"/>
            <a:ext cx="148272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78" name="Rectangle 35"/>
          <p:cNvSpPr>
            <a:spLocks noChangeArrowheads="1"/>
          </p:cNvSpPr>
          <p:nvPr/>
        </p:nvSpPr>
        <p:spPr bwMode="auto">
          <a:xfrm>
            <a:off x="2409825" y="2781300"/>
            <a:ext cx="15875" cy="39688"/>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79" name="Rectangle 36"/>
          <p:cNvSpPr>
            <a:spLocks noChangeArrowheads="1"/>
          </p:cNvSpPr>
          <p:nvPr/>
        </p:nvSpPr>
        <p:spPr bwMode="auto">
          <a:xfrm>
            <a:off x="2384425" y="2781300"/>
            <a:ext cx="15875" cy="39688"/>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80" name="Rectangle 37"/>
          <p:cNvSpPr>
            <a:spLocks noChangeArrowheads="1"/>
          </p:cNvSpPr>
          <p:nvPr/>
        </p:nvSpPr>
        <p:spPr bwMode="auto">
          <a:xfrm>
            <a:off x="2435225" y="2781300"/>
            <a:ext cx="89852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81" name="Rectangle 38"/>
          <p:cNvSpPr>
            <a:spLocks noChangeArrowheads="1"/>
          </p:cNvSpPr>
          <p:nvPr/>
        </p:nvSpPr>
        <p:spPr bwMode="auto">
          <a:xfrm>
            <a:off x="2435225" y="2806700"/>
            <a:ext cx="89852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82" name="Rectangle 39"/>
          <p:cNvSpPr>
            <a:spLocks noChangeArrowheads="1"/>
          </p:cNvSpPr>
          <p:nvPr/>
        </p:nvSpPr>
        <p:spPr bwMode="auto">
          <a:xfrm>
            <a:off x="3343275" y="2781300"/>
            <a:ext cx="39688"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83" name="Rectangle 40"/>
          <p:cNvSpPr>
            <a:spLocks noChangeArrowheads="1"/>
          </p:cNvSpPr>
          <p:nvPr/>
        </p:nvSpPr>
        <p:spPr bwMode="auto">
          <a:xfrm>
            <a:off x="3343275" y="2806700"/>
            <a:ext cx="39688"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84" name="Rectangle 41"/>
          <p:cNvSpPr>
            <a:spLocks noChangeArrowheads="1"/>
          </p:cNvSpPr>
          <p:nvPr/>
        </p:nvSpPr>
        <p:spPr bwMode="auto">
          <a:xfrm>
            <a:off x="3392488" y="2781300"/>
            <a:ext cx="890587"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85" name="Rectangle 42"/>
          <p:cNvSpPr>
            <a:spLocks noChangeArrowheads="1"/>
          </p:cNvSpPr>
          <p:nvPr/>
        </p:nvSpPr>
        <p:spPr bwMode="auto">
          <a:xfrm>
            <a:off x="3392488" y="2806700"/>
            <a:ext cx="890587"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86" name="Rectangle 43"/>
          <p:cNvSpPr>
            <a:spLocks noChangeArrowheads="1"/>
          </p:cNvSpPr>
          <p:nvPr/>
        </p:nvSpPr>
        <p:spPr bwMode="auto">
          <a:xfrm>
            <a:off x="4292600" y="2781300"/>
            <a:ext cx="39688"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87" name="Rectangle 44"/>
          <p:cNvSpPr>
            <a:spLocks noChangeArrowheads="1"/>
          </p:cNvSpPr>
          <p:nvPr/>
        </p:nvSpPr>
        <p:spPr bwMode="auto">
          <a:xfrm>
            <a:off x="4292600" y="2806700"/>
            <a:ext cx="39688"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88" name="Rectangle 45"/>
          <p:cNvSpPr>
            <a:spLocks noChangeArrowheads="1"/>
          </p:cNvSpPr>
          <p:nvPr/>
        </p:nvSpPr>
        <p:spPr bwMode="auto">
          <a:xfrm>
            <a:off x="4341813" y="2781300"/>
            <a:ext cx="890587"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89" name="Rectangle 46"/>
          <p:cNvSpPr>
            <a:spLocks noChangeArrowheads="1"/>
          </p:cNvSpPr>
          <p:nvPr/>
        </p:nvSpPr>
        <p:spPr bwMode="auto">
          <a:xfrm>
            <a:off x="4341813" y="2806700"/>
            <a:ext cx="890587"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90" name="Rectangle 47"/>
          <p:cNvSpPr>
            <a:spLocks noChangeArrowheads="1"/>
          </p:cNvSpPr>
          <p:nvPr/>
        </p:nvSpPr>
        <p:spPr bwMode="auto">
          <a:xfrm>
            <a:off x="5240338" y="2781300"/>
            <a:ext cx="39687"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91" name="Rectangle 48"/>
          <p:cNvSpPr>
            <a:spLocks noChangeArrowheads="1"/>
          </p:cNvSpPr>
          <p:nvPr/>
        </p:nvSpPr>
        <p:spPr bwMode="auto">
          <a:xfrm>
            <a:off x="5240338" y="2806700"/>
            <a:ext cx="39687"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92" name="Rectangle 49"/>
          <p:cNvSpPr>
            <a:spLocks noChangeArrowheads="1"/>
          </p:cNvSpPr>
          <p:nvPr/>
        </p:nvSpPr>
        <p:spPr bwMode="auto">
          <a:xfrm>
            <a:off x="5291138" y="2781300"/>
            <a:ext cx="89852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93" name="Rectangle 50"/>
          <p:cNvSpPr>
            <a:spLocks noChangeArrowheads="1"/>
          </p:cNvSpPr>
          <p:nvPr/>
        </p:nvSpPr>
        <p:spPr bwMode="auto">
          <a:xfrm>
            <a:off x="5291138" y="2806700"/>
            <a:ext cx="89852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94" name="Rectangle 51"/>
          <p:cNvSpPr>
            <a:spLocks noChangeArrowheads="1"/>
          </p:cNvSpPr>
          <p:nvPr/>
        </p:nvSpPr>
        <p:spPr bwMode="auto">
          <a:xfrm>
            <a:off x="2384425" y="2830513"/>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95" name="Rectangle 52"/>
          <p:cNvSpPr>
            <a:spLocks noChangeArrowheads="1"/>
          </p:cNvSpPr>
          <p:nvPr/>
        </p:nvSpPr>
        <p:spPr bwMode="auto">
          <a:xfrm>
            <a:off x="2409825" y="2830513"/>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96" name="Rectangle 53"/>
          <p:cNvSpPr>
            <a:spLocks noChangeArrowheads="1"/>
          </p:cNvSpPr>
          <p:nvPr/>
        </p:nvSpPr>
        <p:spPr bwMode="auto">
          <a:xfrm>
            <a:off x="3343275" y="2830513"/>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97" name="Rectangle 54"/>
          <p:cNvSpPr>
            <a:spLocks noChangeArrowheads="1"/>
          </p:cNvSpPr>
          <p:nvPr/>
        </p:nvSpPr>
        <p:spPr bwMode="auto">
          <a:xfrm>
            <a:off x="4292600" y="2830513"/>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98" name="Rectangle 55"/>
          <p:cNvSpPr>
            <a:spLocks noChangeArrowheads="1"/>
          </p:cNvSpPr>
          <p:nvPr/>
        </p:nvSpPr>
        <p:spPr bwMode="auto">
          <a:xfrm>
            <a:off x="5240338" y="2830513"/>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2999" name="Rectangle 56"/>
          <p:cNvSpPr>
            <a:spLocks noChangeArrowheads="1"/>
          </p:cNvSpPr>
          <p:nvPr/>
        </p:nvSpPr>
        <p:spPr bwMode="auto">
          <a:xfrm>
            <a:off x="895350" y="2830513"/>
            <a:ext cx="1479550" cy="420687"/>
          </a:xfrm>
          <a:prstGeom prst="rect">
            <a:avLst/>
          </a:prstGeom>
          <a:solidFill>
            <a:srgbClr val="66B3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20889" name="Rectangle 57"/>
          <p:cNvSpPr>
            <a:spLocks noChangeArrowheads="1"/>
          </p:cNvSpPr>
          <p:nvPr/>
        </p:nvSpPr>
        <p:spPr bwMode="auto">
          <a:xfrm>
            <a:off x="1457325" y="2805113"/>
            <a:ext cx="38576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1</a:t>
            </a:r>
          </a:p>
        </p:txBody>
      </p:sp>
      <p:sp>
        <p:nvSpPr>
          <p:cNvPr id="83001" name="Rectangle 58"/>
          <p:cNvSpPr>
            <a:spLocks noChangeArrowheads="1"/>
          </p:cNvSpPr>
          <p:nvPr/>
        </p:nvSpPr>
        <p:spPr bwMode="auto">
          <a:xfrm>
            <a:off x="895350" y="3262313"/>
            <a:ext cx="1479550" cy="46037"/>
          </a:xfrm>
          <a:prstGeom prst="rect">
            <a:avLst/>
          </a:prstGeom>
          <a:solidFill>
            <a:srgbClr val="66B3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20891" name="Rectangle 59"/>
          <p:cNvSpPr>
            <a:spLocks noChangeArrowheads="1"/>
          </p:cNvSpPr>
          <p:nvPr/>
        </p:nvSpPr>
        <p:spPr bwMode="auto">
          <a:xfrm>
            <a:off x="2474913" y="2792413"/>
            <a:ext cx="4270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Y</a:t>
            </a:r>
          </a:p>
        </p:txBody>
      </p:sp>
      <p:sp>
        <p:nvSpPr>
          <p:cNvPr id="120892" name="Rectangle 60"/>
          <p:cNvSpPr>
            <a:spLocks noChangeArrowheads="1"/>
          </p:cNvSpPr>
          <p:nvPr/>
        </p:nvSpPr>
        <p:spPr bwMode="auto">
          <a:xfrm>
            <a:off x="2719388" y="2968625"/>
            <a:ext cx="5619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800" b="1" dirty="0">
                <a:solidFill>
                  <a:srgbClr val="FFFFFF"/>
                </a:solidFill>
                <a:effectLst>
                  <a:outerShdw blurRad="38100" dist="38100" dir="2700000" algn="tl">
                    <a:srgbClr val="C0C0C0"/>
                  </a:outerShdw>
                </a:effectLst>
              </a:rPr>
              <a:t>111</a:t>
            </a:r>
          </a:p>
        </p:txBody>
      </p:sp>
      <p:sp>
        <p:nvSpPr>
          <p:cNvPr id="120893" name="Rectangle 61"/>
          <p:cNvSpPr>
            <a:spLocks noChangeArrowheads="1"/>
          </p:cNvSpPr>
          <p:nvPr/>
        </p:nvSpPr>
        <p:spPr bwMode="auto">
          <a:xfrm>
            <a:off x="3424238" y="2792413"/>
            <a:ext cx="4270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Y</a:t>
            </a:r>
          </a:p>
        </p:txBody>
      </p:sp>
      <p:sp>
        <p:nvSpPr>
          <p:cNvPr id="120894" name="Rectangle 62"/>
          <p:cNvSpPr>
            <a:spLocks noChangeArrowheads="1"/>
          </p:cNvSpPr>
          <p:nvPr/>
        </p:nvSpPr>
        <p:spPr bwMode="auto">
          <a:xfrm>
            <a:off x="3668713" y="2968625"/>
            <a:ext cx="5619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800" b="1">
                <a:solidFill>
                  <a:srgbClr val="FFFFFF"/>
                </a:solidFill>
                <a:effectLst>
                  <a:outerShdw blurRad="38100" dist="38100" dir="2700000" algn="tl">
                    <a:srgbClr val="C0C0C0"/>
                  </a:outerShdw>
                </a:effectLst>
              </a:rPr>
              <a:t>121</a:t>
            </a:r>
          </a:p>
        </p:txBody>
      </p:sp>
      <p:sp>
        <p:nvSpPr>
          <p:cNvPr id="120895" name="Rectangle 63"/>
          <p:cNvSpPr>
            <a:spLocks noChangeArrowheads="1"/>
          </p:cNvSpPr>
          <p:nvPr/>
        </p:nvSpPr>
        <p:spPr bwMode="auto">
          <a:xfrm>
            <a:off x="4535488" y="2792413"/>
            <a:ext cx="4857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a:t>
            </a:r>
          </a:p>
        </p:txBody>
      </p:sp>
      <p:sp>
        <p:nvSpPr>
          <p:cNvPr id="120896" name="Rectangle 64"/>
          <p:cNvSpPr>
            <a:spLocks noChangeArrowheads="1"/>
          </p:cNvSpPr>
          <p:nvPr/>
        </p:nvSpPr>
        <p:spPr bwMode="auto">
          <a:xfrm>
            <a:off x="5326063" y="2792413"/>
            <a:ext cx="4270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Y</a:t>
            </a:r>
          </a:p>
        </p:txBody>
      </p:sp>
      <p:sp>
        <p:nvSpPr>
          <p:cNvPr id="120897" name="Rectangle 65"/>
          <p:cNvSpPr>
            <a:spLocks noChangeArrowheads="1"/>
          </p:cNvSpPr>
          <p:nvPr/>
        </p:nvSpPr>
        <p:spPr bwMode="auto">
          <a:xfrm>
            <a:off x="5570538" y="2968625"/>
            <a:ext cx="5746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800" b="1">
                <a:solidFill>
                  <a:srgbClr val="FFFFFF"/>
                </a:solidFill>
                <a:effectLst>
                  <a:outerShdw blurRad="38100" dist="38100" dir="2700000" algn="tl">
                    <a:srgbClr val="C0C0C0"/>
                  </a:outerShdw>
                </a:effectLst>
              </a:rPr>
              <a:t>1b1</a:t>
            </a:r>
          </a:p>
        </p:txBody>
      </p:sp>
      <p:sp>
        <p:nvSpPr>
          <p:cNvPr id="83009" name="Rectangle 66"/>
          <p:cNvSpPr>
            <a:spLocks noChangeArrowheads="1"/>
          </p:cNvSpPr>
          <p:nvPr/>
        </p:nvSpPr>
        <p:spPr bwMode="auto">
          <a:xfrm>
            <a:off x="2384425" y="3316288"/>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10" name="Rectangle 67"/>
          <p:cNvSpPr>
            <a:spLocks noChangeArrowheads="1"/>
          </p:cNvSpPr>
          <p:nvPr/>
        </p:nvSpPr>
        <p:spPr bwMode="auto">
          <a:xfrm>
            <a:off x="2409825" y="3316288"/>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11" name="Rectangle 68"/>
          <p:cNvSpPr>
            <a:spLocks noChangeArrowheads="1"/>
          </p:cNvSpPr>
          <p:nvPr/>
        </p:nvSpPr>
        <p:spPr bwMode="auto">
          <a:xfrm>
            <a:off x="3343275" y="3316288"/>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12" name="Rectangle 69"/>
          <p:cNvSpPr>
            <a:spLocks noChangeArrowheads="1"/>
          </p:cNvSpPr>
          <p:nvPr/>
        </p:nvSpPr>
        <p:spPr bwMode="auto">
          <a:xfrm>
            <a:off x="4292600" y="3316288"/>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13" name="Rectangle 70"/>
          <p:cNvSpPr>
            <a:spLocks noChangeArrowheads="1"/>
          </p:cNvSpPr>
          <p:nvPr/>
        </p:nvSpPr>
        <p:spPr bwMode="auto">
          <a:xfrm>
            <a:off x="5240338" y="3316288"/>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14" name="Rectangle 71"/>
          <p:cNvSpPr>
            <a:spLocks noChangeArrowheads="1"/>
          </p:cNvSpPr>
          <p:nvPr/>
        </p:nvSpPr>
        <p:spPr bwMode="auto">
          <a:xfrm>
            <a:off x="895350" y="3316288"/>
            <a:ext cx="1479550" cy="420687"/>
          </a:xfrm>
          <a:prstGeom prst="rect">
            <a:avLst/>
          </a:prstGeom>
          <a:solidFill>
            <a:srgbClr val="66B3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15" name="Rectangle 72"/>
          <p:cNvSpPr>
            <a:spLocks noChangeArrowheads="1"/>
          </p:cNvSpPr>
          <p:nvPr/>
        </p:nvSpPr>
        <p:spPr bwMode="auto">
          <a:xfrm>
            <a:off x="895350" y="3746500"/>
            <a:ext cx="1479550" cy="46038"/>
          </a:xfrm>
          <a:prstGeom prst="rect">
            <a:avLst/>
          </a:prstGeom>
          <a:solidFill>
            <a:srgbClr val="66B3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20905" name="Rectangle 73"/>
          <p:cNvSpPr>
            <a:spLocks noChangeArrowheads="1"/>
          </p:cNvSpPr>
          <p:nvPr/>
        </p:nvSpPr>
        <p:spPr bwMode="auto">
          <a:xfrm>
            <a:off x="2474913" y="3278188"/>
            <a:ext cx="4270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Y</a:t>
            </a:r>
          </a:p>
        </p:txBody>
      </p:sp>
      <p:sp>
        <p:nvSpPr>
          <p:cNvPr id="120906" name="Rectangle 74"/>
          <p:cNvSpPr>
            <a:spLocks noChangeArrowheads="1"/>
          </p:cNvSpPr>
          <p:nvPr/>
        </p:nvSpPr>
        <p:spPr bwMode="auto">
          <a:xfrm>
            <a:off x="2719388" y="3452813"/>
            <a:ext cx="56197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800" b="1">
                <a:solidFill>
                  <a:srgbClr val="FFFFFF"/>
                </a:solidFill>
                <a:effectLst>
                  <a:outerShdw blurRad="38100" dist="38100" dir="2700000" algn="tl">
                    <a:srgbClr val="C0C0C0"/>
                  </a:outerShdw>
                </a:effectLst>
              </a:rPr>
              <a:t>112</a:t>
            </a:r>
          </a:p>
        </p:txBody>
      </p:sp>
      <p:sp>
        <p:nvSpPr>
          <p:cNvPr id="120907" name="Rectangle 75"/>
          <p:cNvSpPr>
            <a:spLocks noChangeArrowheads="1"/>
          </p:cNvSpPr>
          <p:nvPr/>
        </p:nvSpPr>
        <p:spPr bwMode="auto">
          <a:xfrm>
            <a:off x="3424238" y="3278188"/>
            <a:ext cx="4270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Y</a:t>
            </a:r>
          </a:p>
        </p:txBody>
      </p:sp>
      <p:sp>
        <p:nvSpPr>
          <p:cNvPr id="120908" name="Rectangle 76"/>
          <p:cNvSpPr>
            <a:spLocks noChangeArrowheads="1"/>
          </p:cNvSpPr>
          <p:nvPr/>
        </p:nvSpPr>
        <p:spPr bwMode="auto">
          <a:xfrm>
            <a:off x="3668713" y="3452813"/>
            <a:ext cx="56197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800" b="1">
                <a:solidFill>
                  <a:srgbClr val="FFFFFF"/>
                </a:solidFill>
                <a:effectLst>
                  <a:outerShdw blurRad="38100" dist="38100" dir="2700000" algn="tl">
                    <a:srgbClr val="C0C0C0"/>
                  </a:outerShdw>
                </a:effectLst>
              </a:rPr>
              <a:t>122</a:t>
            </a:r>
          </a:p>
        </p:txBody>
      </p:sp>
      <p:sp>
        <p:nvSpPr>
          <p:cNvPr id="120909" name="Rectangle 77"/>
          <p:cNvSpPr>
            <a:spLocks noChangeArrowheads="1"/>
          </p:cNvSpPr>
          <p:nvPr/>
        </p:nvSpPr>
        <p:spPr bwMode="auto">
          <a:xfrm>
            <a:off x="4535488" y="3278188"/>
            <a:ext cx="4857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a:t>
            </a:r>
          </a:p>
        </p:txBody>
      </p:sp>
      <p:sp>
        <p:nvSpPr>
          <p:cNvPr id="120910" name="Rectangle 78"/>
          <p:cNvSpPr>
            <a:spLocks noChangeArrowheads="1"/>
          </p:cNvSpPr>
          <p:nvPr/>
        </p:nvSpPr>
        <p:spPr bwMode="auto">
          <a:xfrm>
            <a:off x="5326063" y="3278188"/>
            <a:ext cx="4270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Y</a:t>
            </a:r>
          </a:p>
        </p:txBody>
      </p:sp>
      <p:sp>
        <p:nvSpPr>
          <p:cNvPr id="120911" name="Rectangle 79"/>
          <p:cNvSpPr>
            <a:spLocks noChangeArrowheads="1"/>
          </p:cNvSpPr>
          <p:nvPr/>
        </p:nvSpPr>
        <p:spPr bwMode="auto">
          <a:xfrm>
            <a:off x="5570538" y="3452813"/>
            <a:ext cx="57467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800" b="1">
                <a:solidFill>
                  <a:srgbClr val="FFFFFF"/>
                </a:solidFill>
                <a:effectLst>
                  <a:outerShdw blurRad="38100" dist="38100" dir="2700000" algn="tl">
                    <a:srgbClr val="C0C0C0"/>
                  </a:outerShdw>
                </a:effectLst>
              </a:rPr>
              <a:t>1b2</a:t>
            </a:r>
          </a:p>
        </p:txBody>
      </p:sp>
      <p:sp>
        <p:nvSpPr>
          <p:cNvPr id="83023" name="Rectangle 80"/>
          <p:cNvSpPr>
            <a:spLocks noChangeArrowheads="1"/>
          </p:cNvSpPr>
          <p:nvPr/>
        </p:nvSpPr>
        <p:spPr bwMode="auto">
          <a:xfrm>
            <a:off x="892175" y="3802063"/>
            <a:ext cx="148272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24" name="Rectangle 81"/>
          <p:cNvSpPr>
            <a:spLocks noChangeArrowheads="1"/>
          </p:cNvSpPr>
          <p:nvPr/>
        </p:nvSpPr>
        <p:spPr bwMode="auto">
          <a:xfrm>
            <a:off x="2409825" y="3802063"/>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25" name="Rectangle 82"/>
          <p:cNvSpPr>
            <a:spLocks noChangeArrowheads="1"/>
          </p:cNvSpPr>
          <p:nvPr/>
        </p:nvSpPr>
        <p:spPr bwMode="auto">
          <a:xfrm>
            <a:off x="2384425" y="3802063"/>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26" name="Rectangle 83"/>
          <p:cNvSpPr>
            <a:spLocks noChangeArrowheads="1"/>
          </p:cNvSpPr>
          <p:nvPr/>
        </p:nvSpPr>
        <p:spPr bwMode="auto">
          <a:xfrm>
            <a:off x="2435225" y="3802063"/>
            <a:ext cx="89852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27" name="Rectangle 84"/>
          <p:cNvSpPr>
            <a:spLocks noChangeArrowheads="1"/>
          </p:cNvSpPr>
          <p:nvPr/>
        </p:nvSpPr>
        <p:spPr bwMode="auto">
          <a:xfrm>
            <a:off x="3343275" y="3802063"/>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28" name="Rectangle 85"/>
          <p:cNvSpPr>
            <a:spLocks noChangeArrowheads="1"/>
          </p:cNvSpPr>
          <p:nvPr/>
        </p:nvSpPr>
        <p:spPr bwMode="auto">
          <a:xfrm>
            <a:off x="3367088" y="3802063"/>
            <a:ext cx="914400"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29" name="Rectangle 86"/>
          <p:cNvSpPr>
            <a:spLocks noChangeArrowheads="1"/>
          </p:cNvSpPr>
          <p:nvPr/>
        </p:nvSpPr>
        <p:spPr bwMode="auto">
          <a:xfrm>
            <a:off x="4292600" y="3802063"/>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30" name="Rectangle 87"/>
          <p:cNvSpPr>
            <a:spLocks noChangeArrowheads="1"/>
          </p:cNvSpPr>
          <p:nvPr/>
        </p:nvSpPr>
        <p:spPr bwMode="auto">
          <a:xfrm>
            <a:off x="4316413" y="3802063"/>
            <a:ext cx="914400"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31" name="Rectangle 88"/>
          <p:cNvSpPr>
            <a:spLocks noChangeArrowheads="1"/>
          </p:cNvSpPr>
          <p:nvPr/>
        </p:nvSpPr>
        <p:spPr bwMode="auto">
          <a:xfrm>
            <a:off x="5240338" y="3802063"/>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32" name="Rectangle 89"/>
          <p:cNvSpPr>
            <a:spLocks noChangeArrowheads="1"/>
          </p:cNvSpPr>
          <p:nvPr/>
        </p:nvSpPr>
        <p:spPr bwMode="auto">
          <a:xfrm>
            <a:off x="5265738" y="3802063"/>
            <a:ext cx="92392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33" name="Rectangle 90"/>
          <p:cNvSpPr>
            <a:spLocks noChangeArrowheads="1"/>
          </p:cNvSpPr>
          <p:nvPr/>
        </p:nvSpPr>
        <p:spPr bwMode="auto">
          <a:xfrm>
            <a:off x="2384425" y="3825875"/>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34" name="Rectangle 91"/>
          <p:cNvSpPr>
            <a:spLocks noChangeArrowheads="1"/>
          </p:cNvSpPr>
          <p:nvPr/>
        </p:nvSpPr>
        <p:spPr bwMode="auto">
          <a:xfrm>
            <a:off x="2409825" y="3825875"/>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35" name="Rectangle 92"/>
          <p:cNvSpPr>
            <a:spLocks noChangeArrowheads="1"/>
          </p:cNvSpPr>
          <p:nvPr/>
        </p:nvSpPr>
        <p:spPr bwMode="auto">
          <a:xfrm>
            <a:off x="3343275" y="3825875"/>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36" name="Rectangle 93"/>
          <p:cNvSpPr>
            <a:spLocks noChangeArrowheads="1"/>
          </p:cNvSpPr>
          <p:nvPr/>
        </p:nvSpPr>
        <p:spPr bwMode="auto">
          <a:xfrm>
            <a:off x="4292600" y="3825875"/>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37" name="Rectangle 94"/>
          <p:cNvSpPr>
            <a:spLocks noChangeArrowheads="1"/>
          </p:cNvSpPr>
          <p:nvPr/>
        </p:nvSpPr>
        <p:spPr bwMode="auto">
          <a:xfrm>
            <a:off x="5240338" y="3825875"/>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38" name="Rectangle 95"/>
          <p:cNvSpPr>
            <a:spLocks noChangeArrowheads="1"/>
          </p:cNvSpPr>
          <p:nvPr/>
        </p:nvSpPr>
        <p:spPr bwMode="auto">
          <a:xfrm>
            <a:off x="895350" y="3825875"/>
            <a:ext cx="1479550" cy="420688"/>
          </a:xfrm>
          <a:prstGeom prst="rect">
            <a:avLst/>
          </a:prstGeom>
          <a:solidFill>
            <a:srgbClr val="66B3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20928" name="Rectangle 96"/>
          <p:cNvSpPr>
            <a:spLocks noChangeArrowheads="1"/>
          </p:cNvSpPr>
          <p:nvPr/>
        </p:nvSpPr>
        <p:spPr bwMode="auto">
          <a:xfrm>
            <a:off x="1457325" y="3800475"/>
            <a:ext cx="38576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2</a:t>
            </a:r>
          </a:p>
        </p:txBody>
      </p:sp>
      <p:sp>
        <p:nvSpPr>
          <p:cNvPr id="83040" name="Rectangle 97"/>
          <p:cNvSpPr>
            <a:spLocks noChangeArrowheads="1"/>
          </p:cNvSpPr>
          <p:nvPr/>
        </p:nvSpPr>
        <p:spPr bwMode="auto">
          <a:xfrm>
            <a:off x="895350" y="4257675"/>
            <a:ext cx="1479550" cy="46038"/>
          </a:xfrm>
          <a:prstGeom prst="rect">
            <a:avLst/>
          </a:prstGeom>
          <a:solidFill>
            <a:srgbClr val="66B3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20930" name="Rectangle 98"/>
          <p:cNvSpPr>
            <a:spLocks noChangeArrowheads="1"/>
          </p:cNvSpPr>
          <p:nvPr/>
        </p:nvSpPr>
        <p:spPr bwMode="auto">
          <a:xfrm>
            <a:off x="2474913" y="3787775"/>
            <a:ext cx="4270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Y</a:t>
            </a:r>
          </a:p>
        </p:txBody>
      </p:sp>
      <p:sp>
        <p:nvSpPr>
          <p:cNvPr id="120931" name="Rectangle 99"/>
          <p:cNvSpPr>
            <a:spLocks noChangeArrowheads="1"/>
          </p:cNvSpPr>
          <p:nvPr/>
        </p:nvSpPr>
        <p:spPr bwMode="auto">
          <a:xfrm>
            <a:off x="2719388" y="3963988"/>
            <a:ext cx="56197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800" b="1">
                <a:solidFill>
                  <a:srgbClr val="FFFFFF"/>
                </a:solidFill>
                <a:effectLst>
                  <a:outerShdw blurRad="38100" dist="38100" dir="2700000" algn="tl">
                    <a:srgbClr val="C0C0C0"/>
                  </a:outerShdw>
                </a:effectLst>
              </a:rPr>
              <a:t>211</a:t>
            </a:r>
          </a:p>
        </p:txBody>
      </p:sp>
      <p:sp>
        <p:nvSpPr>
          <p:cNvPr id="120932" name="Rectangle 100"/>
          <p:cNvSpPr>
            <a:spLocks noChangeArrowheads="1"/>
          </p:cNvSpPr>
          <p:nvPr/>
        </p:nvSpPr>
        <p:spPr bwMode="auto">
          <a:xfrm>
            <a:off x="3424238" y="3787775"/>
            <a:ext cx="4270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Y</a:t>
            </a:r>
          </a:p>
        </p:txBody>
      </p:sp>
      <p:sp>
        <p:nvSpPr>
          <p:cNvPr id="120933" name="Rectangle 101"/>
          <p:cNvSpPr>
            <a:spLocks noChangeArrowheads="1"/>
          </p:cNvSpPr>
          <p:nvPr/>
        </p:nvSpPr>
        <p:spPr bwMode="auto">
          <a:xfrm>
            <a:off x="3668713" y="3963988"/>
            <a:ext cx="56197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800" b="1">
                <a:solidFill>
                  <a:srgbClr val="FFFFFF"/>
                </a:solidFill>
                <a:effectLst>
                  <a:outerShdw blurRad="38100" dist="38100" dir="2700000" algn="tl">
                    <a:srgbClr val="C0C0C0"/>
                  </a:outerShdw>
                </a:effectLst>
              </a:rPr>
              <a:t>221</a:t>
            </a:r>
          </a:p>
        </p:txBody>
      </p:sp>
      <p:sp>
        <p:nvSpPr>
          <p:cNvPr id="120934" name="Rectangle 102"/>
          <p:cNvSpPr>
            <a:spLocks noChangeArrowheads="1"/>
          </p:cNvSpPr>
          <p:nvPr/>
        </p:nvSpPr>
        <p:spPr bwMode="auto">
          <a:xfrm>
            <a:off x="4535488" y="3787775"/>
            <a:ext cx="4857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a:t>
            </a:r>
          </a:p>
        </p:txBody>
      </p:sp>
      <p:sp>
        <p:nvSpPr>
          <p:cNvPr id="120935" name="Rectangle 103"/>
          <p:cNvSpPr>
            <a:spLocks noChangeArrowheads="1"/>
          </p:cNvSpPr>
          <p:nvPr/>
        </p:nvSpPr>
        <p:spPr bwMode="auto">
          <a:xfrm>
            <a:off x="5326063" y="3787775"/>
            <a:ext cx="4270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Y</a:t>
            </a:r>
          </a:p>
        </p:txBody>
      </p:sp>
      <p:sp>
        <p:nvSpPr>
          <p:cNvPr id="120936" name="Rectangle 104"/>
          <p:cNvSpPr>
            <a:spLocks noChangeArrowheads="1"/>
          </p:cNvSpPr>
          <p:nvPr/>
        </p:nvSpPr>
        <p:spPr bwMode="auto">
          <a:xfrm>
            <a:off x="5570538" y="3963988"/>
            <a:ext cx="57467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800" b="1">
                <a:solidFill>
                  <a:srgbClr val="FFFFFF"/>
                </a:solidFill>
                <a:effectLst>
                  <a:outerShdw blurRad="38100" dist="38100" dir="2700000" algn="tl">
                    <a:srgbClr val="C0C0C0"/>
                  </a:outerShdw>
                </a:effectLst>
              </a:rPr>
              <a:t>2b1</a:t>
            </a:r>
          </a:p>
        </p:txBody>
      </p:sp>
      <p:sp>
        <p:nvSpPr>
          <p:cNvPr id="83048" name="Rectangle 105"/>
          <p:cNvSpPr>
            <a:spLocks noChangeArrowheads="1"/>
          </p:cNvSpPr>
          <p:nvPr/>
        </p:nvSpPr>
        <p:spPr bwMode="auto">
          <a:xfrm>
            <a:off x="2384425" y="4311650"/>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49" name="Rectangle 106"/>
          <p:cNvSpPr>
            <a:spLocks noChangeArrowheads="1"/>
          </p:cNvSpPr>
          <p:nvPr/>
        </p:nvSpPr>
        <p:spPr bwMode="auto">
          <a:xfrm>
            <a:off x="2409825" y="4311650"/>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50" name="Rectangle 107"/>
          <p:cNvSpPr>
            <a:spLocks noChangeArrowheads="1"/>
          </p:cNvSpPr>
          <p:nvPr/>
        </p:nvSpPr>
        <p:spPr bwMode="auto">
          <a:xfrm>
            <a:off x="3343275" y="4311650"/>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51" name="Rectangle 108"/>
          <p:cNvSpPr>
            <a:spLocks noChangeArrowheads="1"/>
          </p:cNvSpPr>
          <p:nvPr/>
        </p:nvSpPr>
        <p:spPr bwMode="auto">
          <a:xfrm>
            <a:off x="4292600" y="4311650"/>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52" name="Rectangle 109"/>
          <p:cNvSpPr>
            <a:spLocks noChangeArrowheads="1"/>
          </p:cNvSpPr>
          <p:nvPr/>
        </p:nvSpPr>
        <p:spPr bwMode="auto">
          <a:xfrm>
            <a:off x="5240338" y="4311650"/>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53" name="Rectangle 110"/>
          <p:cNvSpPr>
            <a:spLocks noChangeArrowheads="1"/>
          </p:cNvSpPr>
          <p:nvPr/>
        </p:nvSpPr>
        <p:spPr bwMode="auto">
          <a:xfrm>
            <a:off x="895350" y="4311650"/>
            <a:ext cx="1479550" cy="420688"/>
          </a:xfrm>
          <a:prstGeom prst="rect">
            <a:avLst/>
          </a:prstGeom>
          <a:solidFill>
            <a:srgbClr val="66B3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54" name="Rectangle 111"/>
          <p:cNvSpPr>
            <a:spLocks noChangeArrowheads="1"/>
          </p:cNvSpPr>
          <p:nvPr/>
        </p:nvSpPr>
        <p:spPr bwMode="auto">
          <a:xfrm>
            <a:off x="895350" y="4741863"/>
            <a:ext cx="1479550" cy="46037"/>
          </a:xfrm>
          <a:prstGeom prst="rect">
            <a:avLst/>
          </a:prstGeom>
          <a:solidFill>
            <a:srgbClr val="66B3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20944" name="Rectangle 112"/>
          <p:cNvSpPr>
            <a:spLocks noChangeArrowheads="1"/>
          </p:cNvSpPr>
          <p:nvPr/>
        </p:nvSpPr>
        <p:spPr bwMode="auto">
          <a:xfrm>
            <a:off x="2474913" y="4273550"/>
            <a:ext cx="4270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Y</a:t>
            </a:r>
          </a:p>
        </p:txBody>
      </p:sp>
      <p:sp>
        <p:nvSpPr>
          <p:cNvPr id="120945" name="Rectangle 113"/>
          <p:cNvSpPr>
            <a:spLocks noChangeArrowheads="1"/>
          </p:cNvSpPr>
          <p:nvPr/>
        </p:nvSpPr>
        <p:spPr bwMode="auto">
          <a:xfrm>
            <a:off x="2719388" y="4448175"/>
            <a:ext cx="5619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800" b="1">
                <a:solidFill>
                  <a:srgbClr val="FFFFFF"/>
                </a:solidFill>
                <a:effectLst>
                  <a:outerShdw blurRad="38100" dist="38100" dir="2700000" algn="tl">
                    <a:srgbClr val="C0C0C0"/>
                  </a:outerShdw>
                </a:effectLst>
              </a:rPr>
              <a:t>212</a:t>
            </a:r>
          </a:p>
        </p:txBody>
      </p:sp>
      <p:sp>
        <p:nvSpPr>
          <p:cNvPr id="120946" name="Rectangle 114"/>
          <p:cNvSpPr>
            <a:spLocks noChangeArrowheads="1"/>
          </p:cNvSpPr>
          <p:nvPr/>
        </p:nvSpPr>
        <p:spPr bwMode="auto">
          <a:xfrm>
            <a:off x="3424238" y="4273550"/>
            <a:ext cx="4270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Y</a:t>
            </a:r>
          </a:p>
        </p:txBody>
      </p:sp>
      <p:sp>
        <p:nvSpPr>
          <p:cNvPr id="120947" name="Rectangle 115"/>
          <p:cNvSpPr>
            <a:spLocks noChangeArrowheads="1"/>
          </p:cNvSpPr>
          <p:nvPr/>
        </p:nvSpPr>
        <p:spPr bwMode="auto">
          <a:xfrm>
            <a:off x="3668713" y="4448175"/>
            <a:ext cx="5619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800" b="1">
                <a:solidFill>
                  <a:srgbClr val="FFFFFF"/>
                </a:solidFill>
                <a:effectLst>
                  <a:outerShdw blurRad="38100" dist="38100" dir="2700000" algn="tl">
                    <a:srgbClr val="C0C0C0"/>
                  </a:outerShdw>
                </a:effectLst>
              </a:rPr>
              <a:t>222</a:t>
            </a:r>
          </a:p>
        </p:txBody>
      </p:sp>
      <p:sp>
        <p:nvSpPr>
          <p:cNvPr id="120948" name="Rectangle 116"/>
          <p:cNvSpPr>
            <a:spLocks noChangeArrowheads="1"/>
          </p:cNvSpPr>
          <p:nvPr/>
        </p:nvSpPr>
        <p:spPr bwMode="auto">
          <a:xfrm>
            <a:off x="4535488" y="4273550"/>
            <a:ext cx="4857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a:t>
            </a:r>
          </a:p>
        </p:txBody>
      </p:sp>
      <p:sp>
        <p:nvSpPr>
          <p:cNvPr id="120949" name="Rectangle 117"/>
          <p:cNvSpPr>
            <a:spLocks noChangeArrowheads="1"/>
          </p:cNvSpPr>
          <p:nvPr/>
        </p:nvSpPr>
        <p:spPr bwMode="auto">
          <a:xfrm>
            <a:off x="5326063" y="4273550"/>
            <a:ext cx="431209" cy="536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dirty="0" smtClean="0">
                <a:solidFill>
                  <a:srgbClr val="FFFFFF"/>
                </a:solidFill>
                <a:effectLst>
                  <a:outerShdw blurRad="38100" dist="38100" dir="2700000" algn="tl">
                    <a:srgbClr val="C0C0C0"/>
                  </a:outerShdw>
                </a:effectLst>
              </a:rPr>
              <a:t>Y</a:t>
            </a:r>
            <a:endParaRPr lang="en-US" altLang="en-US" sz="2900" b="1" dirty="0">
              <a:solidFill>
                <a:srgbClr val="FFFFFF"/>
              </a:solidFill>
              <a:effectLst>
                <a:outerShdw blurRad="38100" dist="38100" dir="2700000" algn="tl">
                  <a:srgbClr val="C0C0C0"/>
                </a:outerShdw>
              </a:effectLst>
            </a:endParaRPr>
          </a:p>
        </p:txBody>
      </p:sp>
      <p:sp>
        <p:nvSpPr>
          <p:cNvPr id="120950" name="Rectangle 118"/>
          <p:cNvSpPr>
            <a:spLocks noChangeArrowheads="1"/>
          </p:cNvSpPr>
          <p:nvPr/>
        </p:nvSpPr>
        <p:spPr bwMode="auto">
          <a:xfrm>
            <a:off x="5570538" y="4448175"/>
            <a:ext cx="5746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800" b="1" dirty="0">
                <a:solidFill>
                  <a:srgbClr val="FFFFFF"/>
                </a:solidFill>
                <a:effectLst>
                  <a:outerShdw blurRad="38100" dist="38100" dir="2700000" algn="tl">
                    <a:srgbClr val="C0C0C0"/>
                  </a:outerShdw>
                </a:effectLst>
              </a:rPr>
              <a:t>2b2</a:t>
            </a:r>
          </a:p>
        </p:txBody>
      </p:sp>
      <p:sp>
        <p:nvSpPr>
          <p:cNvPr id="83062" name="Rectangle 119"/>
          <p:cNvSpPr>
            <a:spLocks noChangeArrowheads="1"/>
          </p:cNvSpPr>
          <p:nvPr/>
        </p:nvSpPr>
        <p:spPr bwMode="auto">
          <a:xfrm>
            <a:off x="892175" y="4797425"/>
            <a:ext cx="148272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63" name="Rectangle 120"/>
          <p:cNvSpPr>
            <a:spLocks noChangeArrowheads="1"/>
          </p:cNvSpPr>
          <p:nvPr/>
        </p:nvSpPr>
        <p:spPr bwMode="auto">
          <a:xfrm>
            <a:off x="2409825" y="4797425"/>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64" name="Rectangle 121"/>
          <p:cNvSpPr>
            <a:spLocks noChangeArrowheads="1"/>
          </p:cNvSpPr>
          <p:nvPr/>
        </p:nvSpPr>
        <p:spPr bwMode="auto">
          <a:xfrm>
            <a:off x="2384425" y="4797425"/>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65" name="Rectangle 122"/>
          <p:cNvSpPr>
            <a:spLocks noChangeArrowheads="1"/>
          </p:cNvSpPr>
          <p:nvPr/>
        </p:nvSpPr>
        <p:spPr bwMode="auto">
          <a:xfrm>
            <a:off x="2435225" y="4797425"/>
            <a:ext cx="89852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66" name="Rectangle 123"/>
          <p:cNvSpPr>
            <a:spLocks noChangeArrowheads="1"/>
          </p:cNvSpPr>
          <p:nvPr/>
        </p:nvSpPr>
        <p:spPr bwMode="auto">
          <a:xfrm>
            <a:off x="3343275" y="4797425"/>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67" name="Rectangle 124"/>
          <p:cNvSpPr>
            <a:spLocks noChangeArrowheads="1"/>
          </p:cNvSpPr>
          <p:nvPr/>
        </p:nvSpPr>
        <p:spPr bwMode="auto">
          <a:xfrm>
            <a:off x="3367088" y="4797425"/>
            <a:ext cx="914400"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68" name="Rectangle 125"/>
          <p:cNvSpPr>
            <a:spLocks noChangeArrowheads="1"/>
          </p:cNvSpPr>
          <p:nvPr/>
        </p:nvSpPr>
        <p:spPr bwMode="auto">
          <a:xfrm>
            <a:off x="4292600" y="4797425"/>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69" name="Rectangle 126"/>
          <p:cNvSpPr>
            <a:spLocks noChangeArrowheads="1"/>
          </p:cNvSpPr>
          <p:nvPr/>
        </p:nvSpPr>
        <p:spPr bwMode="auto">
          <a:xfrm>
            <a:off x="4316413" y="4797425"/>
            <a:ext cx="914400"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70" name="Rectangle 127"/>
          <p:cNvSpPr>
            <a:spLocks noChangeArrowheads="1"/>
          </p:cNvSpPr>
          <p:nvPr/>
        </p:nvSpPr>
        <p:spPr bwMode="auto">
          <a:xfrm>
            <a:off x="5240338" y="4797425"/>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71" name="Rectangle 128"/>
          <p:cNvSpPr>
            <a:spLocks noChangeArrowheads="1"/>
          </p:cNvSpPr>
          <p:nvPr/>
        </p:nvSpPr>
        <p:spPr bwMode="auto">
          <a:xfrm>
            <a:off x="5265738" y="4797425"/>
            <a:ext cx="92392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72" name="Rectangle 129"/>
          <p:cNvSpPr>
            <a:spLocks noChangeArrowheads="1"/>
          </p:cNvSpPr>
          <p:nvPr/>
        </p:nvSpPr>
        <p:spPr bwMode="auto">
          <a:xfrm>
            <a:off x="2384425" y="4821238"/>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73" name="Rectangle 130"/>
          <p:cNvSpPr>
            <a:spLocks noChangeArrowheads="1"/>
          </p:cNvSpPr>
          <p:nvPr/>
        </p:nvSpPr>
        <p:spPr bwMode="auto">
          <a:xfrm>
            <a:off x="2409825" y="4821238"/>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74" name="Rectangle 131"/>
          <p:cNvSpPr>
            <a:spLocks noChangeArrowheads="1"/>
          </p:cNvSpPr>
          <p:nvPr/>
        </p:nvSpPr>
        <p:spPr bwMode="auto">
          <a:xfrm>
            <a:off x="3343275" y="4821238"/>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75" name="Rectangle 132"/>
          <p:cNvSpPr>
            <a:spLocks noChangeArrowheads="1"/>
          </p:cNvSpPr>
          <p:nvPr/>
        </p:nvSpPr>
        <p:spPr bwMode="auto">
          <a:xfrm>
            <a:off x="4292600" y="4821238"/>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76" name="Rectangle 133"/>
          <p:cNvSpPr>
            <a:spLocks noChangeArrowheads="1"/>
          </p:cNvSpPr>
          <p:nvPr/>
        </p:nvSpPr>
        <p:spPr bwMode="auto">
          <a:xfrm>
            <a:off x="5240338" y="4821238"/>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77" name="Rectangle 134"/>
          <p:cNvSpPr>
            <a:spLocks noChangeArrowheads="1"/>
          </p:cNvSpPr>
          <p:nvPr/>
        </p:nvSpPr>
        <p:spPr bwMode="auto">
          <a:xfrm>
            <a:off x="895350" y="4821238"/>
            <a:ext cx="1479550" cy="420687"/>
          </a:xfrm>
          <a:prstGeom prst="rect">
            <a:avLst/>
          </a:prstGeom>
          <a:solidFill>
            <a:srgbClr val="66B3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20967" name="Rectangle 135"/>
          <p:cNvSpPr>
            <a:spLocks noChangeArrowheads="1"/>
          </p:cNvSpPr>
          <p:nvPr/>
        </p:nvSpPr>
        <p:spPr bwMode="auto">
          <a:xfrm>
            <a:off x="1498600" y="4795838"/>
            <a:ext cx="30321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a:t>
            </a:r>
          </a:p>
        </p:txBody>
      </p:sp>
      <p:sp>
        <p:nvSpPr>
          <p:cNvPr id="83079" name="Rectangle 136"/>
          <p:cNvSpPr>
            <a:spLocks noChangeArrowheads="1"/>
          </p:cNvSpPr>
          <p:nvPr/>
        </p:nvSpPr>
        <p:spPr bwMode="auto">
          <a:xfrm>
            <a:off x="895350" y="5253038"/>
            <a:ext cx="1479550" cy="46037"/>
          </a:xfrm>
          <a:prstGeom prst="rect">
            <a:avLst/>
          </a:prstGeom>
          <a:solidFill>
            <a:srgbClr val="66B3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20969" name="Rectangle 137"/>
          <p:cNvSpPr>
            <a:spLocks noChangeArrowheads="1"/>
          </p:cNvSpPr>
          <p:nvPr/>
        </p:nvSpPr>
        <p:spPr bwMode="auto">
          <a:xfrm>
            <a:off x="2741613" y="4783138"/>
            <a:ext cx="30321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a:t>
            </a:r>
          </a:p>
        </p:txBody>
      </p:sp>
      <p:sp>
        <p:nvSpPr>
          <p:cNvPr id="120970" name="Rectangle 138"/>
          <p:cNvSpPr>
            <a:spLocks noChangeArrowheads="1"/>
          </p:cNvSpPr>
          <p:nvPr/>
        </p:nvSpPr>
        <p:spPr bwMode="auto">
          <a:xfrm>
            <a:off x="3690938" y="4783138"/>
            <a:ext cx="30321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a:t>
            </a:r>
          </a:p>
        </p:txBody>
      </p:sp>
      <p:sp>
        <p:nvSpPr>
          <p:cNvPr id="120971" name="Rectangle 139"/>
          <p:cNvSpPr>
            <a:spLocks noChangeArrowheads="1"/>
          </p:cNvSpPr>
          <p:nvPr/>
        </p:nvSpPr>
        <p:spPr bwMode="auto">
          <a:xfrm>
            <a:off x="4637088" y="4783138"/>
            <a:ext cx="30321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a:t>
            </a:r>
          </a:p>
        </p:txBody>
      </p:sp>
      <p:sp>
        <p:nvSpPr>
          <p:cNvPr id="120972" name="Rectangle 140"/>
          <p:cNvSpPr>
            <a:spLocks noChangeArrowheads="1"/>
          </p:cNvSpPr>
          <p:nvPr/>
        </p:nvSpPr>
        <p:spPr bwMode="auto">
          <a:xfrm>
            <a:off x="5586413" y="4783138"/>
            <a:ext cx="30321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a:t>
            </a:r>
          </a:p>
        </p:txBody>
      </p:sp>
      <p:sp>
        <p:nvSpPr>
          <p:cNvPr id="83084" name="Rectangle 141"/>
          <p:cNvSpPr>
            <a:spLocks noChangeArrowheads="1"/>
          </p:cNvSpPr>
          <p:nvPr/>
        </p:nvSpPr>
        <p:spPr bwMode="auto">
          <a:xfrm>
            <a:off x="892175" y="5307013"/>
            <a:ext cx="148272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85" name="Rectangle 142"/>
          <p:cNvSpPr>
            <a:spLocks noChangeArrowheads="1"/>
          </p:cNvSpPr>
          <p:nvPr/>
        </p:nvSpPr>
        <p:spPr bwMode="auto">
          <a:xfrm>
            <a:off x="2409825" y="5307013"/>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86" name="Rectangle 143"/>
          <p:cNvSpPr>
            <a:spLocks noChangeArrowheads="1"/>
          </p:cNvSpPr>
          <p:nvPr/>
        </p:nvSpPr>
        <p:spPr bwMode="auto">
          <a:xfrm>
            <a:off x="2384425" y="5307013"/>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87" name="Rectangle 144"/>
          <p:cNvSpPr>
            <a:spLocks noChangeArrowheads="1"/>
          </p:cNvSpPr>
          <p:nvPr/>
        </p:nvSpPr>
        <p:spPr bwMode="auto">
          <a:xfrm>
            <a:off x="2435225" y="5307013"/>
            <a:ext cx="89852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88" name="Rectangle 145"/>
          <p:cNvSpPr>
            <a:spLocks noChangeArrowheads="1"/>
          </p:cNvSpPr>
          <p:nvPr/>
        </p:nvSpPr>
        <p:spPr bwMode="auto">
          <a:xfrm>
            <a:off x="3343275" y="5307013"/>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89" name="Rectangle 146"/>
          <p:cNvSpPr>
            <a:spLocks noChangeArrowheads="1"/>
          </p:cNvSpPr>
          <p:nvPr/>
        </p:nvSpPr>
        <p:spPr bwMode="auto">
          <a:xfrm>
            <a:off x="3367088" y="5307013"/>
            <a:ext cx="914400"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90" name="Rectangle 147"/>
          <p:cNvSpPr>
            <a:spLocks noChangeArrowheads="1"/>
          </p:cNvSpPr>
          <p:nvPr/>
        </p:nvSpPr>
        <p:spPr bwMode="auto">
          <a:xfrm>
            <a:off x="4292600" y="5307013"/>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91" name="Rectangle 148"/>
          <p:cNvSpPr>
            <a:spLocks noChangeArrowheads="1"/>
          </p:cNvSpPr>
          <p:nvPr/>
        </p:nvSpPr>
        <p:spPr bwMode="auto">
          <a:xfrm>
            <a:off x="4316413" y="5307013"/>
            <a:ext cx="914400"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92" name="Rectangle 149"/>
          <p:cNvSpPr>
            <a:spLocks noChangeArrowheads="1"/>
          </p:cNvSpPr>
          <p:nvPr/>
        </p:nvSpPr>
        <p:spPr bwMode="auto">
          <a:xfrm>
            <a:off x="5240338" y="5307013"/>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93" name="Rectangle 150"/>
          <p:cNvSpPr>
            <a:spLocks noChangeArrowheads="1"/>
          </p:cNvSpPr>
          <p:nvPr/>
        </p:nvSpPr>
        <p:spPr bwMode="auto">
          <a:xfrm>
            <a:off x="5265738" y="5307013"/>
            <a:ext cx="92392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94" name="Rectangle 151"/>
          <p:cNvSpPr>
            <a:spLocks noChangeArrowheads="1"/>
          </p:cNvSpPr>
          <p:nvPr/>
        </p:nvSpPr>
        <p:spPr bwMode="auto">
          <a:xfrm>
            <a:off x="2384425" y="5332413"/>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95" name="Rectangle 152"/>
          <p:cNvSpPr>
            <a:spLocks noChangeArrowheads="1"/>
          </p:cNvSpPr>
          <p:nvPr/>
        </p:nvSpPr>
        <p:spPr bwMode="auto">
          <a:xfrm>
            <a:off x="2409825" y="5332413"/>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96" name="Rectangle 153"/>
          <p:cNvSpPr>
            <a:spLocks noChangeArrowheads="1"/>
          </p:cNvSpPr>
          <p:nvPr/>
        </p:nvSpPr>
        <p:spPr bwMode="auto">
          <a:xfrm>
            <a:off x="3343275" y="5332413"/>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97" name="Rectangle 154"/>
          <p:cNvSpPr>
            <a:spLocks noChangeArrowheads="1"/>
          </p:cNvSpPr>
          <p:nvPr/>
        </p:nvSpPr>
        <p:spPr bwMode="auto">
          <a:xfrm>
            <a:off x="4292600" y="5332413"/>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98" name="Rectangle 155"/>
          <p:cNvSpPr>
            <a:spLocks noChangeArrowheads="1"/>
          </p:cNvSpPr>
          <p:nvPr/>
        </p:nvSpPr>
        <p:spPr bwMode="auto">
          <a:xfrm>
            <a:off x="5240338" y="5332413"/>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099" name="Rectangle 156"/>
          <p:cNvSpPr>
            <a:spLocks noChangeArrowheads="1"/>
          </p:cNvSpPr>
          <p:nvPr/>
        </p:nvSpPr>
        <p:spPr bwMode="auto">
          <a:xfrm>
            <a:off x="895350" y="5332413"/>
            <a:ext cx="1479550" cy="420687"/>
          </a:xfrm>
          <a:prstGeom prst="rect">
            <a:avLst/>
          </a:prstGeom>
          <a:solidFill>
            <a:srgbClr val="66B3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20989" name="Rectangle 157"/>
          <p:cNvSpPr>
            <a:spLocks noChangeArrowheads="1"/>
          </p:cNvSpPr>
          <p:nvPr/>
        </p:nvSpPr>
        <p:spPr bwMode="auto">
          <a:xfrm>
            <a:off x="1487488" y="5307013"/>
            <a:ext cx="38576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a</a:t>
            </a:r>
          </a:p>
        </p:txBody>
      </p:sp>
      <p:sp>
        <p:nvSpPr>
          <p:cNvPr id="83101" name="Rectangle 158"/>
          <p:cNvSpPr>
            <a:spLocks noChangeArrowheads="1"/>
          </p:cNvSpPr>
          <p:nvPr/>
        </p:nvSpPr>
        <p:spPr bwMode="auto">
          <a:xfrm>
            <a:off x="895350" y="5762625"/>
            <a:ext cx="1479550" cy="46038"/>
          </a:xfrm>
          <a:prstGeom prst="rect">
            <a:avLst/>
          </a:prstGeom>
          <a:solidFill>
            <a:srgbClr val="66B3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20991" name="Rectangle 159"/>
          <p:cNvSpPr>
            <a:spLocks noChangeArrowheads="1"/>
          </p:cNvSpPr>
          <p:nvPr/>
        </p:nvSpPr>
        <p:spPr bwMode="auto">
          <a:xfrm>
            <a:off x="2503488" y="5294313"/>
            <a:ext cx="4270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Y</a:t>
            </a:r>
          </a:p>
        </p:txBody>
      </p:sp>
      <p:sp>
        <p:nvSpPr>
          <p:cNvPr id="120992" name="Rectangle 160"/>
          <p:cNvSpPr>
            <a:spLocks noChangeArrowheads="1"/>
          </p:cNvSpPr>
          <p:nvPr/>
        </p:nvSpPr>
        <p:spPr bwMode="auto">
          <a:xfrm>
            <a:off x="2747963" y="5468938"/>
            <a:ext cx="56197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800" b="1">
                <a:solidFill>
                  <a:srgbClr val="FFFFFF"/>
                </a:solidFill>
                <a:effectLst>
                  <a:outerShdw blurRad="38100" dist="38100" dir="2700000" algn="tl">
                    <a:srgbClr val="C0C0C0"/>
                  </a:outerShdw>
                </a:effectLst>
              </a:rPr>
              <a:t>a11</a:t>
            </a:r>
          </a:p>
        </p:txBody>
      </p:sp>
      <p:sp>
        <p:nvSpPr>
          <p:cNvPr id="120993" name="Rectangle 161"/>
          <p:cNvSpPr>
            <a:spLocks noChangeArrowheads="1"/>
          </p:cNvSpPr>
          <p:nvPr/>
        </p:nvSpPr>
        <p:spPr bwMode="auto">
          <a:xfrm>
            <a:off x="3452813" y="5294313"/>
            <a:ext cx="4270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Y</a:t>
            </a:r>
          </a:p>
        </p:txBody>
      </p:sp>
      <p:sp>
        <p:nvSpPr>
          <p:cNvPr id="120994" name="Rectangle 162"/>
          <p:cNvSpPr>
            <a:spLocks noChangeArrowheads="1"/>
          </p:cNvSpPr>
          <p:nvPr/>
        </p:nvSpPr>
        <p:spPr bwMode="auto">
          <a:xfrm>
            <a:off x="3697288" y="5468938"/>
            <a:ext cx="56197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800" b="1">
                <a:solidFill>
                  <a:srgbClr val="FFFFFF"/>
                </a:solidFill>
                <a:effectLst>
                  <a:outerShdw blurRad="38100" dist="38100" dir="2700000" algn="tl">
                    <a:srgbClr val="C0C0C0"/>
                  </a:outerShdw>
                </a:effectLst>
              </a:rPr>
              <a:t>a21</a:t>
            </a:r>
          </a:p>
        </p:txBody>
      </p:sp>
      <p:sp>
        <p:nvSpPr>
          <p:cNvPr id="120995" name="Rectangle 163"/>
          <p:cNvSpPr>
            <a:spLocks noChangeArrowheads="1"/>
          </p:cNvSpPr>
          <p:nvPr/>
        </p:nvSpPr>
        <p:spPr bwMode="auto">
          <a:xfrm>
            <a:off x="4535488" y="5294313"/>
            <a:ext cx="4857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a:t>
            </a:r>
          </a:p>
        </p:txBody>
      </p:sp>
      <p:sp>
        <p:nvSpPr>
          <p:cNvPr id="120996" name="Rectangle 164"/>
          <p:cNvSpPr>
            <a:spLocks noChangeArrowheads="1"/>
          </p:cNvSpPr>
          <p:nvPr/>
        </p:nvSpPr>
        <p:spPr bwMode="auto">
          <a:xfrm>
            <a:off x="5353050" y="5294313"/>
            <a:ext cx="42703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Y</a:t>
            </a:r>
          </a:p>
        </p:txBody>
      </p:sp>
      <p:sp>
        <p:nvSpPr>
          <p:cNvPr id="120997" name="Rectangle 165"/>
          <p:cNvSpPr>
            <a:spLocks noChangeArrowheads="1"/>
          </p:cNvSpPr>
          <p:nvPr/>
        </p:nvSpPr>
        <p:spPr bwMode="auto">
          <a:xfrm>
            <a:off x="5597525" y="5468938"/>
            <a:ext cx="57467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800" b="1">
                <a:solidFill>
                  <a:srgbClr val="FFFFFF"/>
                </a:solidFill>
                <a:effectLst>
                  <a:outerShdw blurRad="38100" dist="38100" dir="2700000" algn="tl">
                    <a:srgbClr val="C0C0C0"/>
                  </a:outerShdw>
                </a:effectLst>
              </a:rPr>
              <a:t>ab1</a:t>
            </a:r>
          </a:p>
        </p:txBody>
      </p:sp>
      <p:sp>
        <p:nvSpPr>
          <p:cNvPr id="83109" name="Rectangle 166"/>
          <p:cNvSpPr>
            <a:spLocks noChangeArrowheads="1"/>
          </p:cNvSpPr>
          <p:nvPr/>
        </p:nvSpPr>
        <p:spPr bwMode="auto">
          <a:xfrm>
            <a:off x="2384425" y="5816600"/>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110" name="Rectangle 167"/>
          <p:cNvSpPr>
            <a:spLocks noChangeArrowheads="1"/>
          </p:cNvSpPr>
          <p:nvPr/>
        </p:nvSpPr>
        <p:spPr bwMode="auto">
          <a:xfrm>
            <a:off x="2409825" y="5816600"/>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111" name="Rectangle 168"/>
          <p:cNvSpPr>
            <a:spLocks noChangeArrowheads="1"/>
          </p:cNvSpPr>
          <p:nvPr/>
        </p:nvSpPr>
        <p:spPr bwMode="auto">
          <a:xfrm>
            <a:off x="3343275" y="5816600"/>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112" name="Rectangle 169"/>
          <p:cNvSpPr>
            <a:spLocks noChangeArrowheads="1"/>
          </p:cNvSpPr>
          <p:nvPr/>
        </p:nvSpPr>
        <p:spPr bwMode="auto">
          <a:xfrm>
            <a:off x="4292600" y="5816600"/>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113" name="Rectangle 170"/>
          <p:cNvSpPr>
            <a:spLocks noChangeArrowheads="1"/>
          </p:cNvSpPr>
          <p:nvPr/>
        </p:nvSpPr>
        <p:spPr bwMode="auto">
          <a:xfrm>
            <a:off x="5240338" y="5816600"/>
            <a:ext cx="15875" cy="47625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114" name="Rectangle 171"/>
          <p:cNvSpPr>
            <a:spLocks noChangeArrowheads="1"/>
          </p:cNvSpPr>
          <p:nvPr/>
        </p:nvSpPr>
        <p:spPr bwMode="auto">
          <a:xfrm>
            <a:off x="895350" y="5816600"/>
            <a:ext cx="1479550" cy="420688"/>
          </a:xfrm>
          <a:prstGeom prst="rect">
            <a:avLst/>
          </a:prstGeom>
          <a:solidFill>
            <a:srgbClr val="66B3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3115" name="Rectangle 172"/>
          <p:cNvSpPr>
            <a:spLocks noChangeArrowheads="1"/>
          </p:cNvSpPr>
          <p:nvPr/>
        </p:nvSpPr>
        <p:spPr bwMode="auto">
          <a:xfrm>
            <a:off x="895350" y="6246813"/>
            <a:ext cx="1479550" cy="46037"/>
          </a:xfrm>
          <a:prstGeom prst="rect">
            <a:avLst/>
          </a:prstGeom>
          <a:solidFill>
            <a:srgbClr val="66B3B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21005" name="Rectangle 173"/>
          <p:cNvSpPr>
            <a:spLocks noChangeArrowheads="1"/>
          </p:cNvSpPr>
          <p:nvPr/>
        </p:nvSpPr>
        <p:spPr bwMode="auto">
          <a:xfrm>
            <a:off x="2503488" y="5778500"/>
            <a:ext cx="4270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Y</a:t>
            </a:r>
          </a:p>
        </p:txBody>
      </p:sp>
      <p:sp>
        <p:nvSpPr>
          <p:cNvPr id="121006" name="Rectangle 174"/>
          <p:cNvSpPr>
            <a:spLocks noChangeArrowheads="1"/>
          </p:cNvSpPr>
          <p:nvPr/>
        </p:nvSpPr>
        <p:spPr bwMode="auto">
          <a:xfrm>
            <a:off x="2747963" y="5954713"/>
            <a:ext cx="56197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800" b="1">
                <a:solidFill>
                  <a:srgbClr val="FFFFFF"/>
                </a:solidFill>
                <a:effectLst>
                  <a:outerShdw blurRad="38100" dist="38100" dir="2700000" algn="tl">
                    <a:srgbClr val="C0C0C0"/>
                  </a:outerShdw>
                </a:effectLst>
              </a:rPr>
              <a:t>a12</a:t>
            </a:r>
          </a:p>
        </p:txBody>
      </p:sp>
      <p:sp>
        <p:nvSpPr>
          <p:cNvPr id="121007" name="Rectangle 175"/>
          <p:cNvSpPr>
            <a:spLocks noChangeArrowheads="1"/>
          </p:cNvSpPr>
          <p:nvPr/>
        </p:nvSpPr>
        <p:spPr bwMode="auto">
          <a:xfrm>
            <a:off x="3452813" y="5778500"/>
            <a:ext cx="427037"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Y</a:t>
            </a:r>
          </a:p>
        </p:txBody>
      </p:sp>
      <p:sp>
        <p:nvSpPr>
          <p:cNvPr id="121008" name="Rectangle 176"/>
          <p:cNvSpPr>
            <a:spLocks noChangeArrowheads="1"/>
          </p:cNvSpPr>
          <p:nvPr/>
        </p:nvSpPr>
        <p:spPr bwMode="auto">
          <a:xfrm>
            <a:off x="3697288" y="5954713"/>
            <a:ext cx="56197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800" b="1">
                <a:solidFill>
                  <a:srgbClr val="FFFFFF"/>
                </a:solidFill>
                <a:effectLst>
                  <a:outerShdw blurRad="38100" dist="38100" dir="2700000" algn="tl">
                    <a:srgbClr val="C0C0C0"/>
                  </a:outerShdw>
                </a:effectLst>
              </a:rPr>
              <a:t>a22</a:t>
            </a:r>
          </a:p>
        </p:txBody>
      </p:sp>
      <p:sp>
        <p:nvSpPr>
          <p:cNvPr id="121009" name="Rectangle 177"/>
          <p:cNvSpPr>
            <a:spLocks noChangeArrowheads="1"/>
          </p:cNvSpPr>
          <p:nvPr/>
        </p:nvSpPr>
        <p:spPr bwMode="auto">
          <a:xfrm>
            <a:off x="4535488" y="5778500"/>
            <a:ext cx="4857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a:t>
            </a:r>
          </a:p>
        </p:txBody>
      </p:sp>
      <p:sp>
        <p:nvSpPr>
          <p:cNvPr id="121010" name="Rectangle 178"/>
          <p:cNvSpPr>
            <a:spLocks noChangeArrowheads="1"/>
          </p:cNvSpPr>
          <p:nvPr/>
        </p:nvSpPr>
        <p:spPr bwMode="auto">
          <a:xfrm>
            <a:off x="5353050" y="5778500"/>
            <a:ext cx="42703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2900" b="1">
                <a:solidFill>
                  <a:srgbClr val="FFFFFF"/>
                </a:solidFill>
                <a:effectLst>
                  <a:outerShdw blurRad="38100" dist="38100" dir="2700000" algn="tl">
                    <a:srgbClr val="C0C0C0"/>
                  </a:outerShdw>
                </a:effectLst>
              </a:rPr>
              <a:t>Y</a:t>
            </a:r>
          </a:p>
        </p:txBody>
      </p:sp>
      <p:sp>
        <p:nvSpPr>
          <p:cNvPr id="121011" name="Rectangle 179"/>
          <p:cNvSpPr>
            <a:spLocks noChangeArrowheads="1"/>
          </p:cNvSpPr>
          <p:nvPr/>
        </p:nvSpPr>
        <p:spPr bwMode="auto">
          <a:xfrm>
            <a:off x="5597525" y="5954713"/>
            <a:ext cx="57467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sz="1800" b="1">
                <a:solidFill>
                  <a:srgbClr val="FFFFFF"/>
                </a:solidFill>
                <a:effectLst>
                  <a:outerShdw blurRad="38100" dist="38100" dir="2700000" algn="tl">
                    <a:srgbClr val="C0C0C0"/>
                  </a:outerShdw>
                </a:effectLst>
              </a:rPr>
              <a:t>ab2</a:t>
            </a:r>
          </a:p>
        </p:txBody>
      </p:sp>
      <p:sp>
        <p:nvSpPr>
          <p:cNvPr id="83123" name="Rectangle 194"/>
          <p:cNvSpPr>
            <a:spLocks noChangeArrowheads="1"/>
          </p:cNvSpPr>
          <p:nvPr/>
        </p:nvSpPr>
        <p:spPr bwMode="auto">
          <a:xfrm>
            <a:off x="7316788" y="3201988"/>
            <a:ext cx="1139825" cy="82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a:spcBef>
                <a:spcPct val="50000"/>
              </a:spcBef>
              <a:buClrTx/>
              <a:buSzTx/>
              <a:buFontTx/>
              <a:buNone/>
            </a:pPr>
            <a:r>
              <a:rPr lang="en-US" altLang="en-US" sz="4800"/>
              <a:t>Y</a:t>
            </a:r>
            <a:r>
              <a:rPr lang="en-US" altLang="en-US" sz="4800" baseline="-25000"/>
              <a:t>ijk</a:t>
            </a:r>
          </a:p>
        </p:txBody>
      </p:sp>
      <p:sp>
        <p:nvSpPr>
          <p:cNvPr id="83124" name="Rectangle 195"/>
          <p:cNvSpPr>
            <a:spLocks noChangeArrowheads="1"/>
          </p:cNvSpPr>
          <p:nvPr/>
        </p:nvSpPr>
        <p:spPr bwMode="auto">
          <a:xfrm>
            <a:off x="6596063" y="4497388"/>
            <a:ext cx="1139825" cy="154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a:spcBef>
                <a:spcPct val="50000"/>
              </a:spcBef>
              <a:buClrTx/>
              <a:buSzTx/>
              <a:buFontTx/>
              <a:buNone/>
            </a:pPr>
            <a:r>
              <a:rPr lang="en-US" altLang="en-US" sz="2400"/>
              <a:t>Level i Factor A</a:t>
            </a:r>
          </a:p>
        </p:txBody>
      </p:sp>
      <p:sp>
        <p:nvSpPr>
          <p:cNvPr id="83125" name="Rectangle 196"/>
          <p:cNvSpPr>
            <a:spLocks noChangeArrowheads="1"/>
          </p:cNvSpPr>
          <p:nvPr/>
        </p:nvSpPr>
        <p:spPr bwMode="auto">
          <a:xfrm>
            <a:off x="7850188" y="4497388"/>
            <a:ext cx="1139825" cy="154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a:spcBef>
                <a:spcPct val="50000"/>
              </a:spcBef>
              <a:buClrTx/>
              <a:buSzTx/>
              <a:buFontTx/>
              <a:buNone/>
            </a:pPr>
            <a:r>
              <a:rPr lang="en-US" altLang="en-US" sz="2400"/>
              <a:t>Level j Factor B</a:t>
            </a:r>
          </a:p>
        </p:txBody>
      </p:sp>
      <p:sp>
        <p:nvSpPr>
          <p:cNvPr id="83126" name="Rectangle 197"/>
          <p:cNvSpPr>
            <a:spLocks noChangeArrowheads="1"/>
          </p:cNvSpPr>
          <p:nvPr/>
        </p:nvSpPr>
        <p:spPr bwMode="auto">
          <a:xfrm>
            <a:off x="6372225" y="2516188"/>
            <a:ext cx="254158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a:spcBef>
                <a:spcPct val="50000"/>
              </a:spcBef>
              <a:buClrTx/>
              <a:buSzTx/>
              <a:buFontTx/>
              <a:buNone/>
            </a:pPr>
            <a:r>
              <a:rPr lang="en-US" altLang="en-US" sz="2400"/>
              <a:t>Observation k</a:t>
            </a:r>
          </a:p>
        </p:txBody>
      </p:sp>
      <p:sp>
        <p:nvSpPr>
          <p:cNvPr id="83127" name="Line 198"/>
          <p:cNvSpPr>
            <a:spLocks noChangeShapeType="1"/>
          </p:cNvSpPr>
          <p:nvPr/>
        </p:nvSpPr>
        <p:spPr bwMode="auto">
          <a:xfrm flipH="1">
            <a:off x="8280400" y="2984500"/>
            <a:ext cx="330200" cy="5080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128" name="Line 199"/>
          <p:cNvSpPr>
            <a:spLocks noChangeShapeType="1"/>
          </p:cNvSpPr>
          <p:nvPr/>
        </p:nvSpPr>
        <p:spPr bwMode="auto">
          <a:xfrm flipV="1">
            <a:off x="7708900" y="4025900"/>
            <a:ext cx="127000" cy="4826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129" name="Line 200"/>
          <p:cNvSpPr>
            <a:spLocks noChangeShapeType="1"/>
          </p:cNvSpPr>
          <p:nvPr/>
        </p:nvSpPr>
        <p:spPr bwMode="auto">
          <a:xfrm flipH="1" flipV="1">
            <a:off x="8064500" y="4025900"/>
            <a:ext cx="254000" cy="4826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ltLang="en-US" smtClean="0">
                <a:latin typeface="Verdana" pitchFamily="34" charset="0"/>
              </a:rPr>
              <a:t>The two factor factorial Experiment</a:t>
            </a:r>
          </a:p>
        </p:txBody>
      </p:sp>
      <p:sp>
        <p:nvSpPr>
          <p:cNvPr id="83971" name="Rectangle 3"/>
          <p:cNvSpPr>
            <a:spLocks noGrp="1" noChangeArrowheads="1"/>
          </p:cNvSpPr>
          <p:nvPr>
            <p:ph type="body" idx="1"/>
          </p:nvPr>
        </p:nvSpPr>
        <p:spPr>
          <a:xfrm>
            <a:off x="468313" y="1916113"/>
            <a:ext cx="8675687" cy="4392612"/>
          </a:xfrm>
        </p:spPr>
        <p:txBody>
          <a:bodyPr/>
          <a:lstStyle/>
          <a:p>
            <a:pPr marL="273050" indent="-273050" eaLnBrk="1" hangingPunct="1">
              <a:lnSpc>
                <a:spcPct val="90000"/>
              </a:lnSpc>
              <a:buFont typeface="Wingdings" pitchFamily="2" charset="2"/>
              <a:buNone/>
              <a:tabLst>
                <a:tab pos="1169988" algn="l"/>
              </a:tabLst>
            </a:pPr>
            <a:r>
              <a:rPr lang="en-US" altLang="en-US" sz="1800" smtClean="0"/>
              <a:t>The model for a factorial experiment with two factors A and B is:</a:t>
            </a:r>
          </a:p>
          <a:p>
            <a:pPr marL="273050" indent="-273050" eaLnBrk="1" hangingPunct="1">
              <a:lnSpc>
                <a:spcPct val="90000"/>
              </a:lnSpc>
              <a:buFont typeface="Wingdings" pitchFamily="2" charset="2"/>
              <a:buNone/>
              <a:tabLst>
                <a:tab pos="1169988" algn="l"/>
              </a:tabLst>
            </a:pPr>
            <a:endParaRPr lang="en-US" altLang="en-US" sz="1800" smtClean="0"/>
          </a:p>
          <a:p>
            <a:pPr marL="273050" indent="-273050" eaLnBrk="1" hangingPunct="1">
              <a:lnSpc>
                <a:spcPct val="90000"/>
              </a:lnSpc>
              <a:buFont typeface="Wingdings" pitchFamily="2" charset="2"/>
              <a:buNone/>
              <a:tabLst>
                <a:tab pos="1169988" algn="l"/>
              </a:tabLst>
            </a:pPr>
            <a:endParaRPr lang="en-US" altLang="en-US" sz="1800" smtClean="0"/>
          </a:p>
          <a:p>
            <a:pPr marL="273050" indent="-273050" eaLnBrk="1" hangingPunct="1">
              <a:lnSpc>
                <a:spcPct val="90000"/>
              </a:lnSpc>
              <a:buFont typeface="Wingdings" pitchFamily="2" charset="2"/>
              <a:buNone/>
              <a:tabLst>
                <a:tab pos="1169988" algn="l"/>
              </a:tabLst>
            </a:pPr>
            <a:endParaRPr lang="en-US" altLang="en-US" sz="1800" smtClean="0"/>
          </a:p>
          <a:p>
            <a:pPr marL="273050" indent="-273050" eaLnBrk="1" hangingPunct="1">
              <a:lnSpc>
                <a:spcPct val="90000"/>
              </a:lnSpc>
              <a:buFont typeface="Wingdings" pitchFamily="2" charset="2"/>
              <a:buNone/>
              <a:tabLst>
                <a:tab pos="1169988" algn="l"/>
              </a:tabLst>
            </a:pPr>
            <a:endParaRPr lang="en-US" altLang="en-US" sz="1800" smtClean="0"/>
          </a:p>
          <a:p>
            <a:pPr marL="273050" indent="-273050" eaLnBrk="1" hangingPunct="1">
              <a:lnSpc>
                <a:spcPct val="90000"/>
              </a:lnSpc>
              <a:buFont typeface="Wingdings" pitchFamily="2" charset="2"/>
              <a:buNone/>
              <a:tabLst>
                <a:tab pos="1169988" algn="l"/>
              </a:tabLst>
            </a:pPr>
            <a:r>
              <a:rPr lang="en-US" altLang="en-US" sz="1800" smtClean="0"/>
              <a:t>Where:</a:t>
            </a:r>
          </a:p>
          <a:p>
            <a:pPr marL="273050" indent="-273050" eaLnBrk="1" hangingPunct="1">
              <a:lnSpc>
                <a:spcPct val="90000"/>
              </a:lnSpc>
              <a:buFont typeface="Wingdings" pitchFamily="2" charset="2"/>
              <a:buNone/>
              <a:tabLst>
                <a:tab pos="1169988" algn="l"/>
              </a:tabLst>
            </a:pPr>
            <a:r>
              <a:rPr lang="en-US" altLang="en-US" sz="1800" smtClean="0"/>
              <a:t>= observation </a:t>
            </a:r>
            <a:r>
              <a:rPr lang="en-US" altLang="en-US" sz="1800" i="1" smtClean="0"/>
              <a:t>k</a:t>
            </a:r>
            <a:r>
              <a:rPr lang="en-US" altLang="en-US" sz="1800" smtClean="0"/>
              <a:t> in level </a:t>
            </a:r>
            <a:r>
              <a:rPr lang="en-US" altLang="en-US" sz="1800" i="1" smtClean="0"/>
              <a:t>i</a:t>
            </a:r>
            <a:r>
              <a:rPr lang="en-US" altLang="en-US" sz="1800" smtClean="0"/>
              <a:t> of factor </a:t>
            </a:r>
            <a:r>
              <a:rPr lang="en-US" altLang="en-US" sz="1800" i="1" smtClean="0"/>
              <a:t>A</a:t>
            </a:r>
            <a:r>
              <a:rPr lang="en-US" altLang="en-US" sz="1800" smtClean="0"/>
              <a:t> and level </a:t>
            </a:r>
            <a:r>
              <a:rPr lang="en-US" altLang="en-US" sz="1800" i="1" smtClean="0"/>
              <a:t>j</a:t>
            </a:r>
            <a:r>
              <a:rPr lang="en-US" altLang="en-US" sz="1800" smtClean="0"/>
              <a:t> of factor </a:t>
            </a:r>
            <a:r>
              <a:rPr lang="en-US" altLang="en-US" sz="1800" i="1" smtClean="0"/>
              <a:t>B</a:t>
            </a:r>
          </a:p>
          <a:p>
            <a:pPr marL="273050" indent="-273050" eaLnBrk="1" hangingPunct="1">
              <a:lnSpc>
                <a:spcPct val="90000"/>
              </a:lnSpc>
              <a:buFont typeface="Wingdings" pitchFamily="2" charset="2"/>
              <a:buNone/>
              <a:tabLst>
                <a:tab pos="1169988" algn="l"/>
              </a:tabLst>
            </a:pPr>
            <a:r>
              <a:rPr lang="en-US" altLang="en-US" sz="1800" i="1" smtClean="0"/>
              <a:t>= </a:t>
            </a:r>
            <a:r>
              <a:rPr lang="en-US" altLang="en-US" sz="1800" smtClean="0"/>
              <a:t>the overall mean</a:t>
            </a:r>
          </a:p>
          <a:p>
            <a:pPr marL="273050" indent="-273050" eaLnBrk="1" hangingPunct="1">
              <a:lnSpc>
                <a:spcPct val="90000"/>
              </a:lnSpc>
              <a:buFont typeface="Wingdings" pitchFamily="2" charset="2"/>
              <a:buNone/>
              <a:tabLst>
                <a:tab pos="1169988" algn="l"/>
              </a:tabLst>
            </a:pPr>
            <a:r>
              <a:rPr lang="en-US" altLang="en-US" sz="1800" i="1" smtClean="0"/>
              <a:t>= </a:t>
            </a:r>
            <a:r>
              <a:rPr lang="en-US" altLang="en-US" sz="1800" smtClean="0"/>
              <a:t>the effect of level</a:t>
            </a:r>
            <a:r>
              <a:rPr lang="en-US" altLang="en-US" sz="1800" i="1" smtClean="0"/>
              <a:t> i </a:t>
            </a:r>
            <a:r>
              <a:rPr lang="en-US" altLang="en-US" sz="1800" smtClean="0"/>
              <a:t>of factor</a:t>
            </a:r>
            <a:r>
              <a:rPr lang="en-US" altLang="en-US" sz="1800" i="1" smtClean="0"/>
              <a:t> A</a:t>
            </a:r>
          </a:p>
          <a:p>
            <a:pPr marL="273050" indent="-273050" eaLnBrk="1" hangingPunct="1">
              <a:lnSpc>
                <a:spcPct val="90000"/>
              </a:lnSpc>
              <a:buFont typeface="Wingdings" pitchFamily="2" charset="2"/>
              <a:buNone/>
              <a:tabLst>
                <a:tab pos="1169988" algn="l"/>
              </a:tabLst>
            </a:pPr>
            <a:r>
              <a:rPr lang="en-US" altLang="en-US" sz="1800" i="1" smtClean="0"/>
              <a:t>= </a:t>
            </a:r>
            <a:r>
              <a:rPr lang="en-US" altLang="en-US" sz="1800" smtClean="0"/>
              <a:t>the effect of level</a:t>
            </a:r>
            <a:r>
              <a:rPr lang="en-US" altLang="en-US" sz="1800" i="1" smtClean="0"/>
              <a:t> j </a:t>
            </a:r>
            <a:r>
              <a:rPr lang="en-US" altLang="en-US" sz="1800" smtClean="0"/>
              <a:t>of factor</a:t>
            </a:r>
            <a:r>
              <a:rPr lang="en-US" altLang="en-US" sz="1800" i="1" smtClean="0"/>
              <a:t> B</a:t>
            </a:r>
          </a:p>
          <a:p>
            <a:pPr marL="273050" indent="-273050" eaLnBrk="1" hangingPunct="1">
              <a:lnSpc>
                <a:spcPct val="90000"/>
              </a:lnSpc>
              <a:buFont typeface="Wingdings" pitchFamily="2" charset="2"/>
              <a:buNone/>
              <a:tabLst>
                <a:tab pos="1169988" algn="l"/>
              </a:tabLst>
            </a:pPr>
            <a:r>
              <a:rPr lang="en-US" altLang="en-US" sz="1800" i="1" smtClean="0"/>
              <a:t>= </a:t>
            </a:r>
            <a:r>
              <a:rPr lang="en-US" altLang="en-US" sz="1800" smtClean="0"/>
              <a:t>the effect of the interaction of level </a:t>
            </a:r>
            <a:r>
              <a:rPr lang="en-US" altLang="en-US" sz="1800" i="1" smtClean="0"/>
              <a:t>i</a:t>
            </a:r>
            <a:r>
              <a:rPr lang="en-US" altLang="en-US" sz="1800" smtClean="0"/>
              <a:t> of factor A with level </a:t>
            </a:r>
            <a:r>
              <a:rPr lang="en-US" altLang="en-US" sz="1800" i="1" smtClean="0"/>
              <a:t>j</a:t>
            </a:r>
            <a:r>
              <a:rPr lang="en-US" altLang="en-US" sz="1800" smtClean="0"/>
              <a:t> of factor B</a:t>
            </a:r>
          </a:p>
          <a:p>
            <a:pPr marL="273050" indent="-273050" eaLnBrk="1" hangingPunct="1">
              <a:lnSpc>
                <a:spcPct val="90000"/>
              </a:lnSpc>
              <a:buFont typeface="Wingdings" pitchFamily="2" charset="2"/>
              <a:buNone/>
              <a:tabLst>
                <a:tab pos="1169988" algn="l"/>
              </a:tabLst>
            </a:pPr>
            <a:r>
              <a:rPr lang="en-US" altLang="en-US" sz="1800" smtClean="0"/>
              <a:t>= random error with mean 0 and variance </a:t>
            </a:r>
            <a:r>
              <a:rPr lang="el-GR" altLang="en-US" sz="1800" i="1" smtClean="0"/>
              <a:t>σ</a:t>
            </a:r>
            <a:r>
              <a:rPr lang="it-IT" altLang="en-US" sz="1800" i="1" baseline="30000" smtClean="0"/>
              <a:t>2</a:t>
            </a:r>
            <a:endParaRPr lang="en-US" altLang="en-US" sz="1800" smtClean="0"/>
          </a:p>
        </p:txBody>
      </p:sp>
      <p:graphicFrame>
        <p:nvGraphicFramePr>
          <p:cNvPr id="83972" name="Object 5"/>
          <p:cNvGraphicFramePr>
            <a:graphicFrameLocks noChangeAspect="1"/>
          </p:cNvGraphicFramePr>
          <p:nvPr/>
        </p:nvGraphicFramePr>
        <p:xfrm>
          <a:off x="5148263" y="2847975"/>
          <a:ext cx="3856037" cy="438150"/>
        </p:xfrm>
        <a:graphic>
          <a:graphicData uri="http://schemas.openxmlformats.org/presentationml/2006/ole">
            <mc:AlternateContent xmlns:mc="http://schemas.openxmlformats.org/markup-compatibility/2006">
              <mc:Choice xmlns:v="urn:schemas-microsoft-com:vml" Requires="v">
                <p:oleObj spid="_x0000_s84443" name="Equation" r:id="rId3" imgW="1790700" imgH="203200" progId="Equation.3">
                  <p:embed/>
                </p:oleObj>
              </mc:Choice>
              <mc:Fallback>
                <p:oleObj name="Equation" r:id="rId3" imgW="1790700" imgH="203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2847975"/>
                        <a:ext cx="3856037"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73" name="Object 10"/>
          <p:cNvGraphicFramePr>
            <a:graphicFrameLocks noChangeAspect="1"/>
          </p:cNvGraphicFramePr>
          <p:nvPr/>
        </p:nvGraphicFramePr>
        <p:xfrm>
          <a:off x="84138" y="4995863"/>
          <a:ext cx="576262" cy="352425"/>
        </p:xfrm>
        <a:graphic>
          <a:graphicData uri="http://schemas.openxmlformats.org/presentationml/2006/ole">
            <mc:AlternateContent xmlns:mc="http://schemas.openxmlformats.org/markup-compatibility/2006">
              <mc:Choice xmlns:v="urn:schemas-microsoft-com:vml" Requires="v">
                <p:oleObj spid="_x0000_s84444" name="Equation" r:id="rId5" imgW="393529" imgH="241195" progId="Equation.3">
                  <p:embed/>
                </p:oleObj>
              </mc:Choice>
              <mc:Fallback>
                <p:oleObj name="Equation" r:id="rId5" imgW="393529" imgH="241195"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8" y="4995863"/>
                        <a:ext cx="576262"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974" name="Object 4"/>
          <p:cNvGraphicFramePr>
            <a:graphicFrameLocks noChangeAspect="1"/>
          </p:cNvGraphicFramePr>
          <p:nvPr/>
        </p:nvGraphicFramePr>
        <p:xfrm>
          <a:off x="323850" y="2781300"/>
          <a:ext cx="4392613" cy="563563"/>
        </p:xfrm>
        <a:graphic>
          <a:graphicData uri="http://schemas.openxmlformats.org/presentationml/2006/ole">
            <mc:AlternateContent xmlns:mc="http://schemas.openxmlformats.org/markup-compatibility/2006">
              <mc:Choice xmlns:v="urn:schemas-microsoft-com:vml" Requires="v">
                <p:oleObj spid="_x0000_s84445" name="Equation" r:id="rId7" imgW="1879600" imgH="241300" progId="Equation.3">
                  <p:embed/>
                </p:oleObj>
              </mc:Choice>
              <mc:Fallback>
                <p:oleObj name="Equation" r:id="rId7" imgW="1879600" imgH="2413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850" y="2781300"/>
                        <a:ext cx="4392613"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75" name="Object 6"/>
          <p:cNvGraphicFramePr>
            <a:graphicFrameLocks noChangeAspect="1"/>
          </p:cNvGraphicFramePr>
          <p:nvPr/>
        </p:nvGraphicFramePr>
        <p:xfrm>
          <a:off x="190500" y="3695700"/>
          <a:ext cx="339725" cy="358775"/>
        </p:xfrm>
        <a:graphic>
          <a:graphicData uri="http://schemas.openxmlformats.org/presentationml/2006/ole">
            <mc:AlternateContent xmlns:mc="http://schemas.openxmlformats.org/markup-compatibility/2006">
              <mc:Choice xmlns:v="urn:schemas-microsoft-com:vml" Requires="v">
                <p:oleObj spid="_x0000_s84446" name="Equation" r:id="rId9" imgW="228600" imgH="241300" progId="Equation.3">
                  <p:embed/>
                </p:oleObj>
              </mc:Choice>
              <mc:Fallback>
                <p:oleObj name="Equation" r:id="rId9" imgW="228600" imgH="2413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500" y="3695700"/>
                        <a:ext cx="339725"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976" name="Object 7"/>
          <p:cNvGraphicFramePr>
            <a:graphicFrameLocks noChangeAspect="1"/>
          </p:cNvGraphicFramePr>
          <p:nvPr/>
        </p:nvGraphicFramePr>
        <p:xfrm>
          <a:off x="238125" y="4089400"/>
          <a:ext cx="265113" cy="287338"/>
        </p:xfrm>
        <a:graphic>
          <a:graphicData uri="http://schemas.openxmlformats.org/presentationml/2006/ole">
            <mc:AlternateContent xmlns:mc="http://schemas.openxmlformats.org/markup-compatibility/2006">
              <mc:Choice xmlns:v="urn:schemas-microsoft-com:vml" Requires="v">
                <p:oleObj spid="_x0000_s84447" name="Equation" r:id="rId11" imgW="152268" imgH="164957" progId="Equation.3">
                  <p:embed/>
                </p:oleObj>
              </mc:Choice>
              <mc:Fallback>
                <p:oleObj name="Equation" r:id="rId11" imgW="152268" imgH="164957"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8125" y="4089400"/>
                        <a:ext cx="265113"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977" name="Object 8"/>
          <p:cNvGraphicFramePr>
            <a:graphicFrameLocks noChangeAspect="1"/>
          </p:cNvGraphicFramePr>
          <p:nvPr/>
        </p:nvGraphicFramePr>
        <p:xfrm>
          <a:off x="228600" y="4338638"/>
          <a:ext cx="260350" cy="360362"/>
        </p:xfrm>
        <a:graphic>
          <a:graphicData uri="http://schemas.openxmlformats.org/presentationml/2006/ole">
            <mc:AlternateContent xmlns:mc="http://schemas.openxmlformats.org/markup-compatibility/2006">
              <mc:Choice xmlns:v="urn:schemas-microsoft-com:vml" Requires="v">
                <p:oleObj spid="_x0000_s84448" name="Equation" r:id="rId13" imgW="165028" imgH="228501" progId="Equation.3">
                  <p:embed/>
                </p:oleObj>
              </mc:Choice>
              <mc:Fallback>
                <p:oleObj name="Equation" r:id="rId13" imgW="165028" imgH="228501"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8600" y="4338638"/>
                        <a:ext cx="26035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978" name="Object 9"/>
          <p:cNvGraphicFramePr>
            <a:graphicFrameLocks noChangeAspect="1"/>
          </p:cNvGraphicFramePr>
          <p:nvPr/>
        </p:nvGraphicFramePr>
        <p:xfrm>
          <a:off x="257175" y="4675188"/>
          <a:ext cx="282575" cy="358775"/>
        </p:xfrm>
        <a:graphic>
          <a:graphicData uri="http://schemas.openxmlformats.org/presentationml/2006/ole">
            <mc:AlternateContent xmlns:mc="http://schemas.openxmlformats.org/markup-compatibility/2006">
              <mc:Choice xmlns:v="urn:schemas-microsoft-com:vml" Requires="v">
                <p:oleObj spid="_x0000_s84449" name="Equation" r:id="rId15" imgW="190417" imgH="241195" progId="Equation.3">
                  <p:embed/>
                </p:oleObj>
              </mc:Choice>
              <mc:Fallback>
                <p:oleObj name="Equation" r:id="rId15" imgW="190417" imgH="241195" progId="Equation.3">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7175" y="4675188"/>
                        <a:ext cx="282575"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979" name="Object 11"/>
          <p:cNvGraphicFramePr>
            <a:graphicFrameLocks noChangeAspect="1"/>
          </p:cNvGraphicFramePr>
          <p:nvPr/>
        </p:nvGraphicFramePr>
        <p:xfrm>
          <a:off x="187325" y="5259388"/>
          <a:ext cx="322263" cy="360362"/>
        </p:xfrm>
        <a:graphic>
          <a:graphicData uri="http://schemas.openxmlformats.org/presentationml/2006/ole">
            <mc:AlternateContent xmlns:mc="http://schemas.openxmlformats.org/markup-compatibility/2006">
              <mc:Choice xmlns:v="urn:schemas-microsoft-com:vml" Requires="v">
                <p:oleObj spid="_x0000_s84450" name="Equation" r:id="rId17" imgW="215713" imgH="241091" progId="Equation.3">
                  <p:embed/>
                </p:oleObj>
              </mc:Choice>
              <mc:Fallback>
                <p:oleObj name="Equation" r:id="rId17" imgW="215713" imgH="241091" progId="Equation.3">
                  <p:embed/>
                  <p:pic>
                    <p:nvPicPr>
                      <p:cNvPr id="0"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7325" y="5259388"/>
                        <a:ext cx="32226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980" name="Text Box 12"/>
          <p:cNvSpPr txBox="1">
            <a:spLocks noChangeArrowheads="1"/>
          </p:cNvSpPr>
          <p:nvPr/>
        </p:nvSpPr>
        <p:spPr bwMode="auto">
          <a:xfrm>
            <a:off x="-127000" y="5772150"/>
            <a:ext cx="87137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7313" indent="-87313"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just" eaLnBrk="1" hangingPunct="1">
              <a:spcBef>
                <a:spcPct val="0"/>
              </a:spcBef>
              <a:buClrTx/>
              <a:buSzTx/>
              <a:buFontTx/>
              <a:buNone/>
            </a:pPr>
            <a:r>
              <a:rPr lang="en-US" altLang="en-US" sz="1800">
                <a:latin typeface="Arial" pitchFamily="34" charset="0"/>
              </a:rPr>
              <a:t>		= number of levels of factor A;    =number of levels of factor B;</a:t>
            </a:r>
            <a:r>
              <a:rPr lang="en-US" altLang="en-US" sz="1800" i="1">
                <a:latin typeface="Arial" pitchFamily="34" charset="0"/>
              </a:rPr>
              <a:t>n </a:t>
            </a:r>
            <a:r>
              <a:rPr lang="en-US" altLang="en-US" sz="1800">
                <a:latin typeface="Arial" pitchFamily="34" charset="0"/>
              </a:rPr>
              <a:t>=number 	of observation for each </a:t>
            </a:r>
            <a:r>
              <a:rPr lang="en-US" altLang="en-US" sz="1800" i="1">
                <a:latin typeface="Arial" pitchFamily="34" charset="0"/>
              </a:rPr>
              <a:t>A x B</a:t>
            </a:r>
            <a:r>
              <a:rPr lang="en-US" altLang="en-US" sz="1800">
                <a:latin typeface="Arial" pitchFamily="34" charset="0"/>
              </a:rPr>
              <a:t> combination</a:t>
            </a:r>
          </a:p>
        </p:txBody>
      </p:sp>
      <p:graphicFrame>
        <p:nvGraphicFramePr>
          <p:cNvPr id="83981" name="Object 13"/>
          <p:cNvGraphicFramePr>
            <a:graphicFrameLocks noChangeAspect="1"/>
          </p:cNvGraphicFramePr>
          <p:nvPr/>
        </p:nvGraphicFramePr>
        <p:xfrm>
          <a:off x="530225" y="5826125"/>
          <a:ext cx="263525" cy="288925"/>
        </p:xfrm>
        <a:graphic>
          <a:graphicData uri="http://schemas.openxmlformats.org/presentationml/2006/ole">
            <mc:AlternateContent xmlns:mc="http://schemas.openxmlformats.org/markup-compatibility/2006">
              <mc:Choice xmlns:v="urn:schemas-microsoft-com:vml" Requires="v">
                <p:oleObj spid="_x0000_s84451" name="Equation" r:id="rId19" imgW="126835" imgH="139518" progId="Equation.3">
                  <p:embed/>
                </p:oleObj>
              </mc:Choice>
              <mc:Fallback>
                <p:oleObj name="Equation" r:id="rId19" imgW="126835" imgH="139518" progId="Equation.3">
                  <p:embed/>
                  <p:pic>
                    <p:nvPicPr>
                      <p:cNvPr id="0" name="Object 1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0225" y="5826125"/>
                        <a:ext cx="2635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982" name="Object 14"/>
          <p:cNvGraphicFramePr>
            <a:graphicFrameLocks noChangeAspect="1"/>
          </p:cNvGraphicFramePr>
          <p:nvPr/>
        </p:nvGraphicFramePr>
        <p:xfrm>
          <a:off x="4024313" y="5807075"/>
          <a:ext cx="206375" cy="288925"/>
        </p:xfrm>
        <a:graphic>
          <a:graphicData uri="http://schemas.openxmlformats.org/presentationml/2006/ole">
            <mc:AlternateContent xmlns:mc="http://schemas.openxmlformats.org/markup-compatibility/2006">
              <mc:Choice xmlns:v="urn:schemas-microsoft-com:vml" Requires="v">
                <p:oleObj spid="_x0000_s84452" name="Equation" r:id="rId21" imgW="126725" imgH="177415" progId="Equation.3">
                  <p:embed/>
                </p:oleObj>
              </mc:Choice>
              <mc:Fallback>
                <p:oleObj name="Equation" r:id="rId21" imgW="126725" imgH="177415" progId="Equation.3">
                  <p:embed/>
                  <p:pic>
                    <p:nvPicPr>
                      <p:cNvPr id="0" name="Object 1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24313" y="5807075"/>
                        <a:ext cx="20637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altLang="en-US" smtClean="0">
                <a:latin typeface="Verdana" pitchFamily="34" charset="0"/>
              </a:rPr>
              <a:t>Two-Way ANOVA - Null Hypotheses</a:t>
            </a:r>
          </a:p>
        </p:txBody>
      </p:sp>
      <p:sp>
        <p:nvSpPr>
          <p:cNvPr id="84995" name="Rectangle 3"/>
          <p:cNvSpPr>
            <a:spLocks noGrp="1" noChangeArrowheads="1"/>
          </p:cNvSpPr>
          <p:nvPr>
            <p:ph type="body" idx="1"/>
          </p:nvPr>
        </p:nvSpPr>
        <p:spPr/>
        <p:txBody>
          <a:bodyPr/>
          <a:lstStyle/>
          <a:p>
            <a:pPr eaLnBrk="1" hangingPunct="1">
              <a:spcBef>
                <a:spcPts val="600"/>
              </a:spcBef>
              <a:spcAft>
                <a:spcPts val="1200"/>
              </a:spcAft>
              <a:buFont typeface="Wingdings" pitchFamily="2" charset="2"/>
              <a:buNone/>
            </a:pPr>
            <a:r>
              <a:rPr lang="en-US" altLang="en-US" dirty="0" smtClean="0"/>
              <a:t>No Difference in Means Due to Factor A</a:t>
            </a:r>
          </a:p>
          <a:p>
            <a:pPr lvl="1" eaLnBrk="1" hangingPunct="1">
              <a:spcBef>
                <a:spcPts val="600"/>
              </a:spcBef>
              <a:spcAft>
                <a:spcPts val="1200"/>
              </a:spcAft>
              <a:buFont typeface="Wingdings" panose="05000000000000000000" pitchFamily="2" charset="2"/>
              <a:buChar char="Ø"/>
            </a:pPr>
            <a:r>
              <a:rPr lang="en-US" altLang="en-US" dirty="0" smtClean="0"/>
              <a:t>H</a:t>
            </a:r>
            <a:r>
              <a:rPr lang="en-US" altLang="en-US" baseline="-25000" dirty="0" smtClean="0"/>
              <a:t>0</a:t>
            </a:r>
            <a:r>
              <a:rPr lang="en-US" altLang="en-US" dirty="0" smtClean="0"/>
              <a:t>: </a:t>
            </a:r>
            <a:r>
              <a:rPr lang="en-US" altLang="en-US" dirty="0" smtClean="0">
                <a:latin typeface="Symbol" pitchFamily="18" charset="2"/>
              </a:rPr>
              <a:t></a:t>
            </a:r>
            <a:r>
              <a:rPr lang="en-US" altLang="en-US" baseline="-25000" dirty="0" smtClean="0"/>
              <a:t>1</a:t>
            </a:r>
            <a:r>
              <a:rPr lang="en-US" altLang="en-US" b="1" baseline="-25000" dirty="0" smtClean="0">
                <a:solidFill>
                  <a:schemeClr val="accent2"/>
                </a:solidFill>
              </a:rPr>
              <a:t>.</a:t>
            </a:r>
            <a:r>
              <a:rPr lang="en-US" altLang="en-US" b="1" dirty="0" smtClean="0">
                <a:solidFill>
                  <a:schemeClr val="accent2"/>
                </a:solidFill>
              </a:rPr>
              <a:t> </a:t>
            </a:r>
            <a:r>
              <a:rPr lang="en-US" altLang="en-US" dirty="0" smtClean="0"/>
              <a:t>= </a:t>
            </a:r>
            <a:r>
              <a:rPr lang="en-US" altLang="en-US" dirty="0" smtClean="0">
                <a:latin typeface="Symbol" pitchFamily="18" charset="2"/>
              </a:rPr>
              <a:t></a:t>
            </a:r>
            <a:r>
              <a:rPr lang="en-US" altLang="en-US" baseline="-25000" dirty="0" smtClean="0"/>
              <a:t>2</a:t>
            </a:r>
            <a:r>
              <a:rPr lang="en-US" altLang="en-US" b="1" baseline="-25000" dirty="0" smtClean="0">
                <a:solidFill>
                  <a:schemeClr val="accent2"/>
                </a:solidFill>
              </a:rPr>
              <a:t>.</a:t>
            </a:r>
            <a:r>
              <a:rPr lang="en-US" altLang="en-US" b="1" dirty="0" smtClean="0">
                <a:solidFill>
                  <a:schemeClr val="accent2"/>
                </a:solidFill>
              </a:rPr>
              <a:t> </a:t>
            </a:r>
            <a:r>
              <a:rPr lang="en-US" altLang="en-US" dirty="0" smtClean="0"/>
              <a:t>=... = </a:t>
            </a:r>
            <a:r>
              <a:rPr lang="en-US" altLang="en-US" dirty="0" smtClean="0">
                <a:latin typeface="Symbol" pitchFamily="18" charset="2"/>
              </a:rPr>
              <a:t></a:t>
            </a:r>
            <a:r>
              <a:rPr lang="en-US" altLang="en-US" baseline="-25000" dirty="0" smtClean="0"/>
              <a:t>a</a:t>
            </a:r>
            <a:r>
              <a:rPr lang="en-US" altLang="en-US" b="1" baseline="-25000" dirty="0" smtClean="0">
                <a:solidFill>
                  <a:schemeClr val="accent2"/>
                </a:solidFill>
              </a:rPr>
              <a:t>.</a:t>
            </a:r>
            <a:endParaRPr lang="en-US" altLang="en-US" dirty="0" smtClean="0"/>
          </a:p>
          <a:p>
            <a:pPr eaLnBrk="1" hangingPunct="1">
              <a:spcBef>
                <a:spcPts val="600"/>
              </a:spcBef>
              <a:spcAft>
                <a:spcPts val="1200"/>
              </a:spcAft>
              <a:buFont typeface="Wingdings" pitchFamily="2" charset="2"/>
              <a:buNone/>
            </a:pPr>
            <a:r>
              <a:rPr lang="en-US" altLang="en-US" dirty="0" smtClean="0"/>
              <a:t>No Difference in Means Due to Factor B</a:t>
            </a:r>
          </a:p>
          <a:p>
            <a:pPr lvl="1" eaLnBrk="1" hangingPunct="1">
              <a:spcBef>
                <a:spcPts val="600"/>
              </a:spcBef>
              <a:spcAft>
                <a:spcPts val="1200"/>
              </a:spcAft>
              <a:buFont typeface="Wingdings" panose="05000000000000000000" pitchFamily="2" charset="2"/>
              <a:buChar char="Ø"/>
            </a:pPr>
            <a:r>
              <a:rPr lang="en-US" altLang="en-US" dirty="0" smtClean="0"/>
              <a:t>H</a:t>
            </a:r>
            <a:r>
              <a:rPr lang="en-US" altLang="en-US" baseline="-25000" dirty="0" smtClean="0"/>
              <a:t>0</a:t>
            </a:r>
            <a:r>
              <a:rPr lang="en-US" altLang="en-US" dirty="0" smtClean="0"/>
              <a:t>: </a:t>
            </a:r>
            <a:r>
              <a:rPr lang="en-US" altLang="en-US" dirty="0" smtClean="0">
                <a:latin typeface="Symbol" pitchFamily="18" charset="2"/>
              </a:rPr>
              <a:t></a:t>
            </a:r>
            <a:r>
              <a:rPr lang="en-US" altLang="en-US" b="1" baseline="-25000" dirty="0" smtClean="0">
                <a:solidFill>
                  <a:schemeClr val="accent2"/>
                </a:solidFill>
              </a:rPr>
              <a:t>.</a:t>
            </a:r>
            <a:r>
              <a:rPr lang="en-US" altLang="en-US" baseline="-25000" dirty="0" smtClean="0"/>
              <a:t>1</a:t>
            </a:r>
            <a:r>
              <a:rPr lang="en-US" altLang="en-US" dirty="0" smtClean="0"/>
              <a:t> = </a:t>
            </a:r>
            <a:r>
              <a:rPr lang="en-US" altLang="en-US" dirty="0" smtClean="0">
                <a:latin typeface="Symbol" pitchFamily="18" charset="2"/>
              </a:rPr>
              <a:t></a:t>
            </a:r>
            <a:r>
              <a:rPr lang="en-US" altLang="en-US" b="1" baseline="-25000" dirty="0" smtClean="0">
                <a:solidFill>
                  <a:schemeClr val="accent2"/>
                </a:solidFill>
              </a:rPr>
              <a:t>.</a:t>
            </a:r>
            <a:r>
              <a:rPr lang="en-US" altLang="en-US" baseline="-25000" dirty="0" smtClean="0"/>
              <a:t>2</a:t>
            </a:r>
            <a:r>
              <a:rPr lang="en-US" altLang="en-US" dirty="0" smtClean="0"/>
              <a:t> =... = </a:t>
            </a:r>
            <a:r>
              <a:rPr lang="en-US" altLang="en-US" dirty="0" smtClean="0">
                <a:latin typeface="Symbol" pitchFamily="18" charset="2"/>
              </a:rPr>
              <a:t></a:t>
            </a:r>
            <a:r>
              <a:rPr lang="en-US" altLang="en-US" b="1" baseline="-25000" dirty="0" smtClean="0">
                <a:solidFill>
                  <a:schemeClr val="accent2"/>
                </a:solidFill>
              </a:rPr>
              <a:t>.</a:t>
            </a:r>
            <a:r>
              <a:rPr lang="en-US" altLang="en-US" baseline="-25000" dirty="0" smtClean="0"/>
              <a:t>b</a:t>
            </a:r>
            <a:endParaRPr lang="en-US" altLang="en-US" dirty="0" smtClean="0"/>
          </a:p>
          <a:p>
            <a:pPr eaLnBrk="1" hangingPunct="1">
              <a:spcBef>
                <a:spcPts val="600"/>
              </a:spcBef>
              <a:spcAft>
                <a:spcPts val="1200"/>
              </a:spcAft>
              <a:buFont typeface="Wingdings" pitchFamily="2" charset="2"/>
              <a:buNone/>
            </a:pPr>
            <a:r>
              <a:rPr lang="en-US" altLang="en-US" dirty="0" smtClean="0"/>
              <a:t>No Interaction of Factors A &amp; B</a:t>
            </a:r>
          </a:p>
          <a:p>
            <a:pPr lvl="1" eaLnBrk="1" hangingPunct="1">
              <a:spcBef>
                <a:spcPts val="600"/>
              </a:spcBef>
              <a:spcAft>
                <a:spcPts val="1200"/>
              </a:spcAft>
              <a:buFont typeface="Wingdings" panose="05000000000000000000" pitchFamily="2" charset="2"/>
              <a:buChar char="Ø"/>
            </a:pPr>
            <a:r>
              <a:rPr lang="en-US" altLang="en-US" dirty="0" smtClean="0"/>
              <a:t>H</a:t>
            </a:r>
            <a:r>
              <a:rPr lang="en-US" altLang="en-US" baseline="-25000" dirty="0" smtClean="0"/>
              <a:t>0</a:t>
            </a:r>
            <a:r>
              <a:rPr lang="en-US" altLang="en-US" dirty="0" smtClean="0"/>
              <a:t>: </a:t>
            </a:r>
            <a:r>
              <a:rPr lang="en-US" altLang="en-US" dirty="0" err="1" smtClean="0"/>
              <a:t>AB</a:t>
            </a:r>
            <a:r>
              <a:rPr lang="en-US" altLang="en-US" baseline="-25000" dirty="0" err="1" smtClean="0"/>
              <a:t>ij</a:t>
            </a:r>
            <a:r>
              <a:rPr lang="en-US" altLang="en-US" dirty="0" smtClean="0"/>
              <a:t> = 0</a:t>
            </a:r>
          </a:p>
          <a:p>
            <a:pPr eaLnBrk="1" hangingPunct="1">
              <a:spcBef>
                <a:spcPts val="600"/>
              </a:spcBef>
              <a:spcAft>
                <a:spcPts val="1200"/>
              </a:spcAft>
            </a:pPr>
            <a:endParaRPr lang="en-US" altLang="en-US" dirty="0" smtClean="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altLang="en-US" smtClean="0">
                <a:latin typeface="Verdana" pitchFamily="34" charset="0"/>
              </a:rPr>
              <a:t>Two-Way ANOVA - Total Variation Partitioning</a:t>
            </a:r>
          </a:p>
        </p:txBody>
      </p:sp>
      <p:sp>
        <p:nvSpPr>
          <p:cNvPr id="123933" name="Rectangle 29"/>
          <p:cNvSpPr>
            <a:spLocks noChangeArrowheads="1"/>
          </p:cNvSpPr>
          <p:nvPr/>
        </p:nvSpPr>
        <p:spPr bwMode="auto">
          <a:xfrm>
            <a:off x="3205163" y="1989138"/>
            <a:ext cx="2811462" cy="515937"/>
          </a:xfrm>
          <a:prstGeom prst="rect">
            <a:avLst/>
          </a:prstGeom>
          <a:solidFill>
            <a:srgbClr val="FF3300"/>
          </a:solidFill>
          <a:ln>
            <a:noFill/>
          </a:ln>
          <a:effectLst>
            <a:outerShdw dist="107763" dir="2700000"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eaLnBrk="0" hangingPunct="0">
              <a:spcBef>
                <a:spcPct val="50000"/>
              </a:spcBef>
              <a:defRPr/>
            </a:pPr>
            <a:r>
              <a:rPr lang="en-US" altLang="en-US" sz="2800" b="1">
                <a:solidFill>
                  <a:schemeClr val="bg1"/>
                </a:solidFill>
                <a:effectLst>
                  <a:outerShdw blurRad="38100" dist="38100" dir="2700000" algn="tl">
                    <a:srgbClr val="000000"/>
                  </a:outerShdw>
                </a:effectLst>
              </a:rPr>
              <a:t>Total Variation</a:t>
            </a:r>
          </a:p>
        </p:txBody>
      </p:sp>
      <p:sp>
        <p:nvSpPr>
          <p:cNvPr id="123934" name="Rectangle 30"/>
          <p:cNvSpPr>
            <a:spLocks noChangeArrowheads="1"/>
          </p:cNvSpPr>
          <p:nvPr/>
        </p:nvSpPr>
        <p:spPr bwMode="auto">
          <a:xfrm>
            <a:off x="458788" y="3433763"/>
            <a:ext cx="2740025" cy="819150"/>
          </a:xfrm>
          <a:prstGeom prst="rect">
            <a:avLst/>
          </a:prstGeom>
          <a:solidFill>
            <a:srgbClr val="FF3300"/>
          </a:solidFill>
          <a:ln>
            <a:noFill/>
          </a:ln>
          <a:effectLst>
            <a:outerShdw dist="107763" dir="2700000"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eaLnBrk="0" hangingPunct="0">
              <a:spcBef>
                <a:spcPct val="50000"/>
              </a:spcBef>
              <a:defRPr/>
            </a:pPr>
            <a:r>
              <a:rPr lang="en-US" altLang="en-US" sz="2400" b="1">
                <a:solidFill>
                  <a:schemeClr val="bg1"/>
                </a:solidFill>
                <a:effectLst>
                  <a:outerShdw blurRad="38100" dist="38100" dir="2700000" algn="tl">
                    <a:srgbClr val="000000"/>
                  </a:outerShdw>
                </a:effectLst>
              </a:rPr>
              <a:t>Variation Due to Treatment A</a:t>
            </a:r>
          </a:p>
        </p:txBody>
      </p:sp>
      <p:sp>
        <p:nvSpPr>
          <p:cNvPr id="123935" name="Rectangle 31"/>
          <p:cNvSpPr>
            <a:spLocks noChangeArrowheads="1"/>
          </p:cNvSpPr>
          <p:nvPr/>
        </p:nvSpPr>
        <p:spPr bwMode="auto">
          <a:xfrm>
            <a:off x="4832350" y="5029200"/>
            <a:ext cx="2892425" cy="819150"/>
          </a:xfrm>
          <a:prstGeom prst="rect">
            <a:avLst/>
          </a:prstGeom>
          <a:solidFill>
            <a:srgbClr val="FF3300"/>
          </a:solidFill>
          <a:ln>
            <a:noFill/>
          </a:ln>
          <a:effectLst>
            <a:outerShdw dist="107763" dir="2700000"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eaLnBrk="0" hangingPunct="0">
              <a:spcBef>
                <a:spcPct val="50000"/>
              </a:spcBef>
              <a:defRPr/>
            </a:pPr>
            <a:r>
              <a:rPr lang="en-US" altLang="en-US" sz="2400" b="1">
                <a:solidFill>
                  <a:schemeClr val="bg1"/>
                </a:solidFill>
                <a:effectLst>
                  <a:outerShdw blurRad="38100" dist="38100" dir="2700000" algn="tl">
                    <a:srgbClr val="000000"/>
                  </a:outerShdw>
                </a:effectLst>
              </a:rPr>
              <a:t>Variation Due to Random Sampling</a:t>
            </a:r>
          </a:p>
        </p:txBody>
      </p:sp>
      <p:sp>
        <p:nvSpPr>
          <p:cNvPr id="86022" name="Freeform 32"/>
          <p:cNvSpPr>
            <a:spLocks/>
          </p:cNvSpPr>
          <p:nvPr/>
        </p:nvSpPr>
        <p:spPr bwMode="auto">
          <a:xfrm>
            <a:off x="4343400" y="2579688"/>
            <a:ext cx="788988" cy="1454150"/>
          </a:xfrm>
          <a:custGeom>
            <a:avLst/>
            <a:gdLst>
              <a:gd name="T0" fmla="*/ 2147483647 w 497"/>
              <a:gd name="T1" fmla="*/ 0 h 916"/>
              <a:gd name="T2" fmla="*/ 0 w 497"/>
              <a:gd name="T3" fmla="*/ 2147483647 h 916"/>
              <a:gd name="T4" fmla="*/ 2147483647 w 497"/>
              <a:gd name="T5" fmla="*/ 2147483647 h 916"/>
              <a:gd name="T6" fmla="*/ 2147483647 w 497"/>
              <a:gd name="T7" fmla="*/ 2147483647 h 916"/>
              <a:gd name="T8" fmla="*/ 2147483647 w 497"/>
              <a:gd name="T9" fmla="*/ 2147483647 h 916"/>
              <a:gd name="T10" fmla="*/ 2147483647 w 497"/>
              <a:gd name="T11" fmla="*/ 2147483647 h 916"/>
              <a:gd name="T12" fmla="*/ 2147483647 w 497"/>
              <a:gd name="T13" fmla="*/ 2147483647 h 916"/>
              <a:gd name="T14" fmla="*/ 2147483647 w 497"/>
              <a:gd name="T15" fmla="*/ 2147483647 h 916"/>
              <a:gd name="T16" fmla="*/ 2147483647 w 497"/>
              <a:gd name="T17" fmla="*/ 2147483647 h 916"/>
              <a:gd name="T18" fmla="*/ 2147483647 w 497"/>
              <a:gd name="T19" fmla="*/ 2147483647 h 916"/>
              <a:gd name="T20" fmla="*/ 2147483647 w 497"/>
              <a:gd name="T21" fmla="*/ 2147483647 h 916"/>
              <a:gd name="T22" fmla="*/ 2147483647 w 497"/>
              <a:gd name="T23" fmla="*/ 2147483647 h 916"/>
              <a:gd name="T24" fmla="*/ 2147483647 w 497"/>
              <a:gd name="T25" fmla="*/ 2147483647 h 916"/>
              <a:gd name="T26" fmla="*/ 2147483647 w 497"/>
              <a:gd name="T27" fmla="*/ 2147483647 h 916"/>
              <a:gd name="T28" fmla="*/ 2147483647 w 497"/>
              <a:gd name="T29" fmla="*/ 2147483647 h 916"/>
              <a:gd name="T30" fmla="*/ 2147483647 w 497"/>
              <a:gd name="T31" fmla="*/ 2147483647 h 916"/>
              <a:gd name="T32" fmla="*/ 2147483647 w 497"/>
              <a:gd name="T33" fmla="*/ 2147483647 h 916"/>
              <a:gd name="T34" fmla="*/ 2147483647 w 497"/>
              <a:gd name="T35" fmla="*/ 2147483647 h 916"/>
              <a:gd name="T36" fmla="*/ 2147483647 w 497"/>
              <a:gd name="T37" fmla="*/ 2147483647 h 916"/>
              <a:gd name="T38" fmla="*/ 2147483647 w 497"/>
              <a:gd name="T39" fmla="*/ 2147483647 h 916"/>
              <a:gd name="T40" fmla="*/ 2147483647 w 497"/>
              <a:gd name="T41" fmla="*/ 2147483647 h 916"/>
              <a:gd name="T42" fmla="*/ 2147483647 w 497"/>
              <a:gd name="T43" fmla="*/ 2147483647 h 916"/>
              <a:gd name="T44" fmla="*/ 2147483647 w 497"/>
              <a:gd name="T45" fmla="*/ 2147483647 h 916"/>
              <a:gd name="T46" fmla="*/ 2147483647 w 497"/>
              <a:gd name="T47" fmla="*/ 2147483647 h 916"/>
              <a:gd name="T48" fmla="*/ 2147483647 w 497"/>
              <a:gd name="T49" fmla="*/ 2147483647 h 916"/>
              <a:gd name="T50" fmla="*/ 2147483647 w 497"/>
              <a:gd name="T51" fmla="*/ 2147483647 h 916"/>
              <a:gd name="T52" fmla="*/ 2147483647 w 497"/>
              <a:gd name="T53" fmla="*/ 2147483647 h 916"/>
              <a:gd name="T54" fmla="*/ 2147483647 w 497"/>
              <a:gd name="T55" fmla="*/ 2147483647 h 916"/>
              <a:gd name="T56" fmla="*/ 2147483647 w 497"/>
              <a:gd name="T57" fmla="*/ 2147483647 h 916"/>
              <a:gd name="T58" fmla="*/ 2147483647 w 497"/>
              <a:gd name="T59" fmla="*/ 2147483647 h 916"/>
              <a:gd name="T60" fmla="*/ 2147483647 w 497"/>
              <a:gd name="T61" fmla="*/ 2147483647 h 916"/>
              <a:gd name="T62" fmla="*/ 2147483647 w 497"/>
              <a:gd name="T63" fmla="*/ 2147483647 h 916"/>
              <a:gd name="T64" fmla="*/ 2147483647 w 497"/>
              <a:gd name="T65" fmla="*/ 2147483647 h 916"/>
              <a:gd name="T66" fmla="*/ 2147483647 w 497"/>
              <a:gd name="T67" fmla="*/ 2147483647 h 916"/>
              <a:gd name="T68" fmla="*/ 2147483647 w 497"/>
              <a:gd name="T69" fmla="*/ 0 h 91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97" h="916">
                <a:moveTo>
                  <a:pt x="11" y="0"/>
                </a:moveTo>
                <a:lnTo>
                  <a:pt x="0" y="59"/>
                </a:lnTo>
                <a:lnTo>
                  <a:pt x="42" y="85"/>
                </a:lnTo>
                <a:lnTo>
                  <a:pt x="82" y="113"/>
                </a:lnTo>
                <a:lnTo>
                  <a:pt x="115" y="142"/>
                </a:lnTo>
                <a:lnTo>
                  <a:pt x="149" y="175"/>
                </a:lnTo>
                <a:lnTo>
                  <a:pt x="180" y="205"/>
                </a:lnTo>
                <a:lnTo>
                  <a:pt x="202" y="235"/>
                </a:lnTo>
                <a:lnTo>
                  <a:pt x="225" y="261"/>
                </a:lnTo>
                <a:lnTo>
                  <a:pt x="250" y="294"/>
                </a:lnTo>
                <a:lnTo>
                  <a:pt x="270" y="330"/>
                </a:lnTo>
                <a:lnTo>
                  <a:pt x="292" y="378"/>
                </a:lnTo>
                <a:lnTo>
                  <a:pt x="309" y="418"/>
                </a:lnTo>
                <a:lnTo>
                  <a:pt x="326" y="457"/>
                </a:lnTo>
                <a:lnTo>
                  <a:pt x="341" y="504"/>
                </a:lnTo>
                <a:lnTo>
                  <a:pt x="358" y="557"/>
                </a:lnTo>
                <a:lnTo>
                  <a:pt x="379" y="619"/>
                </a:lnTo>
                <a:lnTo>
                  <a:pt x="388" y="661"/>
                </a:lnTo>
                <a:lnTo>
                  <a:pt x="398" y="707"/>
                </a:lnTo>
                <a:lnTo>
                  <a:pt x="408" y="751"/>
                </a:lnTo>
                <a:lnTo>
                  <a:pt x="416" y="795"/>
                </a:lnTo>
                <a:lnTo>
                  <a:pt x="424" y="862"/>
                </a:lnTo>
                <a:lnTo>
                  <a:pt x="427" y="915"/>
                </a:lnTo>
                <a:lnTo>
                  <a:pt x="496" y="914"/>
                </a:lnTo>
                <a:lnTo>
                  <a:pt x="491" y="821"/>
                </a:lnTo>
                <a:lnTo>
                  <a:pt x="476" y="722"/>
                </a:lnTo>
                <a:lnTo>
                  <a:pt x="457" y="638"/>
                </a:lnTo>
                <a:lnTo>
                  <a:pt x="429" y="545"/>
                </a:lnTo>
                <a:lnTo>
                  <a:pt x="393" y="412"/>
                </a:lnTo>
                <a:lnTo>
                  <a:pt x="345" y="301"/>
                </a:lnTo>
                <a:lnTo>
                  <a:pt x="292" y="203"/>
                </a:lnTo>
                <a:lnTo>
                  <a:pt x="240" y="138"/>
                </a:lnTo>
                <a:lnTo>
                  <a:pt x="171" y="73"/>
                </a:lnTo>
                <a:lnTo>
                  <a:pt x="112" y="40"/>
                </a:lnTo>
                <a:lnTo>
                  <a:pt x="11" y="0"/>
                </a:lnTo>
              </a:path>
            </a:pathLst>
          </a:custGeom>
          <a:solidFill>
            <a:srgbClr val="FF3300"/>
          </a:solidFill>
          <a:ln w="12700" cap="rnd"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3" name="Freeform 33"/>
          <p:cNvSpPr>
            <a:spLocks/>
          </p:cNvSpPr>
          <p:nvPr/>
        </p:nvSpPr>
        <p:spPr bwMode="auto">
          <a:xfrm>
            <a:off x="5218113" y="3967163"/>
            <a:ext cx="696912" cy="808037"/>
          </a:xfrm>
          <a:custGeom>
            <a:avLst/>
            <a:gdLst>
              <a:gd name="T0" fmla="*/ 2147483647 w 439"/>
              <a:gd name="T1" fmla="*/ 2147483647 h 509"/>
              <a:gd name="T2" fmla="*/ 0 w 439"/>
              <a:gd name="T3" fmla="*/ 2147483647 h 509"/>
              <a:gd name="T4" fmla="*/ 2147483647 w 439"/>
              <a:gd name="T5" fmla="*/ 2147483647 h 509"/>
              <a:gd name="T6" fmla="*/ 2147483647 w 439"/>
              <a:gd name="T7" fmla="*/ 2147483647 h 509"/>
              <a:gd name="T8" fmla="*/ 2147483647 w 439"/>
              <a:gd name="T9" fmla="*/ 2147483647 h 509"/>
              <a:gd name="T10" fmla="*/ 2147483647 w 439"/>
              <a:gd name="T11" fmla="*/ 2147483647 h 509"/>
              <a:gd name="T12" fmla="*/ 2147483647 w 439"/>
              <a:gd name="T13" fmla="*/ 2147483647 h 509"/>
              <a:gd name="T14" fmla="*/ 2147483647 w 439"/>
              <a:gd name="T15" fmla="*/ 2147483647 h 509"/>
              <a:gd name="T16" fmla="*/ 2147483647 w 439"/>
              <a:gd name="T17" fmla="*/ 2147483647 h 509"/>
              <a:gd name="T18" fmla="*/ 2147483647 w 439"/>
              <a:gd name="T19" fmla="*/ 2147483647 h 509"/>
              <a:gd name="T20" fmla="*/ 2147483647 w 439"/>
              <a:gd name="T21" fmla="*/ 2147483647 h 509"/>
              <a:gd name="T22" fmla="*/ 2147483647 w 439"/>
              <a:gd name="T23" fmla="*/ 2147483647 h 509"/>
              <a:gd name="T24" fmla="*/ 2147483647 w 439"/>
              <a:gd name="T25" fmla="*/ 2147483647 h 509"/>
              <a:gd name="T26" fmla="*/ 2147483647 w 439"/>
              <a:gd name="T27" fmla="*/ 2147483647 h 509"/>
              <a:gd name="T28" fmla="*/ 2147483647 w 439"/>
              <a:gd name="T29" fmla="*/ 2147483647 h 509"/>
              <a:gd name="T30" fmla="*/ 2147483647 w 439"/>
              <a:gd name="T31" fmla="*/ 2147483647 h 509"/>
              <a:gd name="T32" fmla="*/ 2147483647 w 439"/>
              <a:gd name="T33" fmla="*/ 2147483647 h 509"/>
              <a:gd name="T34" fmla="*/ 2147483647 w 439"/>
              <a:gd name="T35" fmla="*/ 0 h 509"/>
              <a:gd name="T36" fmla="*/ 2147483647 w 439"/>
              <a:gd name="T37" fmla="*/ 2147483647 h 509"/>
              <a:gd name="T38" fmla="*/ 2147483647 w 439"/>
              <a:gd name="T39" fmla="*/ 2147483647 h 509"/>
              <a:gd name="T40" fmla="*/ 2147483647 w 439"/>
              <a:gd name="T41" fmla="*/ 2147483647 h 509"/>
              <a:gd name="T42" fmla="*/ 2147483647 w 439"/>
              <a:gd name="T43" fmla="*/ 2147483647 h 509"/>
              <a:gd name="T44" fmla="*/ 2147483647 w 439"/>
              <a:gd name="T45" fmla="*/ 2147483647 h 509"/>
              <a:gd name="T46" fmla="*/ 2147483647 w 439"/>
              <a:gd name="T47" fmla="*/ 2147483647 h 509"/>
              <a:gd name="T48" fmla="*/ 2147483647 w 439"/>
              <a:gd name="T49" fmla="*/ 2147483647 h 509"/>
              <a:gd name="T50" fmla="*/ 0 w 439"/>
              <a:gd name="T51" fmla="*/ 2147483647 h 509"/>
              <a:gd name="T52" fmla="*/ 2147483647 w 439"/>
              <a:gd name="T53" fmla="*/ 2147483647 h 509"/>
              <a:gd name="T54" fmla="*/ 2147483647 w 439"/>
              <a:gd name="T55" fmla="*/ 2147483647 h 5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39" h="509">
                <a:moveTo>
                  <a:pt x="25" y="377"/>
                </a:moveTo>
                <a:lnTo>
                  <a:pt x="0" y="508"/>
                </a:lnTo>
                <a:lnTo>
                  <a:pt x="19" y="478"/>
                </a:lnTo>
                <a:lnTo>
                  <a:pt x="40" y="445"/>
                </a:lnTo>
                <a:lnTo>
                  <a:pt x="67" y="414"/>
                </a:lnTo>
                <a:lnTo>
                  <a:pt x="98" y="378"/>
                </a:lnTo>
                <a:lnTo>
                  <a:pt x="130" y="338"/>
                </a:lnTo>
                <a:lnTo>
                  <a:pt x="163" y="301"/>
                </a:lnTo>
                <a:lnTo>
                  <a:pt x="191" y="267"/>
                </a:lnTo>
                <a:lnTo>
                  <a:pt x="218" y="240"/>
                </a:lnTo>
                <a:lnTo>
                  <a:pt x="244" y="217"/>
                </a:lnTo>
                <a:lnTo>
                  <a:pt x="273" y="192"/>
                </a:lnTo>
                <a:lnTo>
                  <a:pt x="305" y="166"/>
                </a:lnTo>
                <a:lnTo>
                  <a:pt x="335" y="148"/>
                </a:lnTo>
                <a:lnTo>
                  <a:pt x="364" y="132"/>
                </a:lnTo>
                <a:lnTo>
                  <a:pt x="395" y="114"/>
                </a:lnTo>
                <a:lnTo>
                  <a:pt x="419" y="100"/>
                </a:lnTo>
                <a:lnTo>
                  <a:pt x="438" y="0"/>
                </a:lnTo>
                <a:lnTo>
                  <a:pt x="397" y="12"/>
                </a:lnTo>
                <a:lnTo>
                  <a:pt x="336" y="47"/>
                </a:lnTo>
                <a:lnTo>
                  <a:pt x="260" y="89"/>
                </a:lnTo>
                <a:lnTo>
                  <a:pt x="198" y="141"/>
                </a:lnTo>
                <a:lnTo>
                  <a:pt x="136" y="219"/>
                </a:lnTo>
                <a:lnTo>
                  <a:pt x="78" y="285"/>
                </a:lnTo>
                <a:lnTo>
                  <a:pt x="31" y="347"/>
                </a:lnTo>
                <a:lnTo>
                  <a:pt x="0" y="506"/>
                </a:lnTo>
                <a:lnTo>
                  <a:pt x="1" y="503"/>
                </a:lnTo>
                <a:lnTo>
                  <a:pt x="25" y="377"/>
                </a:lnTo>
              </a:path>
            </a:pathLst>
          </a:custGeom>
          <a:solidFill>
            <a:srgbClr val="FF3300"/>
          </a:solidFill>
          <a:ln w="12700" cap="rnd" cmpd="sng">
            <a:solidFill>
              <a:schemeClr val="bg2"/>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86024" name="Freeform 34"/>
          <p:cNvSpPr>
            <a:spLocks/>
          </p:cNvSpPr>
          <p:nvPr/>
        </p:nvSpPr>
        <p:spPr bwMode="auto">
          <a:xfrm>
            <a:off x="4659313" y="4089400"/>
            <a:ext cx="590550" cy="681038"/>
          </a:xfrm>
          <a:custGeom>
            <a:avLst/>
            <a:gdLst>
              <a:gd name="T0" fmla="*/ 2147483647 w 372"/>
              <a:gd name="T1" fmla="*/ 0 h 429"/>
              <a:gd name="T2" fmla="*/ 0 w 372"/>
              <a:gd name="T3" fmla="*/ 2147483647 h 429"/>
              <a:gd name="T4" fmla="*/ 2147483647 w 372"/>
              <a:gd name="T5" fmla="*/ 2147483647 h 429"/>
              <a:gd name="T6" fmla="*/ 2147483647 w 372"/>
              <a:gd name="T7" fmla="*/ 2147483647 h 429"/>
              <a:gd name="T8" fmla="*/ 2147483647 w 372"/>
              <a:gd name="T9" fmla="*/ 2147483647 h 429"/>
              <a:gd name="T10" fmla="*/ 2147483647 w 372"/>
              <a:gd name="T11" fmla="*/ 2147483647 h 429"/>
              <a:gd name="T12" fmla="*/ 2147483647 w 372"/>
              <a:gd name="T13" fmla="*/ 2147483647 h 429"/>
              <a:gd name="T14" fmla="*/ 2147483647 w 372"/>
              <a:gd name="T15" fmla="*/ 2147483647 h 429"/>
              <a:gd name="T16" fmla="*/ 2147483647 w 372"/>
              <a:gd name="T17" fmla="*/ 2147483647 h 429"/>
              <a:gd name="T18" fmla="*/ 2147483647 w 372"/>
              <a:gd name="T19" fmla="*/ 2147483647 h 429"/>
              <a:gd name="T20" fmla="*/ 2147483647 w 372"/>
              <a:gd name="T21" fmla="*/ 2147483647 h 429"/>
              <a:gd name="T22" fmla="*/ 2147483647 w 372"/>
              <a:gd name="T23" fmla="*/ 2147483647 h 429"/>
              <a:gd name="T24" fmla="*/ 2147483647 w 372"/>
              <a:gd name="T25" fmla="*/ 2147483647 h 429"/>
              <a:gd name="T26" fmla="*/ 2147483647 w 372"/>
              <a:gd name="T27" fmla="*/ 2147483647 h 429"/>
              <a:gd name="T28" fmla="*/ 2147483647 w 372"/>
              <a:gd name="T29" fmla="*/ 2147483647 h 429"/>
              <a:gd name="T30" fmla="*/ 2147483647 w 372"/>
              <a:gd name="T31" fmla="*/ 2147483647 h 429"/>
              <a:gd name="T32" fmla="*/ 2147483647 w 372"/>
              <a:gd name="T33" fmla="*/ 2147483647 h 429"/>
              <a:gd name="T34" fmla="*/ 2147483647 w 372"/>
              <a:gd name="T35" fmla="*/ 2147483647 h 429"/>
              <a:gd name="T36" fmla="*/ 2147483647 w 372"/>
              <a:gd name="T37" fmla="*/ 2147483647 h 429"/>
              <a:gd name="T38" fmla="*/ 2147483647 w 372"/>
              <a:gd name="T39" fmla="*/ 2147483647 h 429"/>
              <a:gd name="T40" fmla="*/ 2147483647 w 372"/>
              <a:gd name="T41" fmla="*/ 2147483647 h 429"/>
              <a:gd name="T42" fmla="*/ 2147483647 w 372"/>
              <a:gd name="T43" fmla="*/ 2147483647 h 429"/>
              <a:gd name="T44" fmla="*/ 2147483647 w 372"/>
              <a:gd name="T45" fmla="*/ 2147483647 h 429"/>
              <a:gd name="T46" fmla="*/ 2147483647 w 372"/>
              <a:gd name="T47" fmla="*/ 2147483647 h 429"/>
              <a:gd name="T48" fmla="*/ 2147483647 w 372"/>
              <a:gd name="T49" fmla="*/ 0 h 4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2" h="429">
                <a:moveTo>
                  <a:pt x="20" y="0"/>
                </a:moveTo>
                <a:lnTo>
                  <a:pt x="0" y="107"/>
                </a:lnTo>
                <a:lnTo>
                  <a:pt x="24" y="122"/>
                </a:lnTo>
                <a:lnTo>
                  <a:pt x="48" y="137"/>
                </a:lnTo>
                <a:lnTo>
                  <a:pt x="71" y="153"/>
                </a:lnTo>
                <a:lnTo>
                  <a:pt x="93" y="169"/>
                </a:lnTo>
                <a:lnTo>
                  <a:pt x="121" y="190"/>
                </a:lnTo>
                <a:lnTo>
                  <a:pt x="148" y="213"/>
                </a:lnTo>
                <a:lnTo>
                  <a:pt x="184" y="244"/>
                </a:lnTo>
                <a:lnTo>
                  <a:pt x="219" y="271"/>
                </a:lnTo>
                <a:lnTo>
                  <a:pt x="241" y="293"/>
                </a:lnTo>
                <a:lnTo>
                  <a:pt x="267" y="322"/>
                </a:lnTo>
                <a:lnTo>
                  <a:pt x="294" y="355"/>
                </a:lnTo>
                <a:lnTo>
                  <a:pt x="318" y="387"/>
                </a:lnTo>
                <a:lnTo>
                  <a:pt x="335" y="411"/>
                </a:lnTo>
                <a:lnTo>
                  <a:pt x="345" y="428"/>
                </a:lnTo>
                <a:lnTo>
                  <a:pt x="371" y="294"/>
                </a:lnTo>
                <a:lnTo>
                  <a:pt x="353" y="256"/>
                </a:lnTo>
                <a:lnTo>
                  <a:pt x="313" y="198"/>
                </a:lnTo>
                <a:lnTo>
                  <a:pt x="264" y="140"/>
                </a:lnTo>
                <a:lnTo>
                  <a:pt x="218" y="105"/>
                </a:lnTo>
                <a:lnTo>
                  <a:pt x="164" y="61"/>
                </a:lnTo>
                <a:lnTo>
                  <a:pt x="112" y="27"/>
                </a:lnTo>
                <a:lnTo>
                  <a:pt x="69" y="12"/>
                </a:lnTo>
                <a:lnTo>
                  <a:pt x="20" y="0"/>
                </a:lnTo>
              </a:path>
            </a:pathLst>
          </a:custGeom>
          <a:solidFill>
            <a:srgbClr val="FF3300"/>
          </a:solidFill>
          <a:ln w="12700" cap="rnd" cmpd="sng">
            <a:solidFill>
              <a:schemeClr val="bg2"/>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86025" name="Freeform 35"/>
          <p:cNvSpPr>
            <a:spLocks/>
          </p:cNvSpPr>
          <p:nvPr/>
        </p:nvSpPr>
        <p:spPr bwMode="auto">
          <a:xfrm>
            <a:off x="4359275" y="2582863"/>
            <a:ext cx="1558925" cy="1974850"/>
          </a:xfrm>
          <a:custGeom>
            <a:avLst/>
            <a:gdLst>
              <a:gd name="T0" fmla="*/ 2147483647 w 982"/>
              <a:gd name="T1" fmla="*/ 2147483647 h 1244"/>
              <a:gd name="T2" fmla="*/ 2147483647 w 982"/>
              <a:gd name="T3" fmla="*/ 2147483647 h 1244"/>
              <a:gd name="T4" fmla="*/ 2147483647 w 982"/>
              <a:gd name="T5" fmla="*/ 2147483647 h 1244"/>
              <a:gd name="T6" fmla="*/ 2147483647 w 982"/>
              <a:gd name="T7" fmla="*/ 2147483647 h 1244"/>
              <a:gd name="T8" fmla="*/ 2147483647 w 982"/>
              <a:gd name="T9" fmla="*/ 2147483647 h 1244"/>
              <a:gd name="T10" fmla="*/ 2147483647 w 982"/>
              <a:gd name="T11" fmla="*/ 2147483647 h 1244"/>
              <a:gd name="T12" fmla="*/ 2147483647 w 982"/>
              <a:gd name="T13" fmla="*/ 2147483647 h 1244"/>
              <a:gd name="T14" fmla="*/ 2147483647 w 982"/>
              <a:gd name="T15" fmla="*/ 2147483647 h 1244"/>
              <a:gd name="T16" fmla="*/ 2147483647 w 982"/>
              <a:gd name="T17" fmla="*/ 2147483647 h 1244"/>
              <a:gd name="T18" fmla="*/ 2147483647 w 982"/>
              <a:gd name="T19" fmla="*/ 2147483647 h 1244"/>
              <a:gd name="T20" fmla="*/ 2147483647 w 982"/>
              <a:gd name="T21" fmla="*/ 2147483647 h 1244"/>
              <a:gd name="T22" fmla="*/ 2147483647 w 982"/>
              <a:gd name="T23" fmla="*/ 2147483647 h 1244"/>
              <a:gd name="T24" fmla="*/ 2147483647 w 982"/>
              <a:gd name="T25" fmla="*/ 2147483647 h 1244"/>
              <a:gd name="T26" fmla="*/ 2147483647 w 982"/>
              <a:gd name="T27" fmla="*/ 2147483647 h 1244"/>
              <a:gd name="T28" fmla="*/ 2147483647 w 982"/>
              <a:gd name="T29" fmla="*/ 2147483647 h 1244"/>
              <a:gd name="T30" fmla="*/ 2147483647 w 982"/>
              <a:gd name="T31" fmla="*/ 2147483647 h 1244"/>
              <a:gd name="T32" fmla="*/ 2147483647 w 982"/>
              <a:gd name="T33" fmla="*/ 2147483647 h 1244"/>
              <a:gd name="T34" fmla="*/ 2147483647 w 982"/>
              <a:gd name="T35" fmla="*/ 2147483647 h 1244"/>
              <a:gd name="T36" fmla="*/ 2147483647 w 982"/>
              <a:gd name="T37" fmla="*/ 2147483647 h 1244"/>
              <a:gd name="T38" fmla="*/ 2147483647 w 982"/>
              <a:gd name="T39" fmla="*/ 2147483647 h 1244"/>
              <a:gd name="T40" fmla="*/ 2147483647 w 982"/>
              <a:gd name="T41" fmla="*/ 2147483647 h 1244"/>
              <a:gd name="T42" fmla="*/ 2147483647 w 982"/>
              <a:gd name="T43" fmla="*/ 2147483647 h 1244"/>
              <a:gd name="T44" fmla="*/ 2147483647 w 982"/>
              <a:gd name="T45" fmla="*/ 2147483647 h 1244"/>
              <a:gd name="T46" fmla="*/ 2147483647 w 982"/>
              <a:gd name="T47" fmla="*/ 2147483647 h 1244"/>
              <a:gd name="T48" fmla="*/ 2147483647 w 982"/>
              <a:gd name="T49" fmla="*/ 2147483647 h 1244"/>
              <a:gd name="T50" fmla="*/ 2147483647 w 982"/>
              <a:gd name="T51" fmla="*/ 2147483647 h 1244"/>
              <a:gd name="T52" fmla="*/ 2147483647 w 982"/>
              <a:gd name="T53" fmla="*/ 2147483647 h 1244"/>
              <a:gd name="T54" fmla="*/ 2147483647 w 982"/>
              <a:gd name="T55" fmla="*/ 2147483647 h 1244"/>
              <a:gd name="T56" fmla="*/ 2147483647 w 982"/>
              <a:gd name="T57" fmla="*/ 2147483647 h 1244"/>
              <a:gd name="T58" fmla="*/ 2147483647 w 982"/>
              <a:gd name="T59" fmla="*/ 2147483647 h 1244"/>
              <a:gd name="T60" fmla="*/ 2147483647 w 982"/>
              <a:gd name="T61" fmla="*/ 2147483647 h 1244"/>
              <a:gd name="T62" fmla="*/ 2147483647 w 982"/>
              <a:gd name="T63" fmla="*/ 2147483647 h 1244"/>
              <a:gd name="T64" fmla="*/ 2147483647 w 982"/>
              <a:gd name="T65" fmla="*/ 2147483647 h 1244"/>
              <a:gd name="T66" fmla="*/ 2147483647 w 982"/>
              <a:gd name="T67" fmla="*/ 2147483647 h 1244"/>
              <a:gd name="T68" fmla="*/ 2147483647 w 982"/>
              <a:gd name="T69" fmla="*/ 2147483647 h 1244"/>
              <a:gd name="T70" fmla="*/ 2147483647 w 982"/>
              <a:gd name="T71" fmla="*/ 2147483647 h 1244"/>
              <a:gd name="T72" fmla="*/ 2147483647 w 982"/>
              <a:gd name="T73" fmla="*/ 2147483647 h 1244"/>
              <a:gd name="T74" fmla="*/ 2147483647 w 982"/>
              <a:gd name="T75" fmla="*/ 2147483647 h 1244"/>
              <a:gd name="T76" fmla="*/ 2147483647 w 982"/>
              <a:gd name="T77" fmla="*/ 2147483647 h 1244"/>
              <a:gd name="T78" fmla="*/ 2147483647 w 982"/>
              <a:gd name="T79" fmla="*/ 2147483647 h 1244"/>
              <a:gd name="T80" fmla="*/ 2147483647 w 982"/>
              <a:gd name="T81" fmla="*/ 2147483647 h 124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82" h="1244">
                <a:moveTo>
                  <a:pt x="0" y="0"/>
                </a:moveTo>
                <a:lnTo>
                  <a:pt x="62" y="4"/>
                </a:lnTo>
                <a:lnTo>
                  <a:pt x="93" y="10"/>
                </a:lnTo>
                <a:lnTo>
                  <a:pt x="129" y="17"/>
                </a:lnTo>
                <a:lnTo>
                  <a:pt x="162" y="28"/>
                </a:lnTo>
                <a:lnTo>
                  <a:pt x="197" y="38"/>
                </a:lnTo>
                <a:lnTo>
                  <a:pt x="228" y="53"/>
                </a:lnTo>
                <a:lnTo>
                  <a:pt x="256" y="71"/>
                </a:lnTo>
                <a:lnTo>
                  <a:pt x="288" y="89"/>
                </a:lnTo>
                <a:lnTo>
                  <a:pt x="324" y="116"/>
                </a:lnTo>
                <a:lnTo>
                  <a:pt x="355" y="149"/>
                </a:lnTo>
                <a:lnTo>
                  <a:pt x="386" y="176"/>
                </a:lnTo>
                <a:lnTo>
                  <a:pt x="418" y="211"/>
                </a:lnTo>
                <a:lnTo>
                  <a:pt x="448" y="251"/>
                </a:lnTo>
                <a:lnTo>
                  <a:pt x="479" y="289"/>
                </a:lnTo>
                <a:lnTo>
                  <a:pt x="503" y="325"/>
                </a:lnTo>
                <a:lnTo>
                  <a:pt x="531" y="363"/>
                </a:lnTo>
                <a:lnTo>
                  <a:pt x="554" y="401"/>
                </a:lnTo>
                <a:lnTo>
                  <a:pt x="579" y="442"/>
                </a:lnTo>
                <a:lnTo>
                  <a:pt x="605" y="484"/>
                </a:lnTo>
                <a:lnTo>
                  <a:pt x="628" y="536"/>
                </a:lnTo>
                <a:lnTo>
                  <a:pt x="649" y="576"/>
                </a:lnTo>
                <a:lnTo>
                  <a:pt x="670" y="630"/>
                </a:lnTo>
                <a:lnTo>
                  <a:pt x="690" y="682"/>
                </a:lnTo>
                <a:lnTo>
                  <a:pt x="708" y="730"/>
                </a:lnTo>
                <a:lnTo>
                  <a:pt x="720" y="783"/>
                </a:lnTo>
                <a:lnTo>
                  <a:pt x="729" y="827"/>
                </a:lnTo>
                <a:lnTo>
                  <a:pt x="735" y="872"/>
                </a:lnTo>
                <a:lnTo>
                  <a:pt x="981" y="860"/>
                </a:lnTo>
                <a:lnTo>
                  <a:pt x="942" y="884"/>
                </a:lnTo>
                <a:lnTo>
                  <a:pt x="897" y="910"/>
                </a:lnTo>
                <a:lnTo>
                  <a:pt x="862" y="933"/>
                </a:lnTo>
                <a:lnTo>
                  <a:pt x="834" y="948"/>
                </a:lnTo>
                <a:lnTo>
                  <a:pt x="804" y="970"/>
                </a:lnTo>
                <a:lnTo>
                  <a:pt x="780" y="990"/>
                </a:lnTo>
                <a:lnTo>
                  <a:pt x="754" y="1013"/>
                </a:lnTo>
                <a:lnTo>
                  <a:pt x="731" y="1038"/>
                </a:lnTo>
                <a:lnTo>
                  <a:pt x="705" y="1068"/>
                </a:lnTo>
                <a:lnTo>
                  <a:pt x="675" y="1100"/>
                </a:lnTo>
                <a:lnTo>
                  <a:pt x="645" y="1137"/>
                </a:lnTo>
                <a:lnTo>
                  <a:pt x="618" y="1169"/>
                </a:lnTo>
                <a:lnTo>
                  <a:pt x="588" y="1210"/>
                </a:lnTo>
                <a:lnTo>
                  <a:pt x="562" y="1243"/>
                </a:lnTo>
                <a:lnTo>
                  <a:pt x="547" y="1222"/>
                </a:lnTo>
                <a:lnTo>
                  <a:pt x="533" y="1199"/>
                </a:lnTo>
                <a:lnTo>
                  <a:pt x="517" y="1178"/>
                </a:lnTo>
                <a:lnTo>
                  <a:pt x="497" y="1155"/>
                </a:lnTo>
                <a:lnTo>
                  <a:pt x="478" y="1132"/>
                </a:lnTo>
                <a:lnTo>
                  <a:pt x="459" y="1112"/>
                </a:lnTo>
                <a:lnTo>
                  <a:pt x="440" y="1097"/>
                </a:lnTo>
                <a:lnTo>
                  <a:pt x="419" y="1077"/>
                </a:lnTo>
                <a:lnTo>
                  <a:pt x="397" y="1060"/>
                </a:lnTo>
                <a:lnTo>
                  <a:pt x="374" y="1042"/>
                </a:lnTo>
                <a:lnTo>
                  <a:pt x="352" y="1026"/>
                </a:lnTo>
                <a:lnTo>
                  <a:pt x="333" y="1008"/>
                </a:lnTo>
                <a:lnTo>
                  <a:pt x="309" y="997"/>
                </a:lnTo>
                <a:lnTo>
                  <a:pt x="288" y="980"/>
                </a:lnTo>
                <a:lnTo>
                  <a:pt x="267" y="967"/>
                </a:lnTo>
                <a:lnTo>
                  <a:pt x="243" y="952"/>
                </a:lnTo>
                <a:lnTo>
                  <a:pt x="209" y="936"/>
                </a:lnTo>
                <a:lnTo>
                  <a:pt x="467" y="901"/>
                </a:lnTo>
                <a:lnTo>
                  <a:pt x="463" y="834"/>
                </a:lnTo>
                <a:lnTo>
                  <a:pt x="453" y="781"/>
                </a:lnTo>
                <a:lnTo>
                  <a:pt x="437" y="685"/>
                </a:lnTo>
                <a:lnTo>
                  <a:pt x="424" y="641"/>
                </a:lnTo>
                <a:lnTo>
                  <a:pt x="413" y="599"/>
                </a:lnTo>
                <a:lnTo>
                  <a:pt x="389" y="522"/>
                </a:lnTo>
                <a:lnTo>
                  <a:pt x="375" y="478"/>
                </a:lnTo>
                <a:lnTo>
                  <a:pt x="358" y="425"/>
                </a:lnTo>
                <a:lnTo>
                  <a:pt x="341" y="384"/>
                </a:lnTo>
                <a:lnTo>
                  <a:pt x="327" y="349"/>
                </a:lnTo>
                <a:lnTo>
                  <a:pt x="314" y="313"/>
                </a:lnTo>
                <a:lnTo>
                  <a:pt x="295" y="276"/>
                </a:lnTo>
                <a:lnTo>
                  <a:pt x="274" y="242"/>
                </a:lnTo>
                <a:lnTo>
                  <a:pt x="252" y="213"/>
                </a:lnTo>
                <a:lnTo>
                  <a:pt x="233" y="179"/>
                </a:lnTo>
                <a:lnTo>
                  <a:pt x="205" y="147"/>
                </a:lnTo>
                <a:lnTo>
                  <a:pt x="180" y="122"/>
                </a:lnTo>
                <a:lnTo>
                  <a:pt x="148" y="100"/>
                </a:lnTo>
                <a:lnTo>
                  <a:pt x="120" y="77"/>
                </a:lnTo>
                <a:lnTo>
                  <a:pt x="88" y="56"/>
                </a:lnTo>
                <a:lnTo>
                  <a:pt x="53" y="35"/>
                </a:lnTo>
                <a:lnTo>
                  <a:pt x="0" y="0"/>
                </a:lnTo>
              </a:path>
            </a:pathLst>
          </a:custGeom>
          <a:solidFill>
            <a:srgbClr val="FF9900"/>
          </a:solidFill>
          <a:ln w="12700" cap="rnd"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6" name="Freeform 36"/>
          <p:cNvSpPr>
            <a:spLocks/>
          </p:cNvSpPr>
          <p:nvPr/>
        </p:nvSpPr>
        <p:spPr bwMode="auto">
          <a:xfrm>
            <a:off x="2055813" y="2312988"/>
            <a:ext cx="1223962" cy="609600"/>
          </a:xfrm>
          <a:custGeom>
            <a:avLst/>
            <a:gdLst>
              <a:gd name="T0" fmla="*/ 2147483647 w 771"/>
              <a:gd name="T1" fmla="*/ 0 h 384"/>
              <a:gd name="T2" fmla="*/ 2147483647 w 771"/>
              <a:gd name="T3" fmla="*/ 2147483647 h 384"/>
              <a:gd name="T4" fmla="*/ 2147483647 w 771"/>
              <a:gd name="T5" fmla="*/ 2147483647 h 384"/>
              <a:gd name="T6" fmla="*/ 2147483647 w 771"/>
              <a:gd name="T7" fmla="*/ 2147483647 h 384"/>
              <a:gd name="T8" fmla="*/ 2147483647 w 771"/>
              <a:gd name="T9" fmla="*/ 2147483647 h 384"/>
              <a:gd name="T10" fmla="*/ 2147483647 w 771"/>
              <a:gd name="T11" fmla="*/ 2147483647 h 384"/>
              <a:gd name="T12" fmla="*/ 2147483647 w 771"/>
              <a:gd name="T13" fmla="*/ 2147483647 h 384"/>
              <a:gd name="T14" fmla="*/ 2147483647 w 771"/>
              <a:gd name="T15" fmla="*/ 2147483647 h 384"/>
              <a:gd name="T16" fmla="*/ 2147483647 w 771"/>
              <a:gd name="T17" fmla="*/ 2147483647 h 384"/>
              <a:gd name="T18" fmla="*/ 2147483647 w 771"/>
              <a:gd name="T19" fmla="*/ 2147483647 h 384"/>
              <a:gd name="T20" fmla="*/ 2147483647 w 771"/>
              <a:gd name="T21" fmla="*/ 2147483647 h 384"/>
              <a:gd name="T22" fmla="*/ 2147483647 w 771"/>
              <a:gd name="T23" fmla="*/ 2147483647 h 384"/>
              <a:gd name="T24" fmla="*/ 2147483647 w 771"/>
              <a:gd name="T25" fmla="*/ 2147483647 h 384"/>
              <a:gd name="T26" fmla="*/ 2147483647 w 771"/>
              <a:gd name="T27" fmla="*/ 2147483647 h 384"/>
              <a:gd name="T28" fmla="*/ 2147483647 w 771"/>
              <a:gd name="T29" fmla="*/ 2147483647 h 384"/>
              <a:gd name="T30" fmla="*/ 2147483647 w 771"/>
              <a:gd name="T31" fmla="*/ 2147483647 h 384"/>
              <a:gd name="T32" fmla="*/ 2147483647 w 771"/>
              <a:gd name="T33" fmla="*/ 2147483647 h 384"/>
              <a:gd name="T34" fmla="*/ 2147483647 w 771"/>
              <a:gd name="T35" fmla="*/ 2147483647 h 384"/>
              <a:gd name="T36" fmla="*/ 2147483647 w 771"/>
              <a:gd name="T37" fmla="*/ 2147483647 h 384"/>
              <a:gd name="T38" fmla="*/ 2147483647 w 771"/>
              <a:gd name="T39" fmla="*/ 2147483647 h 384"/>
              <a:gd name="T40" fmla="*/ 2147483647 w 771"/>
              <a:gd name="T41" fmla="*/ 2147483647 h 384"/>
              <a:gd name="T42" fmla="*/ 2147483647 w 771"/>
              <a:gd name="T43" fmla="*/ 2147483647 h 384"/>
              <a:gd name="T44" fmla="*/ 2147483647 w 771"/>
              <a:gd name="T45" fmla="*/ 2147483647 h 384"/>
              <a:gd name="T46" fmla="*/ 0 w 771"/>
              <a:gd name="T47" fmla="*/ 2147483647 h 384"/>
              <a:gd name="T48" fmla="*/ 2147483647 w 771"/>
              <a:gd name="T49" fmla="*/ 2147483647 h 384"/>
              <a:gd name="T50" fmla="*/ 2147483647 w 771"/>
              <a:gd name="T51" fmla="*/ 2147483647 h 384"/>
              <a:gd name="T52" fmla="*/ 2147483647 w 771"/>
              <a:gd name="T53" fmla="*/ 2147483647 h 384"/>
              <a:gd name="T54" fmla="*/ 2147483647 w 771"/>
              <a:gd name="T55" fmla="*/ 2147483647 h 384"/>
              <a:gd name="T56" fmla="*/ 2147483647 w 771"/>
              <a:gd name="T57" fmla="*/ 2147483647 h 384"/>
              <a:gd name="T58" fmla="*/ 2147483647 w 771"/>
              <a:gd name="T59" fmla="*/ 2147483647 h 384"/>
              <a:gd name="T60" fmla="*/ 2147483647 w 771"/>
              <a:gd name="T61" fmla="*/ 2147483647 h 384"/>
              <a:gd name="T62" fmla="*/ 2147483647 w 771"/>
              <a:gd name="T63" fmla="*/ 2147483647 h 384"/>
              <a:gd name="T64" fmla="*/ 2147483647 w 771"/>
              <a:gd name="T65" fmla="*/ 2147483647 h 384"/>
              <a:gd name="T66" fmla="*/ 2147483647 w 771"/>
              <a:gd name="T67" fmla="*/ 2147483647 h 384"/>
              <a:gd name="T68" fmla="*/ 2147483647 w 771"/>
              <a:gd name="T69" fmla="*/ 0 h 3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71" h="384">
                <a:moveTo>
                  <a:pt x="770" y="0"/>
                </a:moveTo>
                <a:lnTo>
                  <a:pt x="770" y="28"/>
                </a:lnTo>
                <a:lnTo>
                  <a:pt x="714" y="35"/>
                </a:lnTo>
                <a:lnTo>
                  <a:pt x="663" y="45"/>
                </a:lnTo>
                <a:lnTo>
                  <a:pt x="617" y="57"/>
                </a:lnTo>
                <a:lnTo>
                  <a:pt x="570" y="68"/>
                </a:lnTo>
                <a:lnTo>
                  <a:pt x="529" y="80"/>
                </a:lnTo>
                <a:lnTo>
                  <a:pt x="496" y="90"/>
                </a:lnTo>
                <a:lnTo>
                  <a:pt x="464" y="101"/>
                </a:lnTo>
                <a:lnTo>
                  <a:pt x="427" y="114"/>
                </a:lnTo>
                <a:lnTo>
                  <a:pt x="395" y="129"/>
                </a:lnTo>
                <a:lnTo>
                  <a:pt x="359" y="148"/>
                </a:lnTo>
                <a:lnTo>
                  <a:pt x="330" y="165"/>
                </a:lnTo>
                <a:lnTo>
                  <a:pt x="301" y="182"/>
                </a:lnTo>
                <a:lnTo>
                  <a:pt x="274" y="201"/>
                </a:lnTo>
                <a:lnTo>
                  <a:pt x="240" y="224"/>
                </a:lnTo>
                <a:lnTo>
                  <a:pt x="204" y="250"/>
                </a:lnTo>
                <a:lnTo>
                  <a:pt x="183" y="269"/>
                </a:lnTo>
                <a:lnTo>
                  <a:pt x="161" y="289"/>
                </a:lnTo>
                <a:lnTo>
                  <a:pt x="139" y="309"/>
                </a:lnTo>
                <a:lnTo>
                  <a:pt x="120" y="328"/>
                </a:lnTo>
                <a:lnTo>
                  <a:pt x="96" y="358"/>
                </a:lnTo>
                <a:lnTo>
                  <a:pt x="81" y="383"/>
                </a:lnTo>
                <a:lnTo>
                  <a:pt x="0" y="375"/>
                </a:lnTo>
                <a:lnTo>
                  <a:pt x="26" y="333"/>
                </a:lnTo>
                <a:lnTo>
                  <a:pt x="67" y="289"/>
                </a:lnTo>
                <a:lnTo>
                  <a:pt x="108" y="252"/>
                </a:lnTo>
                <a:lnTo>
                  <a:pt x="161" y="212"/>
                </a:lnTo>
                <a:lnTo>
                  <a:pt x="233" y="156"/>
                </a:lnTo>
                <a:lnTo>
                  <a:pt x="313" y="108"/>
                </a:lnTo>
                <a:lnTo>
                  <a:pt x="398" y="68"/>
                </a:lnTo>
                <a:lnTo>
                  <a:pt x="473" y="43"/>
                </a:lnTo>
                <a:lnTo>
                  <a:pt x="568" y="19"/>
                </a:lnTo>
                <a:lnTo>
                  <a:pt x="644" y="9"/>
                </a:lnTo>
                <a:lnTo>
                  <a:pt x="770" y="0"/>
                </a:lnTo>
              </a:path>
            </a:pathLst>
          </a:custGeom>
          <a:solidFill>
            <a:srgbClr val="FF33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7" name="Freeform 37"/>
          <p:cNvSpPr>
            <a:spLocks/>
          </p:cNvSpPr>
          <p:nvPr/>
        </p:nvSpPr>
        <p:spPr bwMode="auto">
          <a:xfrm>
            <a:off x="1157288" y="2809875"/>
            <a:ext cx="630237" cy="433388"/>
          </a:xfrm>
          <a:custGeom>
            <a:avLst/>
            <a:gdLst>
              <a:gd name="T0" fmla="*/ 2147483647 w 397"/>
              <a:gd name="T1" fmla="*/ 2147483647 h 273"/>
              <a:gd name="T2" fmla="*/ 2147483647 w 397"/>
              <a:gd name="T3" fmla="*/ 2147483647 h 273"/>
              <a:gd name="T4" fmla="*/ 2147483647 w 397"/>
              <a:gd name="T5" fmla="*/ 2147483647 h 273"/>
              <a:gd name="T6" fmla="*/ 2147483647 w 397"/>
              <a:gd name="T7" fmla="*/ 2147483647 h 273"/>
              <a:gd name="T8" fmla="*/ 2147483647 w 397"/>
              <a:gd name="T9" fmla="*/ 2147483647 h 273"/>
              <a:gd name="T10" fmla="*/ 2147483647 w 397"/>
              <a:gd name="T11" fmla="*/ 2147483647 h 273"/>
              <a:gd name="T12" fmla="*/ 2147483647 w 397"/>
              <a:gd name="T13" fmla="*/ 2147483647 h 273"/>
              <a:gd name="T14" fmla="*/ 2147483647 w 397"/>
              <a:gd name="T15" fmla="*/ 2147483647 h 273"/>
              <a:gd name="T16" fmla="*/ 2147483647 w 397"/>
              <a:gd name="T17" fmla="*/ 2147483647 h 273"/>
              <a:gd name="T18" fmla="*/ 2147483647 w 397"/>
              <a:gd name="T19" fmla="*/ 2147483647 h 273"/>
              <a:gd name="T20" fmla="*/ 2147483647 w 397"/>
              <a:gd name="T21" fmla="*/ 2147483647 h 273"/>
              <a:gd name="T22" fmla="*/ 2147483647 w 397"/>
              <a:gd name="T23" fmla="*/ 2147483647 h 273"/>
              <a:gd name="T24" fmla="*/ 2147483647 w 397"/>
              <a:gd name="T25" fmla="*/ 2147483647 h 273"/>
              <a:gd name="T26" fmla="*/ 2147483647 w 397"/>
              <a:gd name="T27" fmla="*/ 2147483647 h 273"/>
              <a:gd name="T28" fmla="*/ 2147483647 w 397"/>
              <a:gd name="T29" fmla="*/ 2147483647 h 273"/>
              <a:gd name="T30" fmla="*/ 2147483647 w 397"/>
              <a:gd name="T31" fmla="*/ 2147483647 h 273"/>
              <a:gd name="T32" fmla="*/ 0 w 397"/>
              <a:gd name="T33" fmla="*/ 2147483647 h 273"/>
              <a:gd name="T34" fmla="*/ 0 w 397"/>
              <a:gd name="T35" fmla="*/ 0 h 273"/>
              <a:gd name="T36" fmla="*/ 2147483647 w 397"/>
              <a:gd name="T37" fmla="*/ 2147483647 h 273"/>
              <a:gd name="T38" fmla="*/ 2147483647 w 397"/>
              <a:gd name="T39" fmla="*/ 2147483647 h 273"/>
              <a:gd name="T40" fmla="*/ 2147483647 w 397"/>
              <a:gd name="T41" fmla="*/ 2147483647 h 273"/>
              <a:gd name="T42" fmla="*/ 2147483647 w 397"/>
              <a:gd name="T43" fmla="*/ 2147483647 h 273"/>
              <a:gd name="T44" fmla="*/ 2147483647 w 397"/>
              <a:gd name="T45" fmla="*/ 2147483647 h 273"/>
              <a:gd name="T46" fmla="*/ 2147483647 w 397"/>
              <a:gd name="T47" fmla="*/ 2147483647 h 273"/>
              <a:gd name="T48" fmla="*/ 2147483647 w 397"/>
              <a:gd name="T49" fmla="*/ 2147483647 h 273"/>
              <a:gd name="T50" fmla="*/ 2147483647 w 397"/>
              <a:gd name="T51" fmla="*/ 2147483647 h 273"/>
              <a:gd name="T52" fmla="*/ 2147483647 w 397"/>
              <a:gd name="T53" fmla="*/ 2147483647 h 273"/>
              <a:gd name="T54" fmla="*/ 2147483647 w 397"/>
              <a:gd name="T55" fmla="*/ 2147483647 h 27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97" h="273">
                <a:moveTo>
                  <a:pt x="396" y="211"/>
                </a:moveTo>
                <a:lnTo>
                  <a:pt x="396" y="272"/>
                </a:lnTo>
                <a:lnTo>
                  <a:pt x="379" y="256"/>
                </a:lnTo>
                <a:lnTo>
                  <a:pt x="362" y="240"/>
                </a:lnTo>
                <a:lnTo>
                  <a:pt x="338" y="223"/>
                </a:lnTo>
                <a:lnTo>
                  <a:pt x="310" y="204"/>
                </a:lnTo>
                <a:lnTo>
                  <a:pt x="282" y="183"/>
                </a:lnTo>
                <a:lnTo>
                  <a:pt x="253" y="162"/>
                </a:lnTo>
                <a:lnTo>
                  <a:pt x="226" y="146"/>
                </a:lnTo>
                <a:lnTo>
                  <a:pt x="202" y="131"/>
                </a:lnTo>
                <a:lnTo>
                  <a:pt x="176" y="117"/>
                </a:lnTo>
                <a:lnTo>
                  <a:pt x="149" y="103"/>
                </a:lnTo>
                <a:lnTo>
                  <a:pt x="116" y="89"/>
                </a:lnTo>
                <a:lnTo>
                  <a:pt x="86" y="77"/>
                </a:lnTo>
                <a:lnTo>
                  <a:pt x="56" y="68"/>
                </a:lnTo>
                <a:lnTo>
                  <a:pt x="24" y="56"/>
                </a:lnTo>
                <a:lnTo>
                  <a:pt x="0" y="47"/>
                </a:lnTo>
                <a:lnTo>
                  <a:pt x="0" y="0"/>
                </a:lnTo>
                <a:lnTo>
                  <a:pt x="43" y="10"/>
                </a:lnTo>
                <a:lnTo>
                  <a:pt x="107" y="31"/>
                </a:lnTo>
                <a:lnTo>
                  <a:pt x="188" y="58"/>
                </a:lnTo>
                <a:lnTo>
                  <a:pt x="247" y="87"/>
                </a:lnTo>
                <a:lnTo>
                  <a:pt x="302" y="128"/>
                </a:lnTo>
                <a:lnTo>
                  <a:pt x="356" y="162"/>
                </a:lnTo>
                <a:lnTo>
                  <a:pt x="396" y="196"/>
                </a:lnTo>
                <a:lnTo>
                  <a:pt x="396" y="271"/>
                </a:lnTo>
                <a:lnTo>
                  <a:pt x="396" y="270"/>
                </a:lnTo>
                <a:lnTo>
                  <a:pt x="396" y="211"/>
                </a:lnTo>
              </a:path>
            </a:pathLst>
          </a:custGeom>
          <a:solidFill>
            <a:srgbClr val="FF3300"/>
          </a:solidFill>
          <a:ln w="12700" cap="rnd" cmpd="sng">
            <a:solidFill>
              <a:schemeClr val="bg2"/>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86028" name="Freeform 38"/>
          <p:cNvSpPr>
            <a:spLocks/>
          </p:cNvSpPr>
          <p:nvPr/>
        </p:nvSpPr>
        <p:spPr bwMode="auto">
          <a:xfrm>
            <a:off x="1798638" y="2976563"/>
            <a:ext cx="755650" cy="265112"/>
          </a:xfrm>
          <a:custGeom>
            <a:avLst/>
            <a:gdLst>
              <a:gd name="T0" fmla="*/ 2147483647 w 476"/>
              <a:gd name="T1" fmla="*/ 0 h 167"/>
              <a:gd name="T2" fmla="*/ 2147483647 w 476"/>
              <a:gd name="T3" fmla="*/ 2147483647 h 167"/>
              <a:gd name="T4" fmla="*/ 2147483647 w 476"/>
              <a:gd name="T5" fmla="*/ 2147483647 h 167"/>
              <a:gd name="T6" fmla="*/ 2147483647 w 476"/>
              <a:gd name="T7" fmla="*/ 2147483647 h 167"/>
              <a:gd name="T8" fmla="*/ 2147483647 w 476"/>
              <a:gd name="T9" fmla="*/ 2147483647 h 167"/>
              <a:gd name="T10" fmla="*/ 2147483647 w 476"/>
              <a:gd name="T11" fmla="*/ 2147483647 h 167"/>
              <a:gd name="T12" fmla="*/ 2147483647 w 476"/>
              <a:gd name="T13" fmla="*/ 2147483647 h 167"/>
              <a:gd name="T14" fmla="*/ 2147483647 w 476"/>
              <a:gd name="T15" fmla="*/ 2147483647 h 167"/>
              <a:gd name="T16" fmla="*/ 2147483647 w 476"/>
              <a:gd name="T17" fmla="*/ 2147483647 h 167"/>
              <a:gd name="T18" fmla="*/ 2147483647 w 476"/>
              <a:gd name="T19" fmla="*/ 2147483647 h 167"/>
              <a:gd name="T20" fmla="*/ 2147483647 w 476"/>
              <a:gd name="T21" fmla="*/ 2147483647 h 167"/>
              <a:gd name="T22" fmla="*/ 2147483647 w 476"/>
              <a:gd name="T23" fmla="*/ 2147483647 h 167"/>
              <a:gd name="T24" fmla="*/ 2147483647 w 476"/>
              <a:gd name="T25" fmla="*/ 2147483647 h 167"/>
              <a:gd name="T26" fmla="*/ 2147483647 w 476"/>
              <a:gd name="T27" fmla="*/ 2147483647 h 167"/>
              <a:gd name="T28" fmla="*/ 2147483647 w 476"/>
              <a:gd name="T29" fmla="*/ 2147483647 h 167"/>
              <a:gd name="T30" fmla="*/ 0 w 476"/>
              <a:gd name="T31" fmla="*/ 2147483647 h 167"/>
              <a:gd name="T32" fmla="*/ 0 w 476"/>
              <a:gd name="T33" fmla="*/ 2147483647 h 167"/>
              <a:gd name="T34" fmla="*/ 2147483647 w 476"/>
              <a:gd name="T35" fmla="*/ 2147483647 h 167"/>
              <a:gd name="T36" fmla="*/ 2147483647 w 476"/>
              <a:gd name="T37" fmla="*/ 2147483647 h 167"/>
              <a:gd name="T38" fmla="*/ 2147483647 w 476"/>
              <a:gd name="T39" fmla="*/ 2147483647 h 167"/>
              <a:gd name="T40" fmla="*/ 2147483647 w 476"/>
              <a:gd name="T41" fmla="*/ 2147483647 h 167"/>
              <a:gd name="T42" fmla="*/ 2147483647 w 476"/>
              <a:gd name="T43" fmla="*/ 2147483647 h 167"/>
              <a:gd name="T44" fmla="*/ 2147483647 w 476"/>
              <a:gd name="T45" fmla="*/ 2147483647 h 167"/>
              <a:gd name="T46" fmla="*/ 2147483647 w 476"/>
              <a:gd name="T47" fmla="*/ 0 h 167"/>
              <a:gd name="T48" fmla="*/ 2147483647 w 476"/>
              <a:gd name="T49" fmla="*/ 0 h 16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76" h="167">
                <a:moveTo>
                  <a:pt x="475" y="0"/>
                </a:moveTo>
                <a:lnTo>
                  <a:pt x="475" y="51"/>
                </a:lnTo>
                <a:lnTo>
                  <a:pt x="444" y="55"/>
                </a:lnTo>
                <a:lnTo>
                  <a:pt x="413" y="60"/>
                </a:lnTo>
                <a:lnTo>
                  <a:pt x="383" y="65"/>
                </a:lnTo>
                <a:lnTo>
                  <a:pt x="352" y="71"/>
                </a:lnTo>
                <a:lnTo>
                  <a:pt x="317" y="78"/>
                </a:lnTo>
                <a:lnTo>
                  <a:pt x="278" y="85"/>
                </a:lnTo>
                <a:lnTo>
                  <a:pt x="230" y="96"/>
                </a:lnTo>
                <a:lnTo>
                  <a:pt x="183" y="106"/>
                </a:lnTo>
                <a:lnTo>
                  <a:pt x="153" y="114"/>
                </a:lnTo>
                <a:lnTo>
                  <a:pt x="116" y="125"/>
                </a:lnTo>
                <a:lnTo>
                  <a:pt x="77" y="137"/>
                </a:lnTo>
                <a:lnTo>
                  <a:pt x="42" y="150"/>
                </a:lnTo>
                <a:lnTo>
                  <a:pt x="16" y="159"/>
                </a:lnTo>
                <a:lnTo>
                  <a:pt x="0" y="166"/>
                </a:lnTo>
                <a:lnTo>
                  <a:pt x="0" y="103"/>
                </a:lnTo>
                <a:lnTo>
                  <a:pt x="30" y="86"/>
                </a:lnTo>
                <a:lnTo>
                  <a:pt x="89" y="65"/>
                </a:lnTo>
                <a:lnTo>
                  <a:pt x="159" y="42"/>
                </a:lnTo>
                <a:lnTo>
                  <a:pt x="221" y="30"/>
                </a:lnTo>
                <a:lnTo>
                  <a:pt x="292" y="15"/>
                </a:lnTo>
                <a:lnTo>
                  <a:pt x="364" y="4"/>
                </a:lnTo>
                <a:lnTo>
                  <a:pt x="415" y="0"/>
                </a:lnTo>
                <a:lnTo>
                  <a:pt x="475" y="0"/>
                </a:lnTo>
              </a:path>
            </a:pathLst>
          </a:custGeom>
          <a:solidFill>
            <a:srgbClr val="FF3300"/>
          </a:solidFill>
          <a:ln w="12700" cap="rnd" cmpd="sng">
            <a:solidFill>
              <a:schemeClr val="bg2"/>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86029" name="Freeform 39"/>
          <p:cNvSpPr>
            <a:spLocks/>
          </p:cNvSpPr>
          <p:nvPr/>
        </p:nvSpPr>
        <p:spPr bwMode="auto">
          <a:xfrm>
            <a:off x="1157288" y="2308225"/>
            <a:ext cx="2124075" cy="833438"/>
          </a:xfrm>
          <a:custGeom>
            <a:avLst/>
            <a:gdLst>
              <a:gd name="T0" fmla="*/ 2147483647 w 1338"/>
              <a:gd name="T1" fmla="*/ 0 h 525"/>
              <a:gd name="T2" fmla="*/ 2147483647 w 1338"/>
              <a:gd name="T3" fmla="*/ 0 h 525"/>
              <a:gd name="T4" fmla="*/ 2147483647 w 1338"/>
              <a:gd name="T5" fmla="*/ 2147483647 h 525"/>
              <a:gd name="T6" fmla="*/ 2147483647 w 1338"/>
              <a:gd name="T7" fmla="*/ 2147483647 h 525"/>
              <a:gd name="T8" fmla="*/ 2147483647 w 1338"/>
              <a:gd name="T9" fmla="*/ 2147483647 h 525"/>
              <a:gd name="T10" fmla="*/ 2147483647 w 1338"/>
              <a:gd name="T11" fmla="*/ 2147483647 h 525"/>
              <a:gd name="T12" fmla="*/ 2147483647 w 1338"/>
              <a:gd name="T13" fmla="*/ 2147483647 h 525"/>
              <a:gd name="T14" fmla="*/ 2147483647 w 1338"/>
              <a:gd name="T15" fmla="*/ 2147483647 h 525"/>
              <a:gd name="T16" fmla="*/ 2147483647 w 1338"/>
              <a:gd name="T17" fmla="*/ 2147483647 h 525"/>
              <a:gd name="T18" fmla="*/ 2147483647 w 1338"/>
              <a:gd name="T19" fmla="*/ 2147483647 h 525"/>
              <a:gd name="T20" fmla="*/ 2147483647 w 1338"/>
              <a:gd name="T21" fmla="*/ 2147483647 h 525"/>
              <a:gd name="T22" fmla="*/ 2147483647 w 1338"/>
              <a:gd name="T23" fmla="*/ 2147483647 h 525"/>
              <a:gd name="T24" fmla="*/ 2147483647 w 1338"/>
              <a:gd name="T25" fmla="*/ 2147483647 h 525"/>
              <a:gd name="T26" fmla="*/ 2147483647 w 1338"/>
              <a:gd name="T27" fmla="*/ 2147483647 h 525"/>
              <a:gd name="T28" fmla="*/ 2147483647 w 1338"/>
              <a:gd name="T29" fmla="*/ 2147483647 h 525"/>
              <a:gd name="T30" fmla="*/ 2147483647 w 1338"/>
              <a:gd name="T31" fmla="*/ 2147483647 h 525"/>
              <a:gd name="T32" fmla="*/ 2147483647 w 1338"/>
              <a:gd name="T33" fmla="*/ 2147483647 h 525"/>
              <a:gd name="T34" fmla="*/ 2147483647 w 1338"/>
              <a:gd name="T35" fmla="*/ 2147483647 h 525"/>
              <a:gd name="T36" fmla="*/ 2147483647 w 1338"/>
              <a:gd name="T37" fmla="*/ 2147483647 h 525"/>
              <a:gd name="T38" fmla="*/ 2147483647 w 1338"/>
              <a:gd name="T39" fmla="*/ 2147483647 h 525"/>
              <a:gd name="T40" fmla="*/ 2147483647 w 1338"/>
              <a:gd name="T41" fmla="*/ 2147483647 h 525"/>
              <a:gd name="T42" fmla="*/ 2147483647 w 1338"/>
              <a:gd name="T43" fmla="*/ 2147483647 h 525"/>
              <a:gd name="T44" fmla="*/ 2147483647 w 1338"/>
              <a:gd name="T45" fmla="*/ 2147483647 h 525"/>
              <a:gd name="T46" fmla="*/ 2147483647 w 1338"/>
              <a:gd name="T47" fmla="*/ 2147483647 h 525"/>
              <a:gd name="T48" fmla="*/ 2147483647 w 1338"/>
              <a:gd name="T49" fmla="*/ 2147483647 h 525"/>
              <a:gd name="T50" fmla="*/ 2147483647 w 1338"/>
              <a:gd name="T51" fmla="*/ 2147483647 h 525"/>
              <a:gd name="T52" fmla="*/ 2147483647 w 1338"/>
              <a:gd name="T53" fmla="*/ 2147483647 h 525"/>
              <a:gd name="T54" fmla="*/ 2147483647 w 1338"/>
              <a:gd name="T55" fmla="*/ 2147483647 h 525"/>
              <a:gd name="T56" fmla="*/ 2147483647 w 1338"/>
              <a:gd name="T57" fmla="*/ 2147483647 h 525"/>
              <a:gd name="T58" fmla="*/ 2147483647 w 1338"/>
              <a:gd name="T59" fmla="*/ 2147483647 h 525"/>
              <a:gd name="T60" fmla="*/ 2147483647 w 1338"/>
              <a:gd name="T61" fmla="*/ 2147483647 h 525"/>
              <a:gd name="T62" fmla="*/ 2147483647 w 1338"/>
              <a:gd name="T63" fmla="*/ 2147483647 h 525"/>
              <a:gd name="T64" fmla="*/ 2147483647 w 1338"/>
              <a:gd name="T65" fmla="*/ 2147483647 h 525"/>
              <a:gd name="T66" fmla="*/ 2147483647 w 1338"/>
              <a:gd name="T67" fmla="*/ 2147483647 h 525"/>
              <a:gd name="T68" fmla="*/ 2147483647 w 1338"/>
              <a:gd name="T69" fmla="*/ 2147483647 h 525"/>
              <a:gd name="T70" fmla="*/ 2147483647 w 1338"/>
              <a:gd name="T71" fmla="*/ 2147483647 h 525"/>
              <a:gd name="T72" fmla="*/ 2147483647 w 1338"/>
              <a:gd name="T73" fmla="*/ 2147483647 h 525"/>
              <a:gd name="T74" fmla="*/ 2147483647 w 1338"/>
              <a:gd name="T75" fmla="*/ 2147483647 h 525"/>
              <a:gd name="T76" fmla="*/ 2147483647 w 1338"/>
              <a:gd name="T77" fmla="*/ 2147483647 h 525"/>
              <a:gd name="T78" fmla="*/ 2147483647 w 1338"/>
              <a:gd name="T79" fmla="*/ 2147483647 h 525"/>
              <a:gd name="T80" fmla="*/ 2147483647 w 1338"/>
              <a:gd name="T81" fmla="*/ 2147483647 h 5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38" h="525">
                <a:moveTo>
                  <a:pt x="1337" y="4"/>
                </a:moveTo>
                <a:lnTo>
                  <a:pt x="1264" y="0"/>
                </a:lnTo>
                <a:lnTo>
                  <a:pt x="1228" y="0"/>
                </a:lnTo>
                <a:lnTo>
                  <a:pt x="1184" y="0"/>
                </a:lnTo>
                <a:lnTo>
                  <a:pt x="1142" y="3"/>
                </a:lnTo>
                <a:lnTo>
                  <a:pt x="1101" y="4"/>
                </a:lnTo>
                <a:lnTo>
                  <a:pt x="1060" y="9"/>
                </a:lnTo>
                <a:lnTo>
                  <a:pt x="1024" y="13"/>
                </a:lnTo>
                <a:lnTo>
                  <a:pt x="983" y="20"/>
                </a:lnTo>
                <a:lnTo>
                  <a:pt x="934" y="29"/>
                </a:lnTo>
                <a:lnTo>
                  <a:pt x="890" y="40"/>
                </a:lnTo>
                <a:lnTo>
                  <a:pt x="849" y="50"/>
                </a:lnTo>
                <a:lnTo>
                  <a:pt x="803" y="63"/>
                </a:lnTo>
                <a:lnTo>
                  <a:pt x="758" y="78"/>
                </a:lnTo>
                <a:lnTo>
                  <a:pt x="714" y="93"/>
                </a:lnTo>
                <a:lnTo>
                  <a:pt x="677" y="109"/>
                </a:lnTo>
                <a:lnTo>
                  <a:pt x="636" y="124"/>
                </a:lnTo>
                <a:lnTo>
                  <a:pt x="601" y="138"/>
                </a:lnTo>
                <a:lnTo>
                  <a:pt x="563" y="156"/>
                </a:lnTo>
                <a:lnTo>
                  <a:pt x="523" y="173"/>
                </a:lnTo>
                <a:lnTo>
                  <a:pt x="485" y="193"/>
                </a:lnTo>
                <a:lnTo>
                  <a:pt x="450" y="211"/>
                </a:lnTo>
                <a:lnTo>
                  <a:pt x="414" y="233"/>
                </a:lnTo>
                <a:lnTo>
                  <a:pt x="379" y="254"/>
                </a:lnTo>
                <a:lnTo>
                  <a:pt x="348" y="276"/>
                </a:lnTo>
                <a:lnTo>
                  <a:pt x="322" y="298"/>
                </a:lnTo>
                <a:lnTo>
                  <a:pt x="300" y="318"/>
                </a:lnTo>
                <a:lnTo>
                  <a:pt x="282" y="339"/>
                </a:lnTo>
                <a:lnTo>
                  <a:pt x="0" y="310"/>
                </a:lnTo>
                <a:lnTo>
                  <a:pt x="40" y="326"/>
                </a:lnTo>
                <a:lnTo>
                  <a:pt x="86" y="341"/>
                </a:lnTo>
                <a:lnTo>
                  <a:pt x="122" y="354"/>
                </a:lnTo>
                <a:lnTo>
                  <a:pt x="151" y="364"/>
                </a:lnTo>
                <a:lnTo>
                  <a:pt x="181" y="377"/>
                </a:lnTo>
                <a:lnTo>
                  <a:pt x="204" y="389"/>
                </a:lnTo>
                <a:lnTo>
                  <a:pt x="229" y="400"/>
                </a:lnTo>
                <a:lnTo>
                  <a:pt x="249" y="415"/>
                </a:lnTo>
                <a:lnTo>
                  <a:pt x="275" y="430"/>
                </a:lnTo>
                <a:lnTo>
                  <a:pt x="302" y="448"/>
                </a:lnTo>
                <a:lnTo>
                  <a:pt x="329" y="468"/>
                </a:lnTo>
                <a:lnTo>
                  <a:pt x="353" y="484"/>
                </a:lnTo>
                <a:lnTo>
                  <a:pt x="381" y="504"/>
                </a:lnTo>
                <a:lnTo>
                  <a:pt x="402" y="524"/>
                </a:lnTo>
                <a:lnTo>
                  <a:pt x="423" y="515"/>
                </a:lnTo>
                <a:lnTo>
                  <a:pt x="445" y="506"/>
                </a:lnTo>
                <a:lnTo>
                  <a:pt x="469" y="497"/>
                </a:lnTo>
                <a:lnTo>
                  <a:pt x="497" y="488"/>
                </a:lnTo>
                <a:lnTo>
                  <a:pt x="525" y="480"/>
                </a:lnTo>
                <a:lnTo>
                  <a:pt x="551" y="473"/>
                </a:lnTo>
                <a:lnTo>
                  <a:pt x="576" y="467"/>
                </a:lnTo>
                <a:lnTo>
                  <a:pt x="605" y="460"/>
                </a:lnTo>
                <a:lnTo>
                  <a:pt x="635" y="455"/>
                </a:lnTo>
                <a:lnTo>
                  <a:pt x="666" y="448"/>
                </a:lnTo>
                <a:lnTo>
                  <a:pt x="694" y="442"/>
                </a:lnTo>
                <a:lnTo>
                  <a:pt x="722" y="437"/>
                </a:lnTo>
                <a:lnTo>
                  <a:pt x="752" y="433"/>
                </a:lnTo>
                <a:lnTo>
                  <a:pt x="780" y="428"/>
                </a:lnTo>
                <a:lnTo>
                  <a:pt x="807" y="423"/>
                </a:lnTo>
                <a:lnTo>
                  <a:pt x="839" y="418"/>
                </a:lnTo>
                <a:lnTo>
                  <a:pt x="882" y="415"/>
                </a:lnTo>
                <a:lnTo>
                  <a:pt x="589" y="375"/>
                </a:lnTo>
                <a:lnTo>
                  <a:pt x="609" y="344"/>
                </a:lnTo>
                <a:lnTo>
                  <a:pt x="631" y="322"/>
                </a:lnTo>
                <a:lnTo>
                  <a:pt x="673" y="279"/>
                </a:lnTo>
                <a:lnTo>
                  <a:pt x="697" y="260"/>
                </a:lnTo>
                <a:lnTo>
                  <a:pt x="722" y="241"/>
                </a:lnTo>
                <a:lnTo>
                  <a:pt x="766" y="209"/>
                </a:lnTo>
                <a:lnTo>
                  <a:pt x="792" y="189"/>
                </a:lnTo>
                <a:lnTo>
                  <a:pt x="824" y="166"/>
                </a:lnTo>
                <a:lnTo>
                  <a:pt x="853" y="149"/>
                </a:lnTo>
                <a:lnTo>
                  <a:pt x="878" y="134"/>
                </a:lnTo>
                <a:lnTo>
                  <a:pt x="902" y="120"/>
                </a:lnTo>
                <a:lnTo>
                  <a:pt x="931" y="105"/>
                </a:lnTo>
                <a:lnTo>
                  <a:pt x="963" y="90"/>
                </a:lnTo>
                <a:lnTo>
                  <a:pt x="995" y="78"/>
                </a:lnTo>
                <a:lnTo>
                  <a:pt x="1026" y="65"/>
                </a:lnTo>
                <a:lnTo>
                  <a:pt x="1065" y="53"/>
                </a:lnTo>
                <a:lnTo>
                  <a:pt x="1101" y="44"/>
                </a:lnTo>
                <a:lnTo>
                  <a:pt x="1142" y="36"/>
                </a:lnTo>
                <a:lnTo>
                  <a:pt x="1181" y="29"/>
                </a:lnTo>
                <a:lnTo>
                  <a:pt x="1223" y="21"/>
                </a:lnTo>
                <a:lnTo>
                  <a:pt x="1265" y="16"/>
                </a:lnTo>
                <a:lnTo>
                  <a:pt x="1337" y="4"/>
                </a:lnTo>
              </a:path>
            </a:pathLst>
          </a:custGeom>
          <a:solidFill>
            <a:srgbClr val="FF9900"/>
          </a:solidFill>
          <a:ln w="12700" cap="rnd"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44" name="Rectangle 40"/>
          <p:cNvSpPr>
            <a:spLocks noChangeArrowheads="1"/>
          </p:cNvSpPr>
          <p:nvPr/>
        </p:nvSpPr>
        <p:spPr bwMode="auto">
          <a:xfrm>
            <a:off x="1441450" y="5029200"/>
            <a:ext cx="2892425" cy="819150"/>
          </a:xfrm>
          <a:prstGeom prst="rect">
            <a:avLst/>
          </a:prstGeom>
          <a:solidFill>
            <a:srgbClr val="FF3300"/>
          </a:solidFill>
          <a:ln>
            <a:noFill/>
          </a:ln>
          <a:effectLst>
            <a:outerShdw dist="107763" dir="2700000"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eaLnBrk="0" hangingPunct="0">
              <a:spcBef>
                <a:spcPct val="50000"/>
              </a:spcBef>
              <a:defRPr/>
            </a:pPr>
            <a:r>
              <a:rPr lang="en-US" altLang="en-US" sz="2400" b="1">
                <a:solidFill>
                  <a:schemeClr val="bg1"/>
                </a:solidFill>
                <a:effectLst>
                  <a:outerShdw blurRad="38100" dist="38100" dir="2700000" algn="tl">
                    <a:srgbClr val="000000"/>
                  </a:outerShdw>
                </a:effectLst>
              </a:rPr>
              <a:t>Variation Due to Interaction</a:t>
            </a:r>
          </a:p>
        </p:txBody>
      </p:sp>
      <p:sp>
        <p:nvSpPr>
          <p:cNvPr id="86031" name="Freeform 41"/>
          <p:cNvSpPr>
            <a:spLocks/>
          </p:cNvSpPr>
          <p:nvPr/>
        </p:nvSpPr>
        <p:spPr bwMode="auto">
          <a:xfrm>
            <a:off x="4125913" y="3511550"/>
            <a:ext cx="1055687" cy="849313"/>
          </a:xfrm>
          <a:custGeom>
            <a:avLst/>
            <a:gdLst>
              <a:gd name="T0" fmla="*/ 2147483647 w 665"/>
              <a:gd name="T1" fmla="*/ 0 h 535"/>
              <a:gd name="T2" fmla="*/ 2147483647 w 665"/>
              <a:gd name="T3" fmla="*/ 2147483647 h 535"/>
              <a:gd name="T4" fmla="*/ 2147483647 w 665"/>
              <a:gd name="T5" fmla="*/ 2147483647 h 535"/>
              <a:gd name="T6" fmla="*/ 2147483647 w 665"/>
              <a:gd name="T7" fmla="*/ 2147483647 h 535"/>
              <a:gd name="T8" fmla="*/ 2147483647 w 665"/>
              <a:gd name="T9" fmla="*/ 2147483647 h 535"/>
              <a:gd name="T10" fmla="*/ 2147483647 w 665"/>
              <a:gd name="T11" fmla="*/ 2147483647 h 535"/>
              <a:gd name="T12" fmla="*/ 2147483647 w 665"/>
              <a:gd name="T13" fmla="*/ 2147483647 h 535"/>
              <a:gd name="T14" fmla="*/ 2147483647 w 665"/>
              <a:gd name="T15" fmla="*/ 2147483647 h 535"/>
              <a:gd name="T16" fmla="*/ 2147483647 w 665"/>
              <a:gd name="T17" fmla="*/ 2147483647 h 535"/>
              <a:gd name="T18" fmla="*/ 2147483647 w 665"/>
              <a:gd name="T19" fmla="*/ 2147483647 h 535"/>
              <a:gd name="T20" fmla="*/ 2147483647 w 665"/>
              <a:gd name="T21" fmla="*/ 2147483647 h 535"/>
              <a:gd name="T22" fmla="*/ 2147483647 w 665"/>
              <a:gd name="T23" fmla="*/ 2147483647 h 535"/>
              <a:gd name="T24" fmla="*/ 2147483647 w 665"/>
              <a:gd name="T25" fmla="*/ 2147483647 h 535"/>
              <a:gd name="T26" fmla="*/ 2147483647 w 665"/>
              <a:gd name="T27" fmla="*/ 2147483647 h 535"/>
              <a:gd name="T28" fmla="*/ 2147483647 w 665"/>
              <a:gd name="T29" fmla="*/ 2147483647 h 535"/>
              <a:gd name="T30" fmla="*/ 2147483647 w 665"/>
              <a:gd name="T31" fmla="*/ 2147483647 h 535"/>
              <a:gd name="T32" fmla="*/ 2147483647 w 665"/>
              <a:gd name="T33" fmla="*/ 2147483647 h 535"/>
              <a:gd name="T34" fmla="*/ 2147483647 w 665"/>
              <a:gd name="T35" fmla="*/ 2147483647 h 535"/>
              <a:gd name="T36" fmla="*/ 2147483647 w 665"/>
              <a:gd name="T37" fmla="*/ 2147483647 h 535"/>
              <a:gd name="T38" fmla="*/ 2147483647 w 665"/>
              <a:gd name="T39" fmla="*/ 2147483647 h 535"/>
              <a:gd name="T40" fmla="*/ 2147483647 w 665"/>
              <a:gd name="T41" fmla="*/ 2147483647 h 535"/>
              <a:gd name="T42" fmla="*/ 2147483647 w 665"/>
              <a:gd name="T43" fmla="*/ 2147483647 h 535"/>
              <a:gd name="T44" fmla="*/ 2147483647 w 665"/>
              <a:gd name="T45" fmla="*/ 2147483647 h 535"/>
              <a:gd name="T46" fmla="*/ 0 w 665"/>
              <a:gd name="T47" fmla="*/ 2147483647 h 535"/>
              <a:gd name="T48" fmla="*/ 2147483647 w 665"/>
              <a:gd name="T49" fmla="*/ 2147483647 h 535"/>
              <a:gd name="T50" fmla="*/ 2147483647 w 665"/>
              <a:gd name="T51" fmla="*/ 2147483647 h 535"/>
              <a:gd name="T52" fmla="*/ 2147483647 w 665"/>
              <a:gd name="T53" fmla="*/ 2147483647 h 535"/>
              <a:gd name="T54" fmla="*/ 2147483647 w 665"/>
              <a:gd name="T55" fmla="*/ 2147483647 h 535"/>
              <a:gd name="T56" fmla="*/ 2147483647 w 665"/>
              <a:gd name="T57" fmla="*/ 2147483647 h 535"/>
              <a:gd name="T58" fmla="*/ 2147483647 w 665"/>
              <a:gd name="T59" fmla="*/ 2147483647 h 535"/>
              <a:gd name="T60" fmla="*/ 2147483647 w 665"/>
              <a:gd name="T61" fmla="*/ 2147483647 h 535"/>
              <a:gd name="T62" fmla="*/ 2147483647 w 665"/>
              <a:gd name="T63" fmla="*/ 2147483647 h 535"/>
              <a:gd name="T64" fmla="*/ 2147483647 w 665"/>
              <a:gd name="T65" fmla="*/ 2147483647 h 535"/>
              <a:gd name="T66" fmla="*/ 2147483647 w 665"/>
              <a:gd name="T67" fmla="*/ 2147483647 h 535"/>
              <a:gd name="T68" fmla="*/ 2147483647 w 665"/>
              <a:gd name="T69" fmla="*/ 0 h 5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65" h="535">
                <a:moveTo>
                  <a:pt x="664" y="0"/>
                </a:moveTo>
                <a:lnTo>
                  <a:pt x="664" y="39"/>
                </a:lnTo>
                <a:lnTo>
                  <a:pt x="616" y="49"/>
                </a:lnTo>
                <a:lnTo>
                  <a:pt x="572" y="63"/>
                </a:lnTo>
                <a:lnTo>
                  <a:pt x="532" y="79"/>
                </a:lnTo>
                <a:lnTo>
                  <a:pt x="491" y="95"/>
                </a:lnTo>
                <a:lnTo>
                  <a:pt x="456" y="111"/>
                </a:lnTo>
                <a:lnTo>
                  <a:pt x="427" y="126"/>
                </a:lnTo>
                <a:lnTo>
                  <a:pt x="400" y="141"/>
                </a:lnTo>
                <a:lnTo>
                  <a:pt x="368" y="159"/>
                </a:lnTo>
                <a:lnTo>
                  <a:pt x="341" y="180"/>
                </a:lnTo>
                <a:lnTo>
                  <a:pt x="309" y="206"/>
                </a:lnTo>
                <a:lnTo>
                  <a:pt x="284" y="231"/>
                </a:lnTo>
                <a:lnTo>
                  <a:pt x="259" y="254"/>
                </a:lnTo>
                <a:lnTo>
                  <a:pt x="237" y="280"/>
                </a:lnTo>
                <a:lnTo>
                  <a:pt x="207" y="312"/>
                </a:lnTo>
                <a:lnTo>
                  <a:pt x="176" y="349"/>
                </a:lnTo>
                <a:lnTo>
                  <a:pt x="158" y="375"/>
                </a:lnTo>
                <a:lnTo>
                  <a:pt x="139" y="403"/>
                </a:lnTo>
                <a:lnTo>
                  <a:pt x="120" y="430"/>
                </a:lnTo>
                <a:lnTo>
                  <a:pt x="103" y="458"/>
                </a:lnTo>
                <a:lnTo>
                  <a:pt x="82" y="499"/>
                </a:lnTo>
                <a:lnTo>
                  <a:pt x="69" y="534"/>
                </a:lnTo>
                <a:lnTo>
                  <a:pt x="0" y="523"/>
                </a:lnTo>
                <a:lnTo>
                  <a:pt x="23" y="465"/>
                </a:lnTo>
                <a:lnTo>
                  <a:pt x="57" y="403"/>
                </a:lnTo>
                <a:lnTo>
                  <a:pt x="93" y="351"/>
                </a:lnTo>
                <a:lnTo>
                  <a:pt x="139" y="296"/>
                </a:lnTo>
                <a:lnTo>
                  <a:pt x="201" y="217"/>
                </a:lnTo>
                <a:lnTo>
                  <a:pt x="270" y="150"/>
                </a:lnTo>
                <a:lnTo>
                  <a:pt x="343" y="95"/>
                </a:lnTo>
                <a:lnTo>
                  <a:pt x="408" y="60"/>
                </a:lnTo>
                <a:lnTo>
                  <a:pt x="490" y="26"/>
                </a:lnTo>
                <a:lnTo>
                  <a:pt x="556" y="12"/>
                </a:lnTo>
                <a:lnTo>
                  <a:pt x="664" y="0"/>
                </a:lnTo>
              </a:path>
            </a:pathLst>
          </a:custGeom>
          <a:solidFill>
            <a:srgbClr val="FF3300"/>
          </a:solidFill>
          <a:ln w="12700" cap="rnd"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32" name="Freeform 42"/>
          <p:cNvSpPr>
            <a:spLocks/>
          </p:cNvSpPr>
          <p:nvPr/>
        </p:nvSpPr>
        <p:spPr bwMode="auto">
          <a:xfrm>
            <a:off x="3352800" y="4205288"/>
            <a:ext cx="544513" cy="603250"/>
          </a:xfrm>
          <a:custGeom>
            <a:avLst/>
            <a:gdLst>
              <a:gd name="T0" fmla="*/ 2147483647 w 343"/>
              <a:gd name="T1" fmla="*/ 2147483647 h 380"/>
              <a:gd name="T2" fmla="*/ 2147483647 w 343"/>
              <a:gd name="T3" fmla="*/ 2147483647 h 380"/>
              <a:gd name="T4" fmla="*/ 2147483647 w 343"/>
              <a:gd name="T5" fmla="*/ 2147483647 h 380"/>
              <a:gd name="T6" fmla="*/ 2147483647 w 343"/>
              <a:gd name="T7" fmla="*/ 2147483647 h 380"/>
              <a:gd name="T8" fmla="*/ 2147483647 w 343"/>
              <a:gd name="T9" fmla="*/ 2147483647 h 380"/>
              <a:gd name="T10" fmla="*/ 2147483647 w 343"/>
              <a:gd name="T11" fmla="*/ 2147483647 h 380"/>
              <a:gd name="T12" fmla="*/ 2147483647 w 343"/>
              <a:gd name="T13" fmla="*/ 2147483647 h 380"/>
              <a:gd name="T14" fmla="*/ 2147483647 w 343"/>
              <a:gd name="T15" fmla="*/ 2147483647 h 380"/>
              <a:gd name="T16" fmla="*/ 2147483647 w 343"/>
              <a:gd name="T17" fmla="*/ 2147483647 h 380"/>
              <a:gd name="T18" fmla="*/ 2147483647 w 343"/>
              <a:gd name="T19" fmla="*/ 2147483647 h 380"/>
              <a:gd name="T20" fmla="*/ 2147483647 w 343"/>
              <a:gd name="T21" fmla="*/ 2147483647 h 380"/>
              <a:gd name="T22" fmla="*/ 2147483647 w 343"/>
              <a:gd name="T23" fmla="*/ 2147483647 h 380"/>
              <a:gd name="T24" fmla="*/ 2147483647 w 343"/>
              <a:gd name="T25" fmla="*/ 2147483647 h 380"/>
              <a:gd name="T26" fmla="*/ 2147483647 w 343"/>
              <a:gd name="T27" fmla="*/ 2147483647 h 380"/>
              <a:gd name="T28" fmla="*/ 2147483647 w 343"/>
              <a:gd name="T29" fmla="*/ 2147483647 h 380"/>
              <a:gd name="T30" fmla="*/ 2147483647 w 343"/>
              <a:gd name="T31" fmla="*/ 2147483647 h 380"/>
              <a:gd name="T32" fmla="*/ 0 w 343"/>
              <a:gd name="T33" fmla="*/ 2147483647 h 380"/>
              <a:gd name="T34" fmla="*/ 0 w 343"/>
              <a:gd name="T35" fmla="*/ 0 h 380"/>
              <a:gd name="T36" fmla="*/ 2147483647 w 343"/>
              <a:gd name="T37" fmla="*/ 2147483647 h 380"/>
              <a:gd name="T38" fmla="*/ 2147483647 w 343"/>
              <a:gd name="T39" fmla="*/ 2147483647 h 380"/>
              <a:gd name="T40" fmla="*/ 2147483647 w 343"/>
              <a:gd name="T41" fmla="*/ 2147483647 h 380"/>
              <a:gd name="T42" fmla="*/ 2147483647 w 343"/>
              <a:gd name="T43" fmla="*/ 2147483647 h 380"/>
              <a:gd name="T44" fmla="*/ 2147483647 w 343"/>
              <a:gd name="T45" fmla="*/ 2147483647 h 380"/>
              <a:gd name="T46" fmla="*/ 2147483647 w 343"/>
              <a:gd name="T47" fmla="*/ 2147483647 h 380"/>
              <a:gd name="T48" fmla="*/ 2147483647 w 343"/>
              <a:gd name="T49" fmla="*/ 2147483647 h 380"/>
              <a:gd name="T50" fmla="*/ 2147483647 w 343"/>
              <a:gd name="T51" fmla="*/ 2147483647 h 380"/>
              <a:gd name="T52" fmla="*/ 2147483647 w 343"/>
              <a:gd name="T53" fmla="*/ 2147483647 h 380"/>
              <a:gd name="T54" fmla="*/ 2147483647 w 343"/>
              <a:gd name="T55" fmla="*/ 2147483647 h 38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43" h="380">
                <a:moveTo>
                  <a:pt x="342" y="293"/>
                </a:moveTo>
                <a:lnTo>
                  <a:pt x="342" y="379"/>
                </a:lnTo>
                <a:lnTo>
                  <a:pt x="328" y="357"/>
                </a:lnTo>
                <a:lnTo>
                  <a:pt x="312" y="335"/>
                </a:lnTo>
                <a:lnTo>
                  <a:pt x="292" y="311"/>
                </a:lnTo>
                <a:lnTo>
                  <a:pt x="267" y="284"/>
                </a:lnTo>
                <a:lnTo>
                  <a:pt x="243" y="254"/>
                </a:lnTo>
                <a:lnTo>
                  <a:pt x="218" y="226"/>
                </a:lnTo>
                <a:lnTo>
                  <a:pt x="195" y="203"/>
                </a:lnTo>
                <a:lnTo>
                  <a:pt x="174" y="182"/>
                </a:lnTo>
                <a:lnTo>
                  <a:pt x="152" y="163"/>
                </a:lnTo>
                <a:lnTo>
                  <a:pt x="128" y="143"/>
                </a:lnTo>
                <a:lnTo>
                  <a:pt x="100" y="123"/>
                </a:lnTo>
                <a:lnTo>
                  <a:pt x="75" y="108"/>
                </a:lnTo>
                <a:lnTo>
                  <a:pt x="48" y="94"/>
                </a:lnTo>
                <a:lnTo>
                  <a:pt x="21" y="78"/>
                </a:lnTo>
                <a:lnTo>
                  <a:pt x="0" y="66"/>
                </a:lnTo>
                <a:lnTo>
                  <a:pt x="0" y="0"/>
                </a:lnTo>
                <a:lnTo>
                  <a:pt x="37" y="13"/>
                </a:lnTo>
                <a:lnTo>
                  <a:pt x="92" y="43"/>
                </a:lnTo>
                <a:lnTo>
                  <a:pt x="162" y="81"/>
                </a:lnTo>
                <a:lnTo>
                  <a:pt x="214" y="121"/>
                </a:lnTo>
                <a:lnTo>
                  <a:pt x="261" y="178"/>
                </a:lnTo>
                <a:lnTo>
                  <a:pt x="307" y="226"/>
                </a:lnTo>
                <a:lnTo>
                  <a:pt x="342" y="273"/>
                </a:lnTo>
                <a:lnTo>
                  <a:pt x="342" y="378"/>
                </a:lnTo>
                <a:lnTo>
                  <a:pt x="342" y="377"/>
                </a:lnTo>
                <a:lnTo>
                  <a:pt x="342" y="293"/>
                </a:lnTo>
              </a:path>
            </a:pathLst>
          </a:custGeom>
          <a:solidFill>
            <a:srgbClr val="FF3300"/>
          </a:solidFill>
          <a:ln w="12700" cap="rnd" cmpd="sng">
            <a:solidFill>
              <a:schemeClr val="bg2"/>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86033" name="Freeform 43"/>
          <p:cNvSpPr>
            <a:spLocks/>
          </p:cNvSpPr>
          <p:nvPr/>
        </p:nvSpPr>
        <p:spPr bwMode="auto">
          <a:xfrm>
            <a:off x="3905250" y="4437063"/>
            <a:ext cx="650875" cy="369887"/>
          </a:xfrm>
          <a:custGeom>
            <a:avLst/>
            <a:gdLst>
              <a:gd name="T0" fmla="*/ 2147483647 w 410"/>
              <a:gd name="T1" fmla="*/ 0 h 233"/>
              <a:gd name="T2" fmla="*/ 2147483647 w 410"/>
              <a:gd name="T3" fmla="*/ 2147483647 h 233"/>
              <a:gd name="T4" fmla="*/ 2147483647 w 410"/>
              <a:gd name="T5" fmla="*/ 2147483647 h 233"/>
              <a:gd name="T6" fmla="*/ 2147483647 w 410"/>
              <a:gd name="T7" fmla="*/ 2147483647 h 233"/>
              <a:gd name="T8" fmla="*/ 2147483647 w 410"/>
              <a:gd name="T9" fmla="*/ 2147483647 h 233"/>
              <a:gd name="T10" fmla="*/ 2147483647 w 410"/>
              <a:gd name="T11" fmla="*/ 2147483647 h 233"/>
              <a:gd name="T12" fmla="*/ 2147483647 w 410"/>
              <a:gd name="T13" fmla="*/ 2147483647 h 233"/>
              <a:gd name="T14" fmla="*/ 2147483647 w 410"/>
              <a:gd name="T15" fmla="*/ 2147483647 h 233"/>
              <a:gd name="T16" fmla="*/ 2147483647 w 410"/>
              <a:gd name="T17" fmla="*/ 2147483647 h 233"/>
              <a:gd name="T18" fmla="*/ 2147483647 w 410"/>
              <a:gd name="T19" fmla="*/ 2147483647 h 233"/>
              <a:gd name="T20" fmla="*/ 2147483647 w 410"/>
              <a:gd name="T21" fmla="*/ 2147483647 h 233"/>
              <a:gd name="T22" fmla="*/ 2147483647 w 410"/>
              <a:gd name="T23" fmla="*/ 2147483647 h 233"/>
              <a:gd name="T24" fmla="*/ 2147483647 w 410"/>
              <a:gd name="T25" fmla="*/ 2147483647 h 233"/>
              <a:gd name="T26" fmla="*/ 2147483647 w 410"/>
              <a:gd name="T27" fmla="*/ 2147483647 h 233"/>
              <a:gd name="T28" fmla="*/ 2147483647 w 410"/>
              <a:gd name="T29" fmla="*/ 2147483647 h 233"/>
              <a:gd name="T30" fmla="*/ 0 w 410"/>
              <a:gd name="T31" fmla="*/ 2147483647 h 233"/>
              <a:gd name="T32" fmla="*/ 0 w 410"/>
              <a:gd name="T33" fmla="*/ 2147483647 h 233"/>
              <a:gd name="T34" fmla="*/ 2147483647 w 410"/>
              <a:gd name="T35" fmla="*/ 2147483647 h 233"/>
              <a:gd name="T36" fmla="*/ 2147483647 w 410"/>
              <a:gd name="T37" fmla="*/ 2147483647 h 233"/>
              <a:gd name="T38" fmla="*/ 2147483647 w 410"/>
              <a:gd name="T39" fmla="*/ 2147483647 h 233"/>
              <a:gd name="T40" fmla="*/ 2147483647 w 410"/>
              <a:gd name="T41" fmla="*/ 2147483647 h 233"/>
              <a:gd name="T42" fmla="*/ 2147483647 w 410"/>
              <a:gd name="T43" fmla="*/ 2147483647 h 233"/>
              <a:gd name="T44" fmla="*/ 2147483647 w 410"/>
              <a:gd name="T45" fmla="*/ 2147483647 h 233"/>
              <a:gd name="T46" fmla="*/ 2147483647 w 410"/>
              <a:gd name="T47" fmla="*/ 0 h 233"/>
              <a:gd name="T48" fmla="*/ 2147483647 w 410"/>
              <a:gd name="T49" fmla="*/ 0 h 2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10" h="233">
                <a:moveTo>
                  <a:pt x="409" y="0"/>
                </a:moveTo>
                <a:lnTo>
                  <a:pt x="409" y="71"/>
                </a:lnTo>
                <a:lnTo>
                  <a:pt x="383" y="77"/>
                </a:lnTo>
                <a:lnTo>
                  <a:pt x="355" y="83"/>
                </a:lnTo>
                <a:lnTo>
                  <a:pt x="330" y="91"/>
                </a:lnTo>
                <a:lnTo>
                  <a:pt x="303" y="99"/>
                </a:lnTo>
                <a:lnTo>
                  <a:pt x="273" y="109"/>
                </a:lnTo>
                <a:lnTo>
                  <a:pt x="240" y="118"/>
                </a:lnTo>
                <a:lnTo>
                  <a:pt x="198" y="134"/>
                </a:lnTo>
                <a:lnTo>
                  <a:pt x="158" y="149"/>
                </a:lnTo>
                <a:lnTo>
                  <a:pt x="132" y="160"/>
                </a:lnTo>
                <a:lnTo>
                  <a:pt x="100" y="174"/>
                </a:lnTo>
                <a:lnTo>
                  <a:pt x="67" y="192"/>
                </a:lnTo>
                <a:lnTo>
                  <a:pt x="36" y="209"/>
                </a:lnTo>
                <a:lnTo>
                  <a:pt x="14" y="222"/>
                </a:lnTo>
                <a:lnTo>
                  <a:pt x="0" y="232"/>
                </a:lnTo>
                <a:lnTo>
                  <a:pt x="0" y="144"/>
                </a:lnTo>
                <a:lnTo>
                  <a:pt x="26" y="121"/>
                </a:lnTo>
                <a:lnTo>
                  <a:pt x="77" y="91"/>
                </a:lnTo>
                <a:lnTo>
                  <a:pt x="137" y="59"/>
                </a:lnTo>
                <a:lnTo>
                  <a:pt x="190" y="42"/>
                </a:lnTo>
                <a:lnTo>
                  <a:pt x="252" y="21"/>
                </a:lnTo>
                <a:lnTo>
                  <a:pt x="314" y="6"/>
                </a:lnTo>
                <a:lnTo>
                  <a:pt x="358" y="0"/>
                </a:lnTo>
                <a:lnTo>
                  <a:pt x="409" y="0"/>
                </a:lnTo>
              </a:path>
            </a:pathLst>
          </a:custGeom>
          <a:solidFill>
            <a:srgbClr val="FF3300"/>
          </a:solidFill>
          <a:ln w="12700" cap="rnd" cmpd="sng">
            <a:solidFill>
              <a:schemeClr val="bg2"/>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86034" name="Freeform 44"/>
          <p:cNvSpPr>
            <a:spLocks/>
          </p:cNvSpPr>
          <p:nvPr/>
        </p:nvSpPr>
        <p:spPr bwMode="auto">
          <a:xfrm>
            <a:off x="3352800" y="3503613"/>
            <a:ext cx="1830388" cy="1163637"/>
          </a:xfrm>
          <a:custGeom>
            <a:avLst/>
            <a:gdLst>
              <a:gd name="T0" fmla="*/ 2147483647 w 1153"/>
              <a:gd name="T1" fmla="*/ 0 h 733"/>
              <a:gd name="T2" fmla="*/ 2147483647 w 1153"/>
              <a:gd name="T3" fmla="*/ 0 h 733"/>
              <a:gd name="T4" fmla="*/ 2147483647 w 1153"/>
              <a:gd name="T5" fmla="*/ 2147483647 h 733"/>
              <a:gd name="T6" fmla="*/ 2147483647 w 1153"/>
              <a:gd name="T7" fmla="*/ 2147483647 h 733"/>
              <a:gd name="T8" fmla="*/ 2147483647 w 1153"/>
              <a:gd name="T9" fmla="*/ 2147483647 h 733"/>
              <a:gd name="T10" fmla="*/ 2147483647 w 1153"/>
              <a:gd name="T11" fmla="*/ 2147483647 h 733"/>
              <a:gd name="T12" fmla="*/ 2147483647 w 1153"/>
              <a:gd name="T13" fmla="*/ 2147483647 h 733"/>
              <a:gd name="T14" fmla="*/ 2147483647 w 1153"/>
              <a:gd name="T15" fmla="*/ 2147483647 h 733"/>
              <a:gd name="T16" fmla="*/ 2147483647 w 1153"/>
              <a:gd name="T17" fmla="*/ 2147483647 h 733"/>
              <a:gd name="T18" fmla="*/ 2147483647 w 1153"/>
              <a:gd name="T19" fmla="*/ 2147483647 h 733"/>
              <a:gd name="T20" fmla="*/ 2147483647 w 1153"/>
              <a:gd name="T21" fmla="*/ 2147483647 h 733"/>
              <a:gd name="T22" fmla="*/ 2147483647 w 1153"/>
              <a:gd name="T23" fmla="*/ 2147483647 h 733"/>
              <a:gd name="T24" fmla="*/ 2147483647 w 1153"/>
              <a:gd name="T25" fmla="*/ 2147483647 h 733"/>
              <a:gd name="T26" fmla="*/ 2147483647 w 1153"/>
              <a:gd name="T27" fmla="*/ 2147483647 h 733"/>
              <a:gd name="T28" fmla="*/ 2147483647 w 1153"/>
              <a:gd name="T29" fmla="*/ 2147483647 h 733"/>
              <a:gd name="T30" fmla="*/ 2147483647 w 1153"/>
              <a:gd name="T31" fmla="*/ 2147483647 h 733"/>
              <a:gd name="T32" fmla="*/ 2147483647 w 1153"/>
              <a:gd name="T33" fmla="*/ 2147483647 h 733"/>
              <a:gd name="T34" fmla="*/ 2147483647 w 1153"/>
              <a:gd name="T35" fmla="*/ 2147483647 h 733"/>
              <a:gd name="T36" fmla="*/ 2147483647 w 1153"/>
              <a:gd name="T37" fmla="*/ 2147483647 h 733"/>
              <a:gd name="T38" fmla="*/ 2147483647 w 1153"/>
              <a:gd name="T39" fmla="*/ 2147483647 h 733"/>
              <a:gd name="T40" fmla="*/ 2147483647 w 1153"/>
              <a:gd name="T41" fmla="*/ 2147483647 h 733"/>
              <a:gd name="T42" fmla="*/ 2147483647 w 1153"/>
              <a:gd name="T43" fmla="*/ 2147483647 h 733"/>
              <a:gd name="T44" fmla="*/ 2147483647 w 1153"/>
              <a:gd name="T45" fmla="*/ 2147483647 h 733"/>
              <a:gd name="T46" fmla="*/ 2147483647 w 1153"/>
              <a:gd name="T47" fmla="*/ 2147483647 h 733"/>
              <a:gd name="T48" fmla="*/ 2147483647 w 1153"/>
              <a:gd name="T49" fmla="*/ 2147483647 h 733"/>
              <a:gd name="T50" fmla="*/ 2147483647 w 1153"/>
              <a:gd name="T51" fmla="*/ 2147483647 h 733"/>
              <a:gd name="T52" fmla="*/ 2147483647 w 1153"/>
              <a:gd name="T53" fmla="*/ 2147483647 h 733"/>
              <a:gd name="T54" fmla="*/ 2147483647 w 1153"/>
              <a:gd name="T55" fmla="*/ 2147483647 h 733"/>
              <a:gd name="T56" fmla="*/ 2147483647 w 1153"/>
              <a:gd name="T57" fmla="*/ 2147483647 h 733"/>
              <a:gd name="T58" fmla="*/ 2147483647 w 1153"/>
              <a:gd name="T59" fmla="*/ 2147483647 h 733"/>
              <a:gd name="T60" fmla="*/ 2147483647 w 1153"/>
              <a:gd name="T61" fmla="*/ 2147483647 h 733"/>
              <a:gd name="T62" fmla="*/ 2147483647 w 1153"/>
              <a:gd name="T63" fmla="*/ 2147483647 h 733"/>
              <a:gd name="T64" fmla="*/ 2147483647 w 1153"/>
              <a:gd name="T65" fmla="*/ 2147483647 h 733"/>
              <a:gd name="T66" fmla="*/ 2147483647 w 1153"/>
              <a:gd name="T67" fmla="*/ 2147483647 h 733"/>
              <a:gd name="T68" fmla="*/ 2147483647 w 1153"/>
              <a:gd name="T69" fmla="*/ 2147483647 h 733"/>
              <a:gd name="T70" fmla="*/ 2147483647 w 1153"/>
              <a:gd name="T71" fmla="*/ 2147483647 h 733"/>
              <a:gd name="T72" fmla="*/ 2147483647 w 1153"/>
              <a:gd name="T73" fmla="*/ 2147483647 h 733"/>
              <a:gd name="T74" fmla="*/ 2147483647 w 1153"/>
              <a:gd name="T75" fmla="*/ 2147483647 h 733"/>
              <a:gd name="T76" fmla="*/ 2147483647 w 1153"/>
              <a:gd name="T77" fmla="*/ 2147483647 h 733"/>
              <a:gd name="T78" fmla="*/ 2147483647 w 1153"/>
              <a:gd name="T79" fmla="*/ 2147483647 h 733"/>
              <a:gd name="T80" fmla="*/ 2147483647 w 1153"/>
              <a:gd name="T81" fmla="*/ 2147483647 h 73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3" h="733">
                <a:moveTo>
                  <a:pt x="1152" y="6"/>
                </a:moveTo>
                <a:lnTo>
                  <a:pt x="1089" y="0"/>
                </a:lnTo>
                <a:lnTo>
                  <a:pt x="1058" y="0"/>
                </a:lnTo>
                <a:lnTo>
                  <a:pt x="1020" y="0"/>
                </a:lnTo>
                <a:lnTo>
                  <a:pt x="984" y="4"/>
                </a:lnTo>
                <a:lnTo>
                  <a:pt x="949" y="6"/>
                </a:lnTo>
                <a:lnTo>
                  <a:pt x="914" y="12"/>
                </a:lnTo>
                <a:lnTo>
                  <a:pt x="882" y="19"/>
                </a:lnTo>
                <a:lnTo>
                  <a:pt x="847" y="27"/>
                </a:lnTo>
                <a:lnTo>
                  <a:pt x="805" y="41"/>
                </a:lnTo>
                <a:lnTo>
                  <a:pt x="767" y="56"/>
                </a:lnTo>
                <a:lnTo>
                  <a:pt x="731" y="70"/>
                </a:lnTo>
                <a:lnTo>
                  <a:pt x="692" y="88"/>
                </a:lnTo>
                <a:lnTo>
                  <a:pt x="653" y="109"/>
                </a:lnTo>
                <a:lnTo>
                  <a:pt x="615" y="130"/>
                </a:lnTo>
                <a:lnTo>
                  <a:pt x="584" y="152"/>
                </a:lnTo>
                <a:lnTo>
                  <a:pt x="548" y="173"/>
                </a:lnTo>
                <a:lnTo>
                  <a:pt x="518" y="193"/>
                </a:lnTo>
                <a:lnTo>
                  <a:pt x="485" y="217"/>
                </a:lnTo>
                <a:lnTo>
                  <a:pt x="451" y="241"/>
                </a:lnTo>
                <a:lnTo>
                  <a:pt x="418" y="270"/>
                </a:lnTo>
                <a:lnTo>
                  <a:pt x="388" y="295"/>
                </a:lnTo>
                <a:lnTo>
                  <a:pt x="357" y="326"/>
                </a:lnTo>
                <a:lnTo>
                  <a:pt x="327" y="355"/>
                </a:lnTo>
                <a:lnTo>
                  <a:pt x="300" y="385"/>
                </a:lnTo>
                <a:lnTo>
                  <a:pt x="277" y="416"/>
                </a:lnTo>
                <a:lnTo>
                  <a:pt x="259" y="444"/>
                </a:lnTo>
                <a:lnTo>
                  <a:pt x="243" y="474"/>
                </a:lnTo>
                <a:lnTo>
                  <a:pt x="0" y="434"/>
                </a:lnTo>
                <a:lnTo>
                  <a:pt x="34" y="455"/>
                </a:lnTo>
                <a:lnTo>
                  <a:pt x="74" y="476"/>
                </a:lnTo>
                <a:lnTo>
                  <a:pt x="105" y="495"/>
                </a:lnTo>
                <a:lnTo>
                  <a:pt x="130" y="508"/>
                </a:lnTo>
                <a:lnTo>
                  <a:pt x="156" y="527"/>
                </a:lnTo>
                <a:lnTo>
                  <a:pt x="176" y="543"/>
                </a:lnTo>
                <a:lnTo>
                  <a:pt x="197" y="559"/>
                </a:lnTo>
                <a:lnTo>
                  <a:pt x="215" y="580"/>
                </a:lnTo>
                <a:lnTo>
                  <a:pt x="237" y="600"/>
                </a:lnTo>
                <a:lnTo>
                  <a:pt x="260" y="626"/>
                </a:lnTo>
                <a:lnTo>
                  <a:pt x="284" y="654"/>
                </a:lnTo>
                <a:lnTo>
                  <a:pt x="304" y="676"/>
                </a:lnTo>
                <a:lnTo>
                  <a:pt x="328" y="705"/>
                </a:lnTo>
                <a:lnTo>
                  <a:pt x="346" y="732"/>
                </a:lnTo>
                <a:lnTo>
                  <a:pt x="365" y="720"/>
                </a:lnTo>
                <a:lnTo>
                  <a:pt x="383" y="707"/>
                </a:lnTo>
                <a:lnTo>
                  <a:pt x="404" y="695"/>
                </a:lnTo>
                <a:lnTo>
                  <a:pt x="428" y="682"/>
                </a:lnTo>
                <a:lnTo>
                  <a:pt x="452" y="670"/>
                </a:lnTo>
                <a:lnTo>
                  <a:pt x="475" y="661"/>
                </a:lnTo>
                <a:lnTo>
                  <a:pt x="496" y="652"/>
                </a:lnTo>
                <a:lnTo>
                  <a:pt x="521" y="643"/>
                </a:lnTo>
                <a:lnTo>
                  <a:pt x="547" y="635"/>
                </a:lnTo>
                <a:lnTo>
                  <a:pt x="574" y="626"/>
                </a:lnTo>
                <a:lnTo>
                  <a:pt x="598" y="618"/>
                </a:lnTo>
                <a:lnTo>
                  <a:pt x="622" y="610"/>
                </a:lnTo>
                <a:lnTo>
                  <a:pt x="648" y="605"/>
                </a:lnTo>
                <a:lnTo>
                  <a:pt x="672" y="598"/>
                </a:lnTo>
                <a:lnTo>
                  <a:pt x="696" y="592"/>
                </a:lnTo>
                <a:lnTo>
                  <a:pt x="723" y="584"/>
                </a:lnTo>
                <a:lnTo>
                  <a:pt x="760" y="579"/>
                </a:lnTo>
                <a:lnTo>
                  <a:pt x="507" y="524"/>
                </a:lnTo>
                <a:lnTo>
                  <a:pt x="525" y="481"/>
                </a:lnTo>
                <a:lnTo>
                  <a:pt x="544" y="450"/>
                </a:lnTo>
                <a:lnTo>
                  <a:pt x="580" y="390"/>
                </a:lnTo>
                <a:lnTo>
                  <a:pt x="601" y="363"/>
                </a:lnTo>
                <a:lnTo>
                  <a:pt x="622" y="337"/>
                </a:lnTo>
                <a:lnTo>
                  <a:pt x="660" y="292"/>
                </a:lnTo>
                <a:lnTo>
                  <a:pt x="683" y="265"/>
                </a:lnTo>
                <a:lnTo>
                  <a:pt x="710" y="232"/>
                </a:lnTo>
                <a:lnTo>
                  <a:pt x="735" y="209"/>
                </a:lnTo>
                <a:lnTo>
                  <a:pt x="756" y="188"/>
                </a:lnTo>
                <a:lnTo>
                  <a:pt x="777" y="168"/>
                </a:lnTo>
                <a:lnTo>
                  <a:pt x="803" y="147"/>
                </a:lnTo>
                <a:lnTo>
                  <a:pt x="830" y="126"/>
                </a:lnTo>
                <a:lnTo>
                  <a:pt x="858" y="109"/>
                </a:lnTo>
                <a:lnTo>
                  <a:pt x="884" y="91"/>
                </a:lnTo>
                <a:lnTo>
                  <a:pt x="918" y="75"/>
                </a:lnTo>
                <a:lnTo>
                  <a:pt x="949" y="62"/>
                </a:lnTo>
                <a:lnTo>
                  <a:pt x="984" y="51"/>
                </a:lnTo>
                <a:lnTo>
                  <a:pt x="1017" y="41"/>
                </a:lnTo>
                <a:lnTo>
                  <a:pt x="1054" y="30"/>
                </a:lnTo>
                <a:lnTo>
                  <a:pt x="1090" y="22"/>
                </a:lnTo>
                <a:lnTo>
                  <a:pt x="1152" y="6"/>
                </a:lnTo>
              </a:path>
            </a:pathLst>
          </a:custGeom>
          <a:solidFill>
            <a:srgbClr val="FF9900"/>
          </a:solidFill>
          <a:ln w="12700" cap="rnd"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35" name="Rectangle 45"/>
          <p:cNvSpPr>
            <a:spLocks noGrp="1" noChangeArrowheads="1"/>
          </p:cNvSpPr>
          <p:nvPr>
            <p:ph type="body" sz="half" idx="1"/>
          </p:nvPr>
        </p:nvSpPr>
        <p:spPr>
          <a:xfrm>
            <a:off x="5724525" y="6021388"/>
            <a:ext cx="1101725" cy="422275"/>
          </a:xfrm>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marL="287338" indent="-287338" eaLnBrk="1" hangingPunct="1">
              <a:spcBef>
                <a:spcPct val="10000"/>
              </a:spcBef>
              <a:buFont typeface="Wingdings" pitchFamily="2" charset="2"/>
              <a:buNone/>
            </a:pPr>
            <a:r>
              <a:rPr lang="en-US" altLang="en-US" sz="2400" b="1" smtClean="0"/>
              <a:t>SSE</a:t>
            </a:r>
          </a:p>
        </p:txBody>
      </p:sp>
      <p:sp>
        <p:nvSpPr>
          <p:cNvPr id="86036" name="Rectangle 46"/>
          <p:cNvSpPr>
            <a:spLocks noChangeArrowheads="1"/>
          </p:cNvSpPr>
          <p:nvPr/>
        </p:nvSpPr>
        <p:spPr bwMode="auto">
          <a:xfrm>
            <a:off x="1096963" y="4425950"/>
            <a:ext cx="1277937" cy="503238"/>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7338" indent="-287338"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10000"/>
              </a:spcBef>
              <a:buFont typeface="Wingdings" pitchFamily="2" charset="2"/>
              <a:buNone/>
            </a:pPr>
            <a:r>
              <a:rPr lang="en-US" altLang="en-US" sz="2400" b="1"/>
              <a:t>SSA</a:t>
            </a:r>
          </a:p>
        </p:txBody>
      </p:sp>
      <p:sp>
        <p:nvSpPr>
          <p:cNvPr id="123951" name="Rectangle 47"/>
          <p:cNvSpPr>
            <a:spLocks noChangeArrowheads="1"/>
          </p:cNvSpPr>
          <p:nvPr/>
        </p:nvSpPr>
        <p:spPr bwMode="auto">
          <a:xfrm>
            <a:off x="2278063" y="5942013"/>
            <a:ext cx="1362075" cy="533400"/>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7338" indent="-287338" algn="l">
              <a:defRPr>
                <a:solidFill>
                  <a:schemeClr val="tx1"/>
                </a:solidFill>
                <a:latin typeface="Arial" pitchFamily="34" charset="0"/>
              </a:defRPr>
            </a:lvl1pPr>
            <a:lvl2pPr marL="971550" indent="-285750" algn="l">
              <a:defRPr>
                <a:solidFill>
                  <a:schemeClr val="tx1"/>
                </a:solidFill>
                <a:latin typeface="Arial" pitchFamily="34" charset="0"/>
              </a:defRPr>
            </a:lvl2pPr>
            <a:lvl3pPr marL="1314450" indent="-228600" algn="l">
              <a:defRPr>
                <a:solidFill>
                  <a:schemeClr val="tx1"/>
                </a:solidFill>
                <a:latin typeface="Arial" pitchFamily="34" charset="0"/>
              </a:defRPr>
            </a:lvl3pPr>
            <a:lvl4pPr marL="1657350" indent="-228600" algn="l">
              <a:defRPr>
                <a:solidFill>
                  <a:schemeClr val="tx1"/>
                </a:solidFill>
                <a:latin typeface="Arial" pitchFamily="34" charset="0"/>
              </a:defRPr>
            </a:lvl4pPr>
            <a:lvl5pPr marL="2057400" indent="-228600" algn="l">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10000"/>
              </a:spcBef>
              <a:defRPr/>
            </a:pPr>
            <a:r>
              <a:rPr lang="en-US" altLang="en-US" sz="2400" b="1" smtClean="0">
                <a:solidFill>
                  <a:srgbClr val="003399"/>
                </a:solidFill>
                <a:effectLst>
                  <a:outerShdw blurRad="38100" dist="38100" dir="2700000" algn="tl">
                    <a:srgbClr val="C0C0C0"/>
                  </a:outerShdw>
                </a:effectLst>
              </a:rPr>
              <a:t>SS(AB)</a:t>
            </a:r>
          </a:p>
        </p:txBody>
      </p:sp>
      <p:sp>
        <p:nvSpPr>
          <p:cNvPr id="123952" name="Rectangle 48"/>
          <p:cNvSpPr>
            <a:spLocks noChangeArrowheads="1"/>
          </p:cNvSpPr>
          <p:nvPr/>
        </p:nvSpPr>
        <p:spPr bwMode="auto">
          <a:xfrm>
            <a:off x="2778125" y="2597150"/>
            <a:ext cx="1565275" cy="533400"/>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7338" indent="-287338" algn="l">
              <a:defRPr>
                <a:solidFill>
                  <a:schemeClr val="tx1"/>
                </a:solidFill>
                <a:latin typeface="Arial" pitchFamily="34" charset="0"/>
              </a:defRPr>
            </a:lvl1pPr>
            <a:lvl2pPr marL="971550" indent="-285750" algn="l">
              <a:defRPr>
                <a:solidFill>
                  <a:schemeClr val="tx1"/>
                </a:solidFill>
                <a:latin typeface="Arial" pitchFamily="34" charset="0"/>
              </a:defRPr>
            </a:lvl2pPr>
            <a:lvl3pPr marL="1314450" indent="-228600" algn="l">
              <a:defRPr>
                <a:solidFill>
                  <a:schemeClr val="tx1"/>
                </a:solidFill>
                <a:latin typeface="Arial" pitchFamily="34" charset="0"/>
              </a:defRPr>
            </a:lvl3pPr>
            <a:lvl4pPr marL="1657350" indent="-228600" algn="l">
              <a:defRPr>
                <a:solidFill>
                  <a:schemeClr val="tx1"/>
                </a:solidFill>
                <a:latin typeface="Arial" pitchFamily="34" charset="0"/>
              </a:defRPr>
            </a:lvl4pPr>
            <a:lvl5pPr marL="2057400" indent="-228600" algn="l">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spcBef>
                <a:spcPct val="10000"/>
              </a:spcBef>
              <a:defRPr/>
            </a:pPr>
            <a:r>
              <a:rPr lang="en-US" altLang="en-US" sz="2400" b="1" smtClean="0">
                <a:solidFill>
                  <a:srgbClr val="003399"/>
                </a:solidFill>
                <a:effectLst>
                  <a:outerShdw blurRad="38100" dist="38100" dir="2700000" algn="tl">
                    <a:srgbClr val="C0C0C0"/>
                  </a:outerShdw>
                </a:effectLst>
              </a:rPr>
              <a:t>SS(Total)</a:t>
            </a:r>
          </a:p>
        </p:txBody>
      </p:sp>
      <p:sp>
        <p:nvSpPr>
          <p:cNvPr id="86039" name="Freeform 49"/>
          <p:cNvSpPr>
            <a:spLocks/>
          </p:cNvSpPr>
          <p:nvPr/>
        </p:nvSpPr>
        <p:spPr bwMode="auto">
          <a:xfrm>
            <a:off x="5897563" y="2312988"/>
            <a:ext cx="1223962" cy="609600"/>
          </a:xfrm>
          <a:custGeom>
            <a:avLst/>
            <a:gdLst>
              <a:gd name="T0" fmla="*/ 0 w 771"/>
              <a:gd name="T1" fmla="*/ 0 h 384"/>
              <a:gd name="T2" fmla="*/ 0 w 771"/>
              <a:gd name="T3" fmla="*/ 2147483647 h 384"/>
              <a:gd name="T4" fmla="*/ 2147483647 w 771"/>
              <a:gd name="T5" fmla="*/ 2147483647 h 384"/>
              <a:gd name="T6" fmla="*/ 2147483647 w 771"/>
              <a:gd name="T7" fmla="*/ 2147483647 h 384"/>
              <a:gd name="T8" fmla="*/ 2147483647 w 771"/>
              <a:gd name="T9" fmla="*/ 2147483647 h 384"/>
              <a:gd name="T10" fmla="*/ 2147483647 w 771"/>
              <a:gd name="T11" fmla="*/ 2147483647 h 384"/>
              <a:gd name="T12" fmla="*/ 2147483647 w 771"/>
              <a:gd name="T13" fmla="*/ 2147483647 h 384"/>
              <a:gd name="T14" fmla="*/ 2147483647 w 771"/>
              <a:gd name="T15" fmla="*/ 2147483647 h 384"/>
              <a:gd name="T16" fmla="*/ 2147483647 w 771"/>
              <a:gd name="T17" fmla="*/ 2147483647 h 384"/>
              <a:gd name="T18" fmla="*/ 2147483647 w 771"/>
              <a:gd name="T19" fmla="*/ 2147483647 h 384"/>
              <a:gd name="T20" fmla="*/ 2147483647 w 771"/>
              <a:gd name="T21" fmla="*/ 2147483647 h 384"/>
              <a:gd name="T22" fmla="*/ 2147483647 w 771"/>
              <a:gd name="T23" fmla="*/ 2147483647 h 384"/>
              <a:gd name="T24" fmla="*/ 2147483647 w 771"/>
              <a:gd name="T25" fmla="*/ 2147483647 h 384"/>
              <a:gd name="T26" fmla="*/ 2147483647 w 771"/>
              <a:gd name="T27" fmla="*/ 2147483647 h 384"/>
              <a:gd name="T28" fmla="*/ 2147483647 w 771"/>
              <a:gd name="T29" fmla="*/ 2147483647 h 384"/>
              <a:gd name="T30" fmla="*/ 2147483647 w 771"/>
              <a:gd name="T31" fmla="*/ 2147483647 h 384"/>
              <a:gd name="T32" fmla="*/ 2147483647 w 771"/>
              <a:gd name="T33" fmla="*/ 2147483647 h 384"/>
              <a:gd name="T34" fmla="*/ 2147483647 w 771"/>
              <a:gd name="T35" fmla="*/ 2147483647 h 384"/>
              <a:gd name="T36" fmla="*/ 2147483647 w 771"/>
              <a:gd name="T37" fmla="*/ 2147483647 h 384"/>
              <a:gd name="T38" fmla="*/ 2147483647 w 771"/>
              <a:gd name="T39" fmla="*/ 2147483647 h 384"/>
              <a:gd name="T40" fmla="*/ 2147483647 w 771"/>
              <a:gd name="T41" fmla="*/ 2147483647 h 384"/>
              <a:gd name="T42" fmla="*/ 2147483647 w 771"/>
              <a:gd name="T43" fmla="*/ 2147483647 h 384"/>
              <a:gd name="T44" fmla="*/ 2147483647 w 771"/>
              <a:gd name="T45" fmla="*/ 2147483647 h 384"/>
              <a:gd name="T46" fmla="*/ 2147483647 w 771"/>
              <a:gd name="T47" fmla="*/ 2147483647 h 384"/>
              <a:gd name="T48" fmla="*/ 2147483647 w 771"/>
              <a:gd name="T49" fmla="*/ 2147483647 h 384"/>
              <a:gd name="T50" fmla="*/ 2147483647 w 771"/>
              <a:gd name="T51" fmla="*/ 2147483647 h 384"/>
              <a:gd name="T52" fmla="*/ 2147483647 w 771"/>
              <a:gd name="T53" fmla="*/ 2147483647 h 384"/>
              <a:gd name="T54" fmla="*/ 2147483647 w 771"/>
              <a:gd name="T55" fmla="*/ 2147483647 h 384"/>
              <a:gd name="T56" fmla="*/ 2147483647 w 771"/>
              <a:gd name="T57" fmla="*/ 2147483647 h 384"/>
              <a:gd name="T58" fmla="*/ 2147483647 w 771"/>
              <a:gd name="T59" fmla="*/ 2147483647 h 384"/>
              <a:gd name="T60" fmla="*/ 2147483647 w 771"/>
              <a:gd name="T61" fmla="*/ 2147483647 h 384"/>
              <a:gd name="T62" fmla="*/ 2147483647 w 771"/>
              <a:gd name="T63" fmla="*/ 2147483647 h 384"/>
              <a:gd name="T64" fmla="*/ 2147483647 w 771"/>
              <a:gd name="T65" fmla="*/ 2147483647 h 384"/>
              <a:gd name="T66" fmla="*/ 2147483647 w 771"/>
              <a:gd name="T67" fmla="*/ 2147483647 h 384"/>
              <a:gd name="T68" fmla="*/ 0 w 771"/>
              <a:gd name="T69" fmla="*/ 0 h 3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71" h="384">
                <a:moveTo>
                  <a:pt x="0" y="0"/>
                </a:moveTo>
                <a:lnTo>
                  <a:pt x="0" y="28"/>
                </a:lnTo>
                <a:lnTo>
                  <a:pt x="56" y="35"/>
                </a:lnTo>
                <a:lnTo>
                  <a:pt x="107" y="45"/>
                </a:lnTo>
                <a:lnTo>
                  <a:pt x="153" y="57"/>
                </a:lnTo>
                <a:lnTo>
                  <a:pt x="200" y="68"/>
                </a:lnTo>
                <a:lnTo>
                  <a:pt x="241" y="80"/>
                </a:lnTo>
                <a:lnTo>
                  <a:pt x="274" y="90"/>
                </a:lnTo>
                <a:lnTo>
                  <a:pt x="306" y="101"/>
                </a:lnTo>
                <a:lnTo>
                  <a:pt x="343" y="114"/>
                </a:lnTo>
                <a:lnTo>
                  <a:pt x="375" y="129"/>
                </a:lnTo>
                <a:lnTo>
                  <a:pt x="411" y="148"/>
                </a:lnTo>
                <a:lnTo>
                  <a:pt x="440" y="165"/>
                </a:lnTo>
                <a:lnTo>
                  <a:pt x="469" y="182"/>
                </a:lnTo>
                <a:lnTo>
                  <a:pt x="496" y="201"/>
                </a:lnTo>
                <a:lnTo>
                  <a:pt x="530" y="224"/>
                </a:lnTo>
                <a:lnTo>
                  <a:pt x="566" y="250"/>
                </a:lnTo>
                <a:lnTo>
                  <a:pt x="587" y="269"/>
                </a:lnTo>
                <a:lnTo>
                  <a:pt x="609" y="289"/>
                </a:lnTo>
                <a:lnTo>
                  <a:pt x="631" y="309"/>
                </a:lnTo>
                <a:lnTo>
                  <a:pt x="650" y="328"/>
                </a:lnTo>
                <a:lnTo>
                  <a:pt x="674" y="358"/>
                </a:lnTo>
                <a:lnTo>
                  <a:pt x="689" y="383"/>
                </a:lnTo>
                <a:lnTo>
                  <a:pt x="770" y="375"/>
                </a:lnTo>
                <a:lnTo>
                  <a:pt x="744" y="333"/>
                </a:lnTo>
                <a:lnTo>
                  <a:pt x="703" y="289"/>
                </a:lnTo>
                <a:lnTo>
                  <a:pt x="662" y="252"/>
                </a:lnTo>
                <a:lnTo>
                  <a:pt x="609" y="212"/>
                </a:lnTo>
                <a:lnTo>
                  <a:pt x="537" y="156"/>
                </a:lnTo>
                <a:lnTo>
                  <a:pt x="457" y="108"/>
                </a:lnTo>
                <a:lnTo>
                  <a:pt x="372" y="68"/>
                </a:lnTo>
                <a:lnTo>
                  <a:pt x="297" y="43"/>
                </a:lnTo>
                <a:lnTo>
                  <a:pt x="202" y="19"/>
                </a:lnTo>
                <a:lnTo>
                  <a:pt x="126" y="9"/>
                </a:lnTo>
                <a:lnTo>
                  <a:pt x="0" y="0"/>
                </a:lnTo>
              </a:path>
            </a:pathLst>
          </a:custGeom>
          <a:solidFill>
            <a:srgbClr val="FF3300"/>
          </a:solidFill>
          <a:ln w="12700" cap="rnd"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40" name="Freeform 50"/>
          <p:cNvSpPr>
            <a:spLocks/>
          </p:cNvSpPr>
          <p:nvPr/>
        </p:nvSpPr>
        <p:spPr bwMode="auto">
          <a:xfrm>
            <a:off x="7389813" y="2809875"/>
            <a:ext cx="630237" cy="433388"/>
          </a:xfrm>
          <a:custGeom>
            <a:avLst/>
            <a:gdLst>
              <a:gd name="T0" fmla="*/ 0 w 397"/>
              <a:gd name="T1" fmla="*/ 2147483647 h 273"/>
              <a:gd name="T2" fmla="*/ 0 w 397"/>
              <a:gd name="T3" fmla="*/ 2147483647 h 273"/>
              <a:gd name="T4" fmla="*/ 2147483647 w 397"/>
              <a:gd name="T5" fmla="*/ 2147483647 h 273"/>
              <a:gd name="T6" fmla="*/ 2147483647 w 397"/>
              <a:gd name="T7" fmla="*/ 2147483647 h 273"/>
              <a:gd name="T8" fmla="*/ 2147483647 w 397"/>
              <a:gd name="T9" fmla="*/ 2147483647 h 273"/>
              <a:gd name="T10" fmla="*/ 2147483647 w 397"/>
              <a:gd name="T11" fmla="*/ 2147483647 h 273"/>
              <a:gd name="T12" fmla="*/ 2147483647 w 397"/>
              <a:gd name="T13" fmla="*/ 2147483647 h 273"/>
              <a:gd name="T14" fmla="*/ 2147483647 w 397"/>
              <a:gd name="T15" fmla="*/ 2147483647 h 273"/>
              <a:gd name="T16" fmla="*/ 2147483647 w 397"/>
              <a:gd name="T17" fmla="*/ 2147483647 h 273"/>
              <a:gd name="T18" fmla="*/ 2147483647 w 397"/>
              <a:gd name="T19" fmla="*/ 2147483647 h 273"/>
              <a:gd name="T20" fmla="*/ 2147483647 w 397"/>
              <a:gd name="T21" fmla="*/ 2147483647 h 273"/>
              <a:gd name="T22" fmla="*/ 2147483647 w 397"/>
              <a:gd name="T23" fmla="*/ 2147483647 h 273"/>
              <a:gd name="T24" fmla="*/ 2147483647 w 397"/>
              <a:gd name="T25" fmla="*/ 2147483647 h 273"/>
              <a:gd name="T26" fmla="*/ 2147483647 w 397"/>
              <a:gd name="T27" fmla="*/ 2147483647 h 273"/>
              <a:gd name="T28" fmla="*/ 2147483647 w 397"/>
              <a:gd name="T29" fmla="*/ 2147483647 h 273"/>
              <a:gd name="T30" fmla="*/ 2147483647 w 397"/>
              <a:gd name="T31" fmla="*/ 2147483647 h 273"/>
              <a:gd name="T32" fmla="*/ 2147483647 w 397"/>
              <a:gd name="T33" fmla="*/ 2147483647 h 273"/>
              <a:gd name="T34" fmla="*/ 2147483647 w 397"/>
              <a:gd name="T35" fmla="*/ 0 h 273"/>
              <a:gd name="T36" fmla="*/ 2147483647 w 397"/>
              <a:gd name="T37" fmla="*/ 2147483647 h 273"/>
              <a:gd name="T38" fmla="*/ 2147483647 w 397"/>
              <a:gd name="T39" fmla="*/ 2147483647 h 273"/>
              <a:gd name="T40" fmla="*/ 2147483647 w 397"/>
              <a:gd name="T41" fmla="*/ 2147483647 h 273"/>
              <a:gd name="T42" fmla="*/ 2147483647 w 397"/>
              <a:gd name="T43" fmla="*/ 2147483647 h 273"/>
              <a:gd name="T44" fmla="*/ 2147483647 w 397"/>
              <a:gd name="T45" fmla="*/ 2147483647 h 273"/>
              <a:gd name="T46" fmla="*/ 2147483647 w 397"/>
              <a:gd name="T47" fmla="*/ 2147483647 h 273"/>
              <a:gd name="T48" fmla="*/ 0 w 397"/>
              <a:gd name="T49" fmla="*/ 2147483647 h 273"/>
              <a:gd name="T50" fmla="*/ 0 w 397"/>
              <a:gd name="T51" fmla="*/ 2147483647 h 273"/>
              <a:gd name="T52" fmla="*/ 0 w 397"/>
              <a:gd name="T53" fmla="*/ 2147483647 h 273"/>
              <a:gd name="T54" fmla="*/ 0 w 397"/>
              <a:gd name="T55" fmla="*/ 2147483647 h 27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97" h="273">
                <a:moveTo>
                  <a:pt x="0" y="211"/>
                </a:moveTo>
                <a:lnTo>
                  <a:pt x="0" y="272"/>
                </a:lnTo>
                <a:lnTo>
                  <a:pt x="17" y="256"/>
                </a:lnTo>
                <a:lnTo>
                  <a:pt x="34" y="240"/>
                </a:lnTo>
                <a:lnTo>
                  <a:pt x="58" y="223"/>
                </a:lnTo>
                <a:lnTo>
                  <a:pt x="86" y="204"/>
                </a:lnTo>
                <a:lnTo>
                  <a:pt x="114" y="183"/>
                </a:lnTo>
                <a:lnTo>
                  <a:pt x="143" y="162"/>
                </a:lnTo>
                <a:lnTo>
                  <a:pt x="170" y="146"/>
                </a:lnTo>
                <a:lnTo>
                  <a:pt x="194" y="131"/>
                </a:lnTo>
                <a:lnTo>
                  <a:pt x="220" y="117"/>
                </a:lnTo>
                <a:lnTo>
                  <a:pt x="247" y="103"/>
                </a:lnTo>
                <a:lnTo>
                  <a:pt x="280" y="89"/>
                </a:lnTo>
                <a:lnTo>
                  <a:pt x="310" y="77"/>
                </a:lnTo>
                <a:lnTo>
                  <a:pt x="340" y="68"/>
                </a:lnTo>
                <a:lnTo>
                  <a:pt x="372" y="56"/>
                </a:lnTo>
                <a:lnTo>
                  <a:pt x="396" y="47"/>
                </a:lnTo>
                <a:lnTo>
                  <a:pt x="396" y="0"/>
                </a:lnTo>
                <a:lnTo>
                  <a:pt x="353" y="10"/>
                </a:lnTo>
                <a:lnTo>
                  <a:pt x="289" y="31"/>
                </a:lnTo>
                <a:lnTo>
                  <a:pt x="208" y="58"/>
                </a:lnTo>
                <a:lnTo>
                  <a:pt x="149" y="87"/>
                </a:lnTo>
                <a:lnTo>
                  <a:pt x="94" y="128"/>
                </a:lnTo>
                <a:lnTo>
                  <a:pt x="40" y="162"/>
                </a:lnTo>
                <a:lnTo>
                  <a:pt x="0" y="196"/>
                </a:lnTo>
                <a:lnTo>
                  <a:pt x="0" y="271"/>
                </a:lnTo>
                <a:lnTo>
                  <a:pt x="0" y="270"/>
                </a:lnTo>
                <a:lnTo>
                  <a:pt x="0" y="211"/>
                </a:lnTo>
              </a:path>
            </a:pathLst>
          </a:custGeom>
          <a:solidFill>
            <a:srgbClr val="FF3300"/>
          </a:solidFill>
          <a:ln w="12700" cap="rnd" cmpd="sng">
            <a:solidFill>
              <a:schemeClr val="bg2"/>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86041" name="Freeform 51"/>
          <p:cNvSpPr>
            <a:spLocks/>
          </p:cNvSpPr>
          <p:nvPr/>
        </p:nvSpPr>
        <p:spPr bwMode="auto">
          <a:xfrm>
            <a:off x="6623050" y="2976563"/>
            <a:ext cx="755650" cy="265112"/>
          </a:xfrm>
          <a:custGeom>
            <a:avLst/>
            <a:gdLst>
              <a:gd name="T0" fmla="*/ 0 w 476"/>
              <a:gd name="T1" fmla="*/ 0 h 167"/>
              <a:gd name="T2" fmla="*/ 0 w 476"/>
              <a:gd name="T3" fmla="*/ 2147483647 h 167"/>
              <a:gd name="T4" fmla="*/ 2147483647 w 476"/>
              <a:gd name="T5" fmla="*/ 2147483647 h 167"/>
              <a:gd name="T6" fmla="*/ 2147483647 w 476"/>
              <a:gd name="T7" fmla="*/ 2147483647 h 167"/>
              <a:gd name="T8" fmla="*/ 2147483647 w 476"/>
              <a:gd name="T9" fmla="*/ 2147483647 h 167"/>
              <a:gd name="T10" fmla="*/ 2147483647 w 476"/>
              <a:gd name="T11" fmla="*/ 2147483647 h 167"/>
              <a:gd name="T12" fmla="*/ 2147483647 w 476"/>
              <a:gd name="T13" fmla="*/ 2147483647 h 167"/>
              <a:gd name="T14" fmla="*/ 2147483647 w 476"/>
              <a:gd name="T15" fmla="*/ 2147483647 h 167"/>
              <a:gd name="T16" fmla="*/ 2147483647 w 476"/>
              <a:gd name="T17" fmla="*/ 2147483647 h 167"/>
              <a:gd name="T18" fmla="*/ 2147483647 w 476"/>
              <a:gd name="T19" fmla="*/ 2147483647 h 167"/>
              <a:gd name="T20" fmla="*/ 2147483647 w 476"/>
              <a:gd name="T21" fmla="*/ 2147483647 h 167"/>
              <a:gd name="T22" fmla="*/ 2147483647 w 476"/>
              <a:gd name="T23" fmla="*/ 2147483647 h 167"/>
              <a:gd name="T24" fmla="*/ 2147483647 w 476"/>
              <a:gd name="T25" fmla="*/ 2147483647 h 167"/>
              <a:gd name="T26" fmla="*/ 2147483647 w 476"/>
              <a:gd name="T27" fmla="*/ 2147483647 h 167"/>
              <a:gd name="T28" fmla="*/ 2147483647 w 476"/>
              <a:gd name="T29" fmla="*/ 2147483647 h 167"/>
              <a:gd name="T30" fmla="*/ 2147483647 w 476"/>
              <a:gd name="T31" fmla="*/ 2147483647 h 167"/>
              <a:gd name="T32" fmla="*/ 2147483647 w 476"/>
              <a:gd name="T33" fmla="*/ 2147483647 h 167"/>
              <a:gd name="T34" fmla="*/ 2147483647 w 476"/>
              <a:gd name="T35" fmla="*/ 2147483647 h 167"/>
              <a:gd name="T36" fmla="*/ 2147483647 w 476"/>
              <a:gd name="T37" fmla="*/ 2147483647 h 167"/>
              <a:gd name="T38" fmla="*/ 2147483647 w 476"/>
              <a:gd name="T39" fmla="*/ 2147483647 h 167"/>
              <a:gd name="T40" fmla="*/ 2147483647 w 476"/>
              <a:gd name="T41" fmla="*/ 2147483647 h 167"/>
              <a:gd name="T42" fmla="*/ 2147483647 w 476"/>
              <a:gd name="T43" fmla="*/ 2147483647 h 167"/>
              <a:gd name="T44" fmla="*/ 2147483647 w 476"/>
              <a:gd name="T45" fmla="*/ 2147483647 h 167"/>
              <a:gd name="T46" fmla="*/ 2147483647 w 476"/>
              <a:gd name="T47" fmla="*/ 0 h 167"/>
              <a:gd name="T48" fmla="*/ 0 w 476"/>
              <a:gd name="T49" fmla="*/ 0 h 16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76" h="167">
                <a:moveTo>
                  <a:pt x="0" y="0"/>
                </a:moveTo>
                <a:lnTo>
                  <a:pt x="0" y="51"/>
                </a:lnTo>
                <a:lnTo>
                  <a:pt x="31" y="55"/>
                </a:lnTo>
                <a:lnTo>
                  <a:pt x="62" y="60"/>
                </a:lnTo>
                <a:lnTo>
                  <a:pt x="92" y="65"/>
                </a:lnTo>
                <a:lnTo>
                  <a:pt x="123" y="71"/>
                </a:lnTo>
                <a:lnTo>
                  <a:pt x="158" y="78"/>
                </a:lnTo>
                <a:lnTo>
                  <a:pt x="197" y="85"/>
                </a:lnTo>
                <a:lnTo>
                  <a:pt x="245" y="96"/>
                </a:lnTo>
                <a:lnTo>
                  <a:pt x="292" y="106"/>
                </a:lnTo>
                <a:lnTo>
                  <a:pt x="322" y="114"/>
                </a:lnTo>
                <a:lnTo>
                  <a:pt x="359" y="125"/>
                </a:lnTo>
                <a:lnTo>
                  <a:pt x="398" y="137"/>
                </a:lnTo>
                <a:lnTo>
                  <a:pt x="433" y="150"/>
                </a:lnTo>
                <a:lnTo>
                  <a:pt x="459" y="159"/>
                </a:lnTo>
                <a:lnTo>
                  <a:pt x="475" y="166"/>
                </a:lnTo>
                <a:lnTo>
                  <a:pt x="475" y="103"/>
                </a:lnTo>
                <a:lnTo>
                  <a:pt x="445" y="86"/>
                </a:lnTo>
                <a:lnTo>
                  <a:pt x="386" y="65"/>
                </a:lnTo>
                <a:lnTo>
                  <a:pt x="316" y="42"/>
                </a:lnTo>
                <a:lnTo>
                  <a:pt x="254" y="30"/>
                </a:lnTo>
                <a:lnTo>
                  <a:pt x="183" y="15"/>
                </a:lnTo>
                <a:lnTo>
                  <a:pt x="111" y="4"/>
                </a:lnTo>
                <a:lnTo>
                  <a:pt x="60" y="0"/>
                </a:lnTo>
                <a:lnTo>
                  <a:pt x="0" y="0"/>
                </a:lnTo>
              </a:path>
            </a:pathLst>
          </a:custGeom>
          <a:solidFill>
            <a:srgbClr val="FF3300"/>
          </a:solidFill>
          <a:ln w="12700" cap="rnd" cmpd="sng">
            <a:solidFill>
              <a:schemeClr val="bg2"/>
            </a:solidFill>
            <a:prstDash val="solid"/>
            <a:round/>
            <a:headEnd type="none" w="med" len="med"/>
            <a:tailEnd type="none" w="med" len="med"/>
          </a:ln>
          <a:effectLst>
            <a:outerShdw dist="35921" dir="2700000" algn="ctr" rotWithShape="0">
              <a:schemeClr val="bg2"/>
            </a:outerShdw>
          </a:effectLst>
        </p:spPr>
        <p:txBody>
          <a:bodyPr/>
          <a:lstStyle/>
          <a:p>
            <a:endParaRPr lang="en-US"/>
          </a:p>
        </p:txBody>
      </p:sp>
      <p:sp>
        <p:nvSpPr>
          <p:cNvPr id="86042" name="Freeform 52"/>
          <p:cNvSpPr>
            <a:spLocks/>
          </p:cNvSpPr>
          <p:nvPr/>
        </p:nvSpPr>
        <p:spPr bwMode="auto">
          <a:xfrm>
            <a:off x="5895975" y="2308225"/>
            <a:ext cx="2124075" cy="833438"/>
          </a:xfrm>
          <a:custGeom>
            <a:avLst/>
            <a:gdLst>
              <a:gd name="T0" fmla="*/ 2147483647 w 1338"/>
              <a:gd name="T1" fmla="*/ 0 h 525"/>
              <a:gd name="T2" fmla="*/ 2147483647 w 1338"/>
              <a:gd name="T3" fmla="*/ 0 h 525"/>
              <a:gd name="T4" fmla="*/ 2147483647 w 1338"/>
              <a:gd name="T5" fmla="*/ 2147483647 h 525"/>
              <a:gd name="T6" fmla="*/ 2147483647 w 1338"/>
              <a:gd name="T7" fmla="*/ 2147483647 h 525"/>
              <a:gd name="T8" fmla="*/ 2147483647 w 1338"/>
              <a:gd name="T9" fmla="*/ 2147483647 h 525"/>
              <a:gd name="T10" fmla="*/ 2147483647 w 1338"/>
              <a:gd name="T11" fmla="*/ 2147483647 h 525"/>
              <a:gd name="T12" fmla="*/ 2147483647 w 1338"/>
              <a:gd name="T13" fmla="*/ 2147483647 h 525"/>
              <a:gd name="T14" fmla="*/ 2147483647 w 1338"/>
              <a:gd name="T15" fmla="*/ 2147483647 h 525"/>
              <a:gd name="T16" fmla="*/ 2147483647 w 1338"/>
              <a:gd name="T17" fmla="*/ 2147483647 h 525"/>
              <a:gd name="T18" fmla="*/ 2147483647 w 1338"/>
              <a:gd name="T19" fmla="*/ 2147483647 h 525"/>
              <a:gd name="T20" fmla="*/ 2147483647 w 1338"/>
              <a:gd name="T21" fmla="*/ 2147483647 h 525"/>
              <a:gd name="T22" fmla="*/ 2147483647 w 1338"/>
              <a:gd name="T23" fmla="*/ 2147483647 h 525"/>
              <a:gd name="T24" fmla="*/ 2147483647 w 1338"/>
              <a:gd name="T25" fmla="*/ 2147483647 h 525"/>
              <a:gd name="T26" fmla="*/ 2147483647 w 1338"/>
              <a:gd name="T27" fmla="*/ 2147483647 h 525"/>
              <a:gd name="T28" fmla="*/ 2147483647 w 1338"/>
              <a:gd name="T29" fmla="*/ 2147483647 h 525"/>
              <a:gd name="T30" fmla="*/ 2147483647 w 1338"/>
              <a:gd name="T31" fmla="*/ 2147483647 h 525"/>
              <a:gd name="T32" fmla="*/ 2147483647 w 1338"/>
              <a:gd name="T33" fmla="*/ 2147483647 h 525"/>
              <a:gd name="T34" fmla="*/ 2147483647 w 1338"/>
              <a:gd name="T35" fmla="*/ 2147483647 h 525"/>
              <a:gd name="T36" fmla="*/ 2147483647 w 1338"/>
              <a:gd name="T37" fmla="*/ 2147483647 h 525"/>
              <a:gd name="T38" fmla="*/ 2147483647 w 1338"/>
              <a:gd name="T39" fmla="*/ 2147483647 h 525"/>
              <a:gd name="T40" fmla="*/ 2147483647 w 1338"/>
              <a:gd name="T41" fmla="*/ 2147483647 h 525"/>
              <a:gd name="T42" fmla="*/ 2147483647 w 1338"/>
              <a:gd name="T43" fmla="*/ 2147483647 h 525"/>
              <a:gd name="T44" fmla="*/ 2147483647 w 1338"/>
              <a:gd name="T45" fmla="*/ 2147483647 h 525"/>
              <a:gd name="T46" fmla="*/ 2147483647 w 1338"/>
              <a:gd name="T47" fmla="*/ 2147483647 h 525"/>
              <a:gd name="T48" fmla="*/ 2147483647 w 1338"/>
              <a:gd name="T49" fmla="*/ 2147483647 h 525"/>
              <a:gd name="T50" fmla="*/ 2147483647 w 1338"/>
              <a:gd name="T51" fmla="*/ 2147483647 h 525"/>
              <a:gd name="T52" fmla="*/ 2147483647 w 1338"/>
              <a:gd name="T53" fmla="*/ 2147483647 h 525"/>
              <a:gd name="T54" fmla="*/ 2147483647 w 1338"/>
              <a:gd name="T55" fmla="*/ 2147483647 h 525"/>
              <a:gd name="T56" fmla="*/ 2147483647 w 1338"/>
              <a:gd name="T57" fmla="*/ 2147483647 h 525"/>
              <a:gd name="T58" fmla="*/ 2147483647 w 1338"/>
              <a:gd name="T59" fmla="*/ 2147483647 h 525"/>
              <a:gd name="T60" fmla="*/ 2147483647 w 1338"/>
              <a:gd name="T61" fmla="*/ 2147483647 h 525"/>
              <a:gd name="T62" fmla="*/ 2147483647 w 1338"/>
              <a:gd name="T63" fmla="*/ 2147483647 h 525"/>
              <a:gd name="T64" fmla="*/ 2147483647 w 1338"/>
              <a:gd name="T65" fmla="*/ 2147483647 h 525"/>
              <a:gd name="T66" fmla="*/ 2147483647 w 1338"/>
              <a:gd name="T67" fmla="*/ 2147483647 h 525"/>
              <a:gd name="T68" fmla="*/ 2147483647 w 1338"/>
              <a:gd name="T69" fmla="*/ 2147483647 h 525"/>
              <a:gd name="T70" fmla="*/ 2147483647 w 1338"/>
              <a:gd name="T71" fmla="*/ 2147483647 h 525"/>
              <a:gd name="T72" fmla="*/ 2147483647 w 1338"/>
              <a:gd name="T73" fmla="*/ 2147483647 h 525"/>
              <a:gd name="T74" fmla="*/ 2147483647 w 1338"/>
              <a:gd name="T75" fmla="*/ 2147483647 h 525"/>
              <a:gd name="T76" fmla="*/ 2147483647 w 1338"/>
              <a:gd name="T77" fmla="*/ 2147483647 h 525"/>
              <a:gd name="T78" fmla="*/ 2147483647 w 1338"/>
              <a:gd name="T79" fmla="*/ 2147483647 h 525"/>
              <a:gd name="T80" fmla="*/ 2147483647 w 1338"/>
              <a:gd name="T81" fmla="*/ 2147483647 h 5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38" h="525">
                <a:moveTo>
                  <a:pt x="0" y="4"/>
                </a:moveTo>
                <a:lnTo>
                  <a:pt x="73" y="0"/>
                </a:lnTo>
                <a:lnTo>
                  <a:pt x="109" y="0"/>
                </a:lnTo>
                <a:lnTo>
                  <a:pt x="153" y="0"/>
                </a:lnTo>
                <a:lnTo>
                  <a:pt x="195" y="3"/>
                </a:lnTo>
                <a:lnTo>
                  <a:pt x="236" y="4"/>
                </a:lnTo>
                <a:lnTo>
                  <a:pt x="277" y="9"/>
                </a:lnTo>
                <a:lnTo>
                  <a:pt x="313" y="13"/>
                </a:lnTo>
                <a:lnTo>
                  <a:pt x="354" y="20"/>
                </a:lnTo>
                <a:lnTo>
                  <a:pt x="403" y="29"/>
                </a:lnTo>
                <a:lnTo>
                  <a:pt x="447" y="40"/>
                </a:lnTo>
                <a:lnTo>
                  <a:pt x="488" y="50"/>
                </a:lnTo>
                <a:lnTo>
                  <a:pt x="534" y="63"/>
                </a:lnTo>
                <a:lnTo>
                  <a:pt x="579" y="78"/>
                </a:lnTo>
                <a:lnTo>
                  <a:pt x="623" y="93"/>
                </a:lnTo>
                <a:lnTo>
                  <a:pt x="660" y="109"/>
                </a:lnTo>
                <a:lnTo>
                  <a:pt x="701" y="124"/>
                </a:lnTo>
                <a:lnTo>
                  <a:pt x="736" y="138"/>
                </a:lnTo>
                <a:lnTo>
                  <a:pt x="774" y="156"/>
                </a:lnTo>
                <a:lnTo>
                  <a:pt x="814" y="173"/>
                </a:lnTo>
                <a:lnTo>
                  <a:pt x="852" y="193"/>
                </a:lnTo>
                <a:lnTo>
                  <a:pt x="887" y="211"/>
                </a:lnTo>
                <a:lnTo>
                  <a:pt x="923" y="233"/>
                </a:lnTo>
                <a:lnTo>
                  <a:pt x="958" y="254"/>
                </a:lnTo>
                <a:lnTo>
                  <a:pt x="989" y="276"/>
                </a:lnTo>
                <a:lnTo>
                  <a:pt x="1015" y="298"/>
                </a:lnTo>
                <a:lnTo>
                  <a:pt x="1037" y="318"/>
                </a:lnTo>
                <a:lnTo>
                  <a:pt x="1055" y="339"/>
                </a:lnTo>
                <a:lnTo>
                  <a:pt x="1337" y="310"/>
                </a:lnTo>
                <a:lnTo>
                  <a:pt x="1297" y="326"/>
                </a:lnTo>
                <a:lnTo>
                  <a:pt x="1251" y="341"/>
                </a:lnTo>
                <a:lnTo>
                  <a:pt x="1215" y="354"/>
                </a:lnTo>
                <a:lnTo>
                  <a:pt x="1186" y="364"/>
                </a:lnTo>
                <a:lnTo>
                  <a:pt x="1156" y="377"/>
                </a:lnTo>
                <a:lnTo>
                  <a:pt x="1133" y="389"/>
                </a:lnTo>
                <a:lnTo>
                  <a:pt x="1108" y="400"/>
                </a:lnTo>
                <a:lnTo>
                  <a:pt x="1088" y="415"/>
                </a:lnTo>
                <a:lnTo>
                  <a:pt x="1062" y="430"/>
                </a:lnTo>
                <a:lnTo>
                  <a:pt x="1035" y="448"/>
                </a:lnTo>
                <a:lnTo>
                  <a:pt x="1008" y="468"/>
                </a:lnTo>
                <a:lnTo>
                  <a:pt x="984" y="484"/>
                </a:lnTo>
                <a:lnTo>
                  <a:pt x="956" y="504"/>
                </a:lnTo>
                <a:lnTo>
                  <a:pt x="935" y="524"/>
                </a:lnTo>
                <a:lnTo>
                  <a:pt x="914" y="515"/>
                </a:lnTo>
                <a:lnTo>
                  <a:pt x="892" y="506"/>
                </a:lnTo>
                <a:lnTo>
                  <a:pt x="868" y="497"/>
                </a:lnTo>
                <a:lnTo>
                  <a:pt x="840" y="488"/>
                </a:lnTo>
                <a:lnTo>
                  <a:pt x="812" y="480"/>
                </a:lnTo>
                <a:lnTo>
                  <a:pt x="786" y="473"/>
                </a:lnTo>
                <a:lnTo>
                  <a:pt x="761" y="467"/>
                </a:lnTo>
                <a:lnTo>
                  <a:pt x="732" y="460"/>
                </a:lnTo>
                <a:lnTo>
                  <a:pt x="702" y="455"/>
                </a:lnTo>
                <a:lnTo>
                  <a:pt x="671" y="448"/>
                </a:lnTo>
                <a:lnTo>
                  <a:pt x="643" y="442"/>
                </a:lnTo>
                <a:lnTo>
                  <a:pt x="615" y="437"/>
                </a:lnTo>
                <a:lnTo>
                  <a:pt x="585" y="433"/>
                </a:lnTo>
                <a:lnTo>
                  <a:pt x="557" y="428"/>
                </a:lnTo>
                <a:lnTo>
                  <a:pt x="530" y="423"/>
                </a:lnTo>
                <a:lnTo>
                  <a:pt x="498" y="418"/>
                </a:lnTo>
                <a:lnTo>
                  <a:pt x="455" y="415"/>
                </a:lnTo>
                <a:lnTo>
                  <a:pt x="748" y="375"/>
                </a:lnTo>
                <a:lnTo>
                  <a:pt x="728" y="344"/>
                </a:lnTo>
                <a:lnTo>
                  <a:pt x="706" y="322"/>
                </a:lnTo>
                <a:lnTo>
                  <a:pt x="664" y="279"/>
                </a:lnTo>
                <a:lnTo>
                  <a:pt x="640" y="260"/>
                </a:lnTo>
                <a:lnTo>
                  <a:pt x="615" y="241"/>
                </a:lnTo>
                <a:lnTo>
                  <a:pt x="571" y="209"/>
                </a:lnTo>
                <a:lnTo>
                  <a:pt x="545" y="189"/>
                </a:lnTo>
                <a:lnTo>
                  <a:pt x="513" y="166"/>
                </a:lnTo>
                <a:lnTo>
                  <a:pt x="484" y="149"/>
                </a:lnTo>
                <a:lnTo>
                  <a:pt x="459" y="134"/>
                </a:lnTo>
                <a:lnTo>
                  <a:pt x="435" y="120"/>
                </a:lnTo>
                <a:lnTo>
                  <a:pt x="406" y="105"/>
                </a:lnTo>
                <a:lnTo>
                  <a:pt x="374" y="90"/>
                </a:lnTo>
                <a:lnTo>
                  <a:pt x="342" y="78"/>
                </a:lnTo>
                <a:lnTo>
                  <a:pt x="311" y="65"/>
                </a:lnTo>
                <a:lnTo>
                  <a:pt x="272" y="53"/>
                </a:lnTo>
                <a:lnTo>
                  <a:pt x="236" y="44"/>
                </a:lnTo>
                <a:lnTo>
                  <a:pt x="195" y="36"/>
                </a:lnTo>
                <a:lnTo>
                  <a:pt x="156" y="29"/>
                </a:lnTo>
                <a:lnTo>
                  <a:pt x="114" y="21"/>
                </a:lnTo>
                <a:lnTo>
                  <a:pt x="72" y="16"/>
                </a:lnTo>
                <a:lnTo>
                  <a:pt x="0" y="4"/>
                </a:lnTo>
              </a:path>
            </a:pathLst>
          </a:custGeom>
          <a:solidFill>
            <a:srgbClr val="FF9900"/>
          </a:solidFill>
          <a:ln w="12700" cap="rnd"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957" name="Rectangle 53"/>
          <p:cNvSpPr>
            <a:spLocks noChangeArrowheads="1"/>
          </p:cNvSpPr>
          <p:nvPr/>
        </p:nvSpPr>
        <p:spPr bwMode="auto">
          <a:xfrm>
            <a:off x="6054725" y="3433763"/>
            <a:ext cx="2740025" cy="819150"/>
          </a:xfrm>
          <a:prstGeom prst="rect">
            <a:avLst/>
          </a:prstGeom>
          <a:solidFill>
            <a:srgbClr val="FF3300"/>
          </a:solidFill>
          <a:ln>
            <a:noFill/>
          </a:ln>
          <a:effectLst>
            <a:outerShdw dist="107763" dir="2700000" algn="ctr" rotWithShape="0">
              <a:schemeClr val="bg2"/>
            </a:outerShdw>
          </a:effectLst>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eaLnBrk="0" hangingPunct="0">
              <a:spcBef>
                <a:spcPct val="50000"/>
              </a:spcBef>
              <a:defRPr/>
            </a:pPr>
            <a:r>
              <a:rPr lang="en-US" altLang="en-US" sz="2400" b="1">
                <a:solidFill>
                  <a:schemeClr val="bg1"/>
                </a:solidFill>
                <a:effectLst>
                  <a:outerShdw blurRad="38100" dist="38100" dir="2700000" algn="tl">
                    <a:srgbClr val="000000"/>
                  </a:outerShdw>
                </a:effectLst>
              </a:rPr>
              <a:t>Variation Due to Treatment B</a:t>
            </a:r>
          </a:p>
        </p:txBody>
      </p:sp>
      <p:sp>
        <p:nvSpPr>
          <p:cNvPr id="123958" name="Rectangle 54"/>
          <p:cNvSpPr>
            <a:spLocks noChangeArrowheads="1"/>
          </p:cNvSpPr>
          <p:nvPr/>
        </p:nvSpPr>
        <p:spPr bwMode="auto">
          <a:xfrm>
            <a:off x="6934200" y="4349750"/>
            <a:ext cx="1219200" cy="457200"/>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7338" indent="-287338" algn="l">
              <a:defRPr>
                <a:solidFill>
                  <a:schemeClr val="tx1"/>
                </a:solidFill>
                <a:latin typeface="Arial" pitchFamily="34" charset="0"/>
              </a:defRPr>
            </a:lvl1pPr>
            <a:lvl2pPr marL="971550" indent="-285750" algn="l">
              <a:defRPr>
                <a:solidFill>
                  <a:schemeClr val="tx1"/>
                </a:solidFill>
                <a:latin typeface="Arial" pitchFamily="34" charset="0"/>
              </a:defRPr>
            </a:lvl2pPr>
            <a:lvl3pPr marL="1314450" indent="-228600" algn="l">
              <a:defRPr>
                <a:solidFill>
                  <a:schemeClr val="tx1"/>
                </a:solidFill>
                <a:latin typeface="Arial" pitchFamily="34" charset="0"/>
              </a:defRPr>
            </a:lvl3pPr>
            <a:lvl4pPr marL="1657350" indent="-228600" algn="l">
              <a:defRPr>
                <a:solidFill>
                  <a:schemeClr val="tx1"/>
                </a:solidFill>
                <a:latin typeface="Arial" pitchFamily="34" charset="0"/>
              </a:defRPr>
            </a:lvl4pPr>
            <a:lvl5pPr marL="2057400" indent="-228600" algn="l">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spcBef>
                <a:spcPct val="10000"/>
              </a:spcBef>
              <a:defRPr/>
            </a:pPr>
            <a:r>
              <a:rPr lang="en-US" altLang="en-US" sz="2400" b="1" smtClean="0">
                <a:solidFill>
                  <a:srgbClr val="003399"/>
                </a:solidFill>
                <a:effectLst>
                  <a:outerShdw blurRad="38100" dist="38100" dir="2700000" algn="tl">
                    <a:srgbClr val="C0C0C0"/>
                  </a:outerShdw>
                </a:effectLst>
              </a:rPr>
              <a:t>SSB</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en-US" smtClean="0">
                <a:latin typeface="Verdana" pitchFamily="34" charset="0"/>
              </a:rPr>
              <a:t>Two-Way ANOVA - Summary Table</a:t>
            </a:r>
          </a:p>
        </p:txBody>
      </p:sp>
      <p:sp>
        <p:nvSpPr>
          <p:cNvPr id="87043" name="Rectangle 4"/>
          <p:cNvSpPr>
            <a:spLocks noChangeArrowheads="1"/>
          </p:cNvSpPr>
          <p:nvPr/>
        </p:nvSpPr>
        <p:spPr bwMode="auto">
          <a:xfrm>
            <a:off x="2663825" y="1898650"/>
            <a:ext cx="15875" cy="738188"/>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44" name="Rectangle 5"/>
          <p:cNvSpPr>
            <a:spLocks noChangeArrowheads="1"/>
          </p:cNvSpPr>
          <p:nvPr/>
        </p:nvSpPr>
        <p:spPr bwMode="auto">
          <a:xfrm>
            <a:off x="4321175" y="1898650"/>
            <a:ext cx="15875" cy="738188"/>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45" name="Rectangle 6"/>
          <p:cNvSpPr>
            <a:spLocks noChangeArrowheads="1"/>
          </p:cNvSpPr>
          <p:nvPr/>
        </p:nvSpPr>
        <p:spPr bwMode="auto">
          <a:xfrm>
            <a:off x="5794375" y="1898650"/>
            <a:ext cx="15875" cy="738188"/>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46" name="Rectangle 7"/>
          <p:cNvSpPr>
            <a:spLocks noChangeArrowheads="1"/>
          </p:cNvSpPr>
          <p:nvPr/>
        </p:nvSpPr>
        <p:spPr bwMode="auto">
          <a:xfrm>
            <a:off x="7270750" y="1898650"/>
            <a:ext cx="15875" cy="738188"/>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124936" name="Rectangle 8"/>
          <p:cNvSpPr>
            <a:spLocks noChangeArrowheads="1"/>
          </p:cNvSpPr>
          <p:nvPr/>
        </p:nvSpPr>
        <p:spPr bwMode="auto">
          <a:xfrm>
            <a:off x="1071563" y="1936750"/>
            <a:ext cx="153193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b="1" dirty="0">
                <a:solidFill>
                  <a:srgbClr val="003399"/>
                </a:solidFill>
                <a:effectLst>
                  <a:outerShdw blurRad="38100" dist="38100" dir="2700000" algn="tl">
                    <a:srgbClr val="C0C0C0"/>
                  </a:outerShdw>
                </a:effectLst>
                <a:latin typeface="Verdana" pitchFamily="34" charset="0"/>
              </a:rPr>
              <a:t>Source of</a:t>
            </a:r>
          </a:p>
        </p:txBody>
      </p:sp>
      <p:sp>
        <p:nvSpPr>
          <p:cNvPr id="124937" name="Rectangle 9"/>
          <p:cNvSpPr>
            <a:spLocks noChangeArrowheads="1"/>
          </p:cNvSpPr>
          <p:nvPr/>
        </p:nvSpPr>
        <p:spPr bwMode="auto">
          <a:xfrm>
            <a:off x="1120775" y="2276475"/>
            <a:ext cx="1487488"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b="1">
                <a:solidFill>
                  <a:srgbClr val="003399"/>
                </a:solidFill>
                <a:effectLst>
                  <a:outerShdw blurRad="38100" dist="38100" dir="2700000" algn="tl">
                    <a:srgbClr val="C0C0C0"/>
                  </a:outerShdw>
                </a:effectLst>
                <a:latin typeface="Verdana" pitchFamily="34" charset="0"/>
              </a:rPr>
              <a:t>Variation</a:t>
            </a:r>
          </a:p>
        </p:txBody>
      </p:sp>
      <p:sp>
        <p:nvSpPr>
          <p:cNvPr id="124938" name="Rectangle 10"/>
          <p:cNvSpPr>
            <a:spLocks noChangeArrowheads="1"/>
          </p:cNvSpPr>
          <p:nvPr/>
        </p:nvSpPr>
        <p:spPr bwMode="auto">
          <a:xfrm>
            <a:off x="2689225" y="1936750"/>
            <a:ext cx="1722438"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b="1">
                <a:solidFill>
                  <a:srgbClr val="003399"/>
                </a:solidFill>
                <a:effectLst>
                  <a:outerShdw blurRad="38100" dist="38100" dir="2700000" algn="tl">
                    <a:srgbClr val="C0C0C0"/>
                  </a:outerShdw>
                </a:effectLst>
                <a:latin typeface="Verdana" pitchFamily="34" charset="0"/>
              </a:rPr>
              <a:t>Degrees of</a:t>
            </a:r>
          </a:p>
        </p:txBody>
      </p:sp>
      <p:sp>
        <p:nvSpPr>
          <p:cNvPr id="124939" name="Rectangle 11"/>
          <p:cNvSpPr>
            <a:spLocks noChangeArrowheads="1"/>
          </p:cNvSpPr>
          <p:nvPr/>
        </p:nvSpPr>
        <p:spPr bwMode="auto">
          <a:xfrm>
            <a:off x="2820988" y="2276475"/>
            <a:ext cx="143033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b="1">
                <a:solidFill>
                  <a:srgbClr val="003399"/>
                </a:solidFill>
                <a:effectLst>
                  <a:outerShdw blurRad="38100" dist="38100" dir="2700000" algn="tl">
                    <a:srgbClr val="C0C0C0"/>
                  </a:outerShdw>
                </a:effectLst>
                <a:latin typeface="Verdana" pitchFamily="34" charset="0"/>
              </a:rPr>
              <a:t>Freedom</a:t>
            </a:r>
          </a:p>
        </p:txBody>
      </p:sp>
      <p:sp>
        <p:nvSpPr>
          <p:cNvPr id="124940" name="Rectangle 12"/>
          <p:cNvSpPr>
            <a:spLocks noChangeArrowheads="1"/>
          </p:cNvSpPr>
          <p:nvPr/>
        </p:nvSpPr>
        <p:spPr bwMode="auto">
          <a:xfrm>
            <a:off x="4510088" y="1936750"/>
            <a:ext cx="11811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b="1">
                <a:solidFill>
                  <a:srgbClr val="003399"/>
                </a:solidFill>
                <a:effectLst>
                  <a:outerShdw blurRad="38100" dist="38100" dir="2700000" algn="tl">
                    <a:srgbClr val="C0C0C0"/>
                  </a:outerShdw>
                </a:effectLst>
                <a:latin typeface="Verdana" pitchFamily="34" charset="0"/>
              </a:rPr>
              <a:t>Sum of</a:t>
            </a:r>
          </a:p>
        </p:txBody>
      </p:sp>
      <p:sp>
        <p:nvSpPr>
          <p:cNvPr id="124941" name="Rectangle 13"/>
          <p:cNvSpPr>
            <a:spLocks noChangeArrowheads="1"/>
          </p:cNvSpPr>
          <p:nvPr/>
        </p:nvSpPr>
        <p:spPr bwMode="auto">
          <a:xfrm>
            <a:off x="4429125" y="2276475"/>
            <a:ext cx="13366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b="1">
                <a:solidFill>
                  <a:srgbClr val="003399"/>
                </a:solidFill>
                <a:effectLst>
                  <a:outerShdw blurRad="38100" dist="38100" dir="2700000" algn="tl">
                    <a:srgbClr val="C0C0C0"/>
                  </a:outerShdw>
                </a:effectLst>
                <a:latin typeface="Verdana" pitchFamily="34" charset="0"/>
              </a:rPr>
              <a:t>Squares</a:t>
            </a:r>
          </a:p>
        </p:txBody>
      </p:sp>
      <p:sp>
        <p:nvSpPr>
          <p:cNvPr id="124942" name="Rectangle 14"/>
          <p:cNvSpPr>
            <a:spLocks noChangeArrowheads="1"/>
          </p:cNvSpPr>
          <p:nvPr/>
        </p:nvSpPr>
        <p:spPr bwMode="auto">
          <a:xfrm>
            <a:off x="6088063" y="1936750"/>
            <a:ext cx="9413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b="1">
                <a:solidFill>
                  <a:srgbClr val="003399"/>
                </a:solidFill>
                <a:effectLst>
                  <a:outerShdw blurRad="38100" dist="38100" dir="2700000" algn="tl">
                    <a:srgbClr val="C0C0C0"/>
                  </a:outerShdw>
                </a:effectLst>
                <a:latin typeface="Verdana" pitchFamily="34" charset="0"/>
              </a:rPr>
              <a:t>Mean</a:t>
            </a:r>
          </a:p>
        </p:txBody>
      </p:sp>
      <p:sp>
        <p:nvSpPr>
          <p:cNvPr id="124943" name="Rectangle 15"/>
          <p:cNvSpPr>
            <a:spLocks noChangeArrowheads="1"/>
          </p:cNvSpPr>
          <p:nvPr/>
        </p:nvSpPr>
        <p:spPr bwMode="auto">
          <a:xfrm>
            <a:off x="5978525" y="2276475"/>
            <a:ext cx="11858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b="1">
                <a:solidFill>
                  <a:srgbClr val="003399"/>
                </a:solidFill>
                <a:effectLst>
                  <a:outerShdw blurRad="38100" dist="38100" dir="2700000" algn="tl">
                    <a:srgbClr val="C0C0C0"/>
                  </a:outerShdw>
                </a:effectLst>
                <a:latin typeface="Verdana" pitchFamily="34" charset="0"/>
              </a:rPr>
              <a:t>Square</a:t>
            </a:r>
          </a:p>
        </p:txBody>
      </p:sp>
      <p:sp>
        <p:nvSpPr>
          <p:cNvPr id="124944" name="Rectangle 16"/>
          <p:cNvSpPr>
            <a:spLocks noChangeArrowheads="1"/>
          </p:cNvSpPr>
          <p:nvPr/>
        </p:nvSpPr>
        <p:spPr bwMode="auto">
          <a:xfrm>
            <a:off x="7591425" y="1936750"/>
            <a:ext cx="3460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defRPr/>
            </a:pPr>
            <a:r>
              <a:rPr lang="en-US" altLang="en-US" b="1">
                <a:solidFill>
                  <a:srgbClr val="003399"/>
                </a:solidFill>
                <a:effectLst>
                  <a:outerShdw blurRad="38100" dist="38100" dir="2700000" algn="tl">
                    <a:srgbClr val="C0C0C0"/>
                  </a:outerShdw>
                </a:effectLst>
                <a:latin typeface="Verdana" pitchFamily="34" charset="0"/>
              </a:rPr>
              <a:t>F</a:t>
            </a:r>
          </a:p>
        </p:txBody>
      </p:sp>
      <p:sp>
        <p:nvSpPr>
          <p:cNvPr id="87056" name="Rectangle 17"/>
          <p:cNvSpPr>
            <a:spLocks noChangeArrowheads="1"/>
          </p:cNvSpPr>
          <p:nvPr/>
        </p:nvSpPr>
        <p:spPr bwMode="auto">
          <a:xfrm>
            <a:off x="909638" y="2646363"/>
            <a:ext cx="1746250"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57" name="Rectangle 18"/>
          <p:cNvSpPr>
            <a:spLocks noChangeArrowheads="1"/>
          </p:cNvSpPr>
          <p:nvPr/>
        </p:nvSpPr>
        <p:spPr bwMode="auto">
          <a:xfrm>
            <a:off x="909638" y="2671763"/>
            <a:ext cx="1746250"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58" name="Rectangle 19"/>
          <p:cNvSpPr>
            <a:spLocks noChangeArrowheads="1"/>
          </p:cNvSpPr>
          <p:nvPr/>
        </p:nvSpPr>
        <p:spPr bwMode="auto">
          <a:xfrm>
            <a:off x="2663825" y="2646363"/>
            <a:ext cx="39688"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59" name="Rectangle 20"/>
          <p:cNvSpPr>
            <a:spLocks noChangeArrowheads="1"/>
          </p:cNvSpPr>
          <p:nvPr/>
        </p:nvSpPr>
        <p:spPr bwMode="auto">
          <a:xfrm>
            <a:off x="2663825" y="2671763"/>
            <a:ext cx="39688"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60" name="Rectangle 21"/>
          <p:cNvSpPr>
            <a:spLocks noChangeArrowheads="1"/>
          </p:cNvSpPr>
          <p:nvPr/>
        </p:nvSpPr>
        <p:spPr bwMode="auto">
          <a:xfrm>
            <a:off x="2714625" y="2646363"/>
            <a:ext cx="1598613"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61" name="Rectangle 22"/>
          <p:cNvSpPr>
            <a:spLocks noChangeArrowheads="1"/>
          </p:cNvSpPr>
          <p:nvPr/>
        </p:nvSpPr>
        <p:spPr bwMode="auto">
          <a:xfrm>
            <a:off x="2714625" y="2671763"/>
            <a:ext cx="1598613"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62" name="Rectangle 23"/>
          <p:cNvSpPr>
            <a:spLocks noChangeArrowheads="1"/>
          </p:cNvSpPr>
          <p:nvPr/>
        </p:nvSpPr>
        <p:spPr bwMode="auto">
          <a:xfrm>
            <a:off x="4321175" y="2646363"/>
            <a:ext cx="39688"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63" name="Rectangle 24"/>
          <p:cNvSpPr>
            <a:spLocks noChangeArrowheads="1"/>
          </p:cNvSpPr>
          <p:nvPr/>
        </p:nvSpPr>
        <p:spPr bwMode="auto">
          <a:xfrm>
            <a:off x="4321175" y="2671763"/>
            <a:ext cx="39688"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64" name="Rectangle 25"/>
          <p:cNvSpPr>
            <a:spLocks noChangeArrowheads="1"/>
          </p:cNvSpPr>
          <p:nvPr/>
        </p:nvSpPr>
        <p:spPr bwMode="auto">
          <a:xfrm>
            <a:off x="4370388" y="2646363"/>
            <a:ext cx="1414462"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65" name="Rectangle 26"/>
          <p:cNvSpPr>
            <a:spLocks noChangeArrowheads="1"/>
          </p:cNvSpPr>
          <p:nvPr/>
        </p:nvSpPr>
        <p:spPr bwMode="auto">
          <a:xfrm>
            <a:off x="4370388" y="2671763"/>
            <a:ext cx="1414462"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66" name="Rectangle 27"/>
          <p:cNvSpPr>
            <a:spLocks noChangeArrowheads="1"/>
          </p:cNvSpPr>
          <p:nvPr/>
        </p:nvSpPr>
        <p:spPr bwMode="auto">
          <a:xfrm>
            <a:off x="5794375" y="2646363"/>
            <a:ext cx="39688"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67" name="Rectangle 28"/>
          <p:cNvSpPr>
            <a:spLocks noChangeArrowheads="1"/>
          </p:cNvSpPr>
          <p:nvPr/>
        </p:nvSpPr>
        <p:spPr bwMode="auto">
          <a:xfrm>
            <a:off x="5794375" y="2671763"/>
            <a:ext cx="39688"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68" name="Rectangle 29"/>
          <p:cNvSpPr>
            <a:spLocks noChangeArrowheads="1"/>
          </p:cNvSpPr>
          <p:nvPr/>
        </p:nvSpPr>
        <p:spPr bwMode="auto">
          <a:xfrm>
            <a:off x="5843588" y="2646363"/>
            <a:ext cx="1417637"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69" name="Rectangle 30"/>
          <p:cNvSpPr>
            <a:spLocks noChangeArrowheads="1"/>
          </p:cNvSpPr>
          <p:nvPr/>
        </p:nvSpPr>
        <p:spPr bwMode="auto">
          <a:xfrm>
            <a:off x="5843588" y="2671763"/>
            <a:ext cx="1417637"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70" name="Rectangle 31"/>
          <p:cNvSpPr>
            <a:spLocks noChangeArrowheads="1"/>
          </p:cNvSpPr>
          <p:nvPr/>
        </p:nvSpPr>
        <p:spPr bwMode="auto">
          <a:xfrm>
            <a:off x="7270750" y="2646363"/>
            <a:ext cx="39688"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71" name="Rectangle 32"/>
          <p:cNvSpPr>
            <a:spLocks noChangeArrowheads="1"/>
          </p:cNvSpPr>
          <p:nvPr/>
        </p:nvSpPr>
        <p:spPr bwMode="auto">
          <a:xfrm>
            <a:off x="7270750" y="2671763"/>
            <a:ext cx="39688"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72" name="Rectangle 33"/>
          <p:cNvSpPr>
            <a:spLocks noChangeArrowheads="1"/>
          </p:cNvSpPr>
          <p:nvPr/>
        </p:nvSpPr>
        <p:spPr bwMode="auto">
          <a:xfrm>
            <a:off x="7319963" y="2646363"/>
            <a:ext cx="931862"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73" name="Rectangle 34"/>
          <p:cNvSpPr>
            <a:spLocks noChangeArrowheads="1"/>
          </p:cNvSpPr>
          <p:nvPr/>
        </p:nvSpPr>
        <p:spPr bwMode="auto">
          <a:xfrm>
            <a:off x="7319963" y="2671763"/>
            <a:ext cx="931862"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74" name="Rectangle 35"/>
          <p:cNvSpPr>
            <a:spLocks noChangeArrowheads="1"/>
          </p:cNvSpPr>
          <p:nvPr/>
        </p:nvSpPr>
        <p:spPr bwMode="auto">
          <a:xfrm>
            <a:off x="2663825" y="2697163"/>
            <a:ext cx="15875" cy="808037"/>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75" name="Rectangle 36"/>
          <p:cNvSpPr>
            <a:spLocks noChangeArrowheads="1"/>
          </p:cNvSpPr>
          <p:nvPr/>
        </p:nvSpPr>
        <p:spPr bwMode="auto">
          <a:xfrm>
            <a:off x="4321175" y="2697163"/>
            <a:ext cx="15875" cy="808037"/>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76" name="Rectangle 37"/>
          <p:cNvSpPr>
            <a:spLocks noChangeArrowheads="1"/>
          </p:cNvSpPr>
          <p:nvPr/>
        </p:nvSpPr>
        <p:spPr bwMode="auto">
          <a:xfrm>
            <a:off x="5794375" y="2697163"/>
            <a:ext cx="15875" cy="808037"/>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77" name="Rectangle 38"/>
          <p:cNvSpPr>
            <a:spLocks noChangeArrowheads="1"/>
          </p:cNvSpPr>
          <p:nvPr/>
        </p:nvSpPr>
        <p:spPr bwMode="auto">
          <a:xfrm>
            <a:off x="7270750" y="2697163"/>
            <a:ext cx="15875" cy="808037"/>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78" name="Rectangle 39"/>
          <p:cNvSpPr>
            <a:spLocks noChangeArrowheads="1"/>
          </p:cNvSpPr>
          <p:nvPr/>
        </p:nvSpPr>
        <p:spPr bwMode="auto">
          <a:xfrm>
            <a:off x="884238" y="2735263"/>
            <a:ext cx="3540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A</a:t>
            </a:r>
          </a:p>
        </p:txBody>
      </p:sp>
      <p:sp>
        <p:nvSpPr>
          <p:cNvPr id="87079" name="Rectangle 40"/>
          <p:cNvSpPr>
            <a:spLocks noChangeArrowheads="1"/>
          </p:cNvSpPr>
          <p:nvPr/>
        </p:nvSpPr>
        <p:spPr bwMode="auto">
          <a:xfrm>
            <a:off x="884238" y="3074988"/>
            <a:ext cx="9509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(Row)</a:t>
            </a:r>
          </a:p>
        </p:txBody>
      </p:sp>
      <p:sp>
        <p:nvSpPr>
          <p:cNvPr id="87080" name="Rectangle 41"/>
          <p:cNvSpPr>
            <a:spLocks noChangeArrowheads="1"/>
          </p:cNvSpPr>
          <p:nvPr/>
        </p:nvSpPr>
        <p:spPr bwMode="auto">
          <a:xfrm>
            <a:off x="3130550" y="2735263"/>
            <a:ext cx="788988"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a - 1</a:t>
            </a:r>
          </a:p>
        </p:txBody>
      </p:sp>
      <p:sp>
        <p:nvSpPr>
          <p:cNvPr id="87081" name="Rectangle 42"/>
          <p:cNvSpPr>
            <a:spLocks noChangeArrowheads="1"/>
          </p:cNvSpPr>
          <p:nvPr/>
        </p:nvSpPr>
        <p:spPr bwMode="auto">
          <a:xfrm>
            <a:off x="4598988" y="2735263"/>
            <a:ext cx="9318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SS(A)</a:t>
            </a:r>
          </a:p>
        </p:txBody>
      </p:sp>
      <p:sp>
        <p:nvSpPr>
          <p:cNvPr id="87082" name="Rectangle 43"/>
          <p:cNvSpPr>
            <a:spLocks noChangeArrowheads="1"/>
          </p:cNvSpPr>
          <p:nvPr/>
        </p:nvSpPr>
        <p:spPr bwMode="auto">
          <a:xfrm>
            <a:off x="6034088" y="2735263"/>
            <a:ext cx="97313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MS(A)</a:t>
            </a:r>
          </a:p>
        </p:txBody>
      </p:sp>
      <p:sp>
        <p:nvSpPr>
          <p:cNvPr id="87083" name="Rectangle 44"/>
          <p:cNvSpPr>
            <a:spLocks noChangeArrowheads="1"/>
          </p:cNvSpPr>
          <p:nvPr/>
        </p:nvSpPr>
        <p:spPr bwMode="auto">
          <a:xfrm>
            <a:off x="7367588" y="2735263"/>
            <a:ext cx="97313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MS(A)</a:t>
            </a:r>
          </a:p>
        </p:txBody>
      </p:sp>
      <p:sp>
        <p:nvSpPr>
          <p:cNvPr id="87084" name="Rectangle 45"/>
          <p:cNvSpPr>
            <a:spLocks noChangeArrowheads="1"/>
          </p:cNvSpPr>
          <p:nvPr/>
        </p:nvSpPr>
        <p:spPr bwMode="auto">
          <a:xfrm>
            <a:off x="7473950" y="3071813"/>
            <a:ext cx="811213" cy="1270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85" name="Rectangle 46"/>
          <p:cNvSpPr>
            <a:spLocks noChangeArrowheads="1"/>
          </p:cNvSpPr>
          <p:nvPr/>
        </p:nvSpPr>
        <p:spPr bwMode="auto">
          <a:xfrm>
            <a:off x="7472363" y="3074988"/>
            <a:ext cx="7286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MSE</a:t>
            </a:r>
          </a:p>
        </p:txBody>
      </p:sp>
      <p:sp>
        <p:nvSpPr>
          <p:cNvPr id="87086" name="Rectangle 47"/>
          <p:cNvSpPr>
            <a:spLocks noChangeArrowheads="1"/>
          </p:cNvSpPr>
          <p:nvPr/>
        </p:nvSpPr>
        <p:spPr bwMode="auto">
          <a:xfrm>
            <a:off x="2663825" y="3513138"/>
            <a:ext cx="15875" cy="808037"/>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87" name="Rectangle 48"/>
          <p:cNvSpPr>
            <a:spLocks noChangeArrowheads="1"/>
          </p:cNvSpPr>
          <p:nvPr/>
        </p:nvSpPr>
        <p:spPr bwMode="auto">
          <a:xfrm>
            <a:off x="4321175" y="3513138"/>
            <a:ext cx="15875" cy="808037"/>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88" name="Rectangle 49"/>
          <p:cNvSpPr>
            <a:spLocks noChangeArrowheads="1"/>
          </p:cNvSpPr>
          <p:nvPr/>
        </p:nvSpPr>
        <p:spPr bwMode="auto">
          <a:xfrm>
            <a:off x="5794375" y="3513138"/>
            <a:ext cx="15875" cy="808037"/>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89" name="Rectangle 50"/>
          <p:cNvSpPr>
            <a:spLocks noChangeArrowheads="1"/>
          </p:cNvSpPr>
          <p:nvPr/>
        </p:nvSpPr>
        <p:spPr bwMode="auto">
          <a:xfrm>
            <a:off x="7270750" y="3513138"/>
            <a:ext cx="15875" cy="808037"/>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90" name="Rectangle 51"/>
          <p:cNvSpPr>
            <a:spLocks noChangeArrowheads="1"/>
          </p:cNvSpPr>
          <p:nvPr/>
        </p:nvSpPr>
        <p:spPr bwMode="auto">
          <a:xfrm>
            <a:off x="884238" y="3551238"/>
            <a:ext cx="3556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B</a:t>
            </a:r>
          </a:p>
        </p:txBody>
      </p:sp>
      <p:sp>
        <p:nvSpPr>
          <p:cNvPr id="87091" name="Rectangle 52"/>
          <p:cNvSpPr>
            <a:spLocks noChangeArrowheads="1"/>
          </p:cNvSpPr>
          <p:nvPr/>
        </p:nvSpPr>
        <p:spPr bwMode="auto">
          <a:xfrm>
            <a:off x="884238" y="3890963"/>
            <a:ext cx="1382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(Column)</a:t>
            </a:r>
          </a:p>
        </p:txBody>
      </p:sp>
      <p:sp>
        <p:nvSpPr>
          <p:cNvPr id="87092" name="Rectangle 53"/>
          <p:cNvSpPr>
            <a:spLocks noChangeArrowheads="1"/>
          </p:cNvSpPr>
          <p:nvPr/>
        </p:nvSpPr>
        <p:spPr bwMode="auto">
          <a:xfrm>
            <a:off x="3138488" y="3551238"/>
            <a:ext cx="79533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b - 1</a:t>
            </a:r>
          </a:p>
        </p:txBody>
      </p:sp>
      <p:sp>
        <p:nvSpPr>
          <p:cNvPr id="87093" name="Rectangle 54"/>
          <p:cNvSpPr>
            <a:spLocks noChangeArrowheads="1"/>
          </p:cNvSpPr>
          <p:nvPr/>
        </p:nvSpPr>
        <p:spPr bwMode="auto">
          <a:xfrm>
            <a:off x="4598988" y="3551238"/>
            <a:ext cx="9334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SS(B)</a:t>
            </a:r>
          </a:p>
        </p:txBody>
      </p:sp>
      <p:sp>
        <p:nvSpPr>
          <p:cNvPr id="87094" name="Rectangle 55"/>
          <p:cNvSpPr>
            <a:spLocks noChangeArrowheads="1"/>
          </p:cNvSpPr>
          <p:nvPr/>
        </p:nvSpPr>
        <p:spPr bwMode="auto">
          <a:xfrm>
            <a:off x="6034088" y="3551238"/>
            <a:ext cx="9747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MS(B)</a:t>
            </a:r>
          </a:p>
        </p:txBody>
      </p:sp>
      <p:sp>
        <p:nvSpPr>
          <p:cNvPr id="87095" name="Rectangle 56"/>
          <p:cNvSpPr>
            <a:spLocks noChangeArrowheads="1"/>
          </p:cNvSpPr>
          <p:nvPr/>
        </p:nvSpPr>
        <p:spPr bwMode="auto">
          <a:xfrm>
            <a:off x="7367588" y="3551238"/>
            <a:ext cx="9747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MS(B)</a:t>
            </a:r>
          </a:p>
        </p:txBody>
      </p:sp>
      <p:sp>
        <p:nvSpPr>
          <p:cNvPr id="87096" name="Rectangle 57"/>
          <p:cNvSpPr>
            <a:spLocks noChangeArrowheads="1"/>
          </p:cNvSpPr>
          <p:nvPr/>
        </p:nvSpPr>
        <p:spPr bwMode="auto">
          <a:xfrm>
            <a:off x="7473950" y="3889375"/>
            <a:ext cx="811213" cy="1270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97" name="Rectangle 58"/>
          <p:cNvSpPr>
            <a:spLocks noChangeArrowheads="1"/>
          </p:cNvSpPr>
          <p:nvPr/>
        </p:nvSpPr>
        <p:spPr bwMode="auto">
          <a:xfrm>
            <a:off x="7472363" y="3890963"/>
            <a:ext cx="7286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MSE</a:t>
            </a:r>
          </a:p>
        </p:txBody>
      </p:sp>
      <p:sp>
        <p:nvSpPr>
          <p:cNvPr id="87098" name="Rectangle 59"/>
          <p:cNvSpPr>
            <a:spLocks noChangeArrowheads="1"/>
          </p:cNvSpPr>
          <p:nvPr/>
        </p:nvSpPr>
        <p:spPr bwMode="auto">
          <a:xfrm>
            <a:off x="2663825" y="4330700"/>
            <a:ext cx="15875" cy="808038"/>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099" name="Rectangle 60"/>
          <p:cNvSpPr>
            <a:spLocks noChangeArrowheads="1"/>
          </p:cNvSpPr>
          <p:nvPr/>
        </p:nvSpPr>
        <p:spPr bwMode="auto">
          <a:xfrm>
            <a:off x="4321175" y="4330700"/>
            <a:ext cx="15875" cy="808038"/>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00" name="Rectangle 61"/>
          <p:cNvSpPr>
            <a:spLocks noChangeArrowheads="1"/>
          </p:cNvSpPr>
          <p:nvPr/>
        </p:nvSpPr>
        <p:spPr bwMode="auto">
          <a:xfrm>
            <a:off x="5794375" y="4330700"/>
            <a:ext cx="15875" cy="808038"/>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01" name="Rectangle 62"/>
          <p:cNvSpPr>
            <a:spLocks noChangeArrowheads="1"/>
          </p:cNvSpPr>
          <p:nvPr/>
        </p:nvSpPr>
        <p:spPr bwMode="auto">
          <a:xfrm>
            <a:off x="7270750" y="4330700"/>
            <a:ext cx="15875" cy="808038"/>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02" name="Rectangle 63"/>
          <p:cNvSpPr>
            <a:spLocks noChangeArrowheads="1"/>
          </p:cNvSpPr>
          <p:nvPr/>
        </p:nvSpPr>
        <p:spPr bwMode="auto">
          <a:xfrm>
            <a:off x="884238" y="4368800"/>
            <a:ext cx="52863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AB</a:t>
            </a:r>
          </a:p>
        </p:txBody>
      </p:sp>
      <p:sp>
        <p:nvSpPr>
          <p:cNvPr id="87103" name="Rectangle 64"/>
          <p:cNvSpPr>
            <a:spLocks noChangeArrowheads="1"/>
          </p:cNvSpPr>
          <p:nvPr/>
        </p:nvSpPr>
        <p:spPr bwMode="auto">
          <a:xfrm>
            <a:off x="884238" y="4708525"/>
            <a:ext cx="18065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(Interaction)</a:t>
            </a:r>
          </a:p>
        </p:txBody>
      </p:sp>
      <p:sp>
        <p:nvSpPr>
          <p:cNvPr id="87104" name="Rectangle 65"/>
          <p:cNvSpPr>
            <a:spLocks noChangeArrowheads="1"/>
          </p:cNvSpPr>
          <p:nvPr/>
        </p:nvSpPr>
        <p:spPr bwMode="auto">
          <a:xfrm>
            <a:off x="2806700" y="4368800"/>
            <a:ext cx="15113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(a-1)(b-1)</a:t>
            </a:r>
          </a:p>
        </p:txBody>
      </p:sp>
      <p:sp>
        <p:nvSpPr>
          <p:cNvPr id="87105" name="Rectangle 66"/>
          <p:cNvSpPr>
            <a:spLocks noChangeArrowheads="1"/>
          </p:cNvSpPr>
          <p:nvPr/>
        </p:nvSpPr>
        <p:spPr bwMode="auto">
          <a:xfrm>
            <a:off x="4492625" y="4368800"/>
            <a:ext cx="1106488"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SS(AB)</a:t>
            </a:r>
          </a:p>
        </p:txBody>
      </p:sp>
      <p:sp>
        <p:nvSpPr>
          <p:cNvPr id="87106" name="Rectangle 67"/>
          <p:cNvSpPr>
            <a:spLocks noChangeArrowheads="1"/>
          </p:cNvSpPr>
          <p:nvPr/>
        </p:nvSpPr>
        <p:spPr bwMode="auto">
          <a:xfrm>
            <a:off x="5927725" y="4368800"/>
            <a:ext cx="11477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MS(AB)</a:t>
            </a:r>
          </a:p>
        </p:txBody>
      </p:sp>
      <p:sp>
        <p:nvSpPr>
          <p:cNvPr id="87107" name="Rectangle 68"/>
          <p:cNvSpPr>
            <a:spLocks noChangeArrowheads="1"/>
          </p:cNvSpPr>
          <p:nvPr/>
        </p:nvSpPr>
        <p:spPr bwMode="auto">
          <a:xfrm>
            <a:off x="7261225" y="4368800"/>
            <a:ext cx="11477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MS(AB)</a:t>
            </a:r>
          </a:p>
        </p:txBody>
      </p:sp>
      <p:sp>
        <p:nvSpPr>
          <p:cNvPr id="87108" name="Rectangle 69"/>
          <p:cNvSpPr>
            <a:spLocks noChangeArrowheads="1"/>
          </p:cNvSpPr>
          <p:nvPr/>
        </p:nvSpPr>
        <p:spPr bwMode="auto">
          <a:xfrm>
            <a:off x="7466013" y="4705350"/>
            <a:ext cx="827087" cy="12700"/>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09" name="Rectangle 70"/>
          <p:cNvSpPr>
            <a:spLocks noChangeArrowheads="1"/>
          </p:cNvSpPr>
          <p:nvPr/>
        </p:nvSpPr>
        <p:spPr bwMode="auto">
          <a:xfrm>
            <a:off x="7472363" y="4708525"/>
            <a:ext cx="7286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MSE</a:t>
            </a:r>
          </a:p>
        </p:txBody>
      </p:sp>
      <p:sp>
        <p:nvSpPr>
          <p:cNvPr id="87110" name="Rectangle 71"/>
          <p:cNvSpPr>
            <a:spLocks noChangeArrowheads="1"/>
          </p:cNvSpPr>
          <p:nvPr/>
        </p:nvSpPr>
        <p:spPr bwMode="auto">
          <a:xfrm>
            <a:off x="2663825" y="5148263"/>
            <a:ext cx="15875" cy="46672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11" name="Rectangle 72"/>
          <p:cNvSpPr>
            <a:spLocks noChangeArrowheads="1"/>
          </p:cNvSpPr>
          <p:nvPr/>
        </p:nvSpPr>
        <p:spPr bwMode="auto">
          <a:xfrm>
            <a:off x="4321175" y="5148263"/>
            <a:ext cx="15875" cy="46672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12" name="Rectangle 73"/>
          <p:cNvSpPr>
            <a:spLocks noChangeArrowheads="1"/>
          </p:cNvSpPr>
          <p:nvPr/>
        </p:nvSpPr>
        <p:spPr bwMode="auto">
          <a:xfrm>
            <a:off x="5794375" y="5148263"/>
            <a:ext cx="15875" cy="46672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13" name="Rectangle 74"/>
          <p:cNvSpPr>
            <a:spLocks noChangeArrowheads="1"/>
          </p:cNvSpPr>
          <p:nvPr/>
        </p:nvSpPr>
        <p:spPr bwMode="auto">
          <a:xfrm>
            <a:off x="7270750" y="5148263"/>
            <a:ext cx="15875" cy="46672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14" name="Rectangle 75"/>
          <p:cNvSpPr>
            <a:spLocks noChangeArrowheads="1"/>
          </p:cNvSpPr>
          <p:nvPr/>
        </p:nvSpPr>
        <p:spPr bwMode="auto">
          <a:xfrm>
            <a:off x="884238" y="5186363"/>
            <a:ext cx="8191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Error</a:t>
            </a:r>
          </a:p>
        </p:txBody>
      </p:sp>
      <p:sp>
        <p:nvSpPr>
          <p:cNvPr id="87115" name="Rectangle 76"/>
          <p:cNvSpPr>
            <a:spLocks noChangeArrowheads="1"/>
          </p:cNvSpPr>
          <p:nvPr/>
        </p:nvSpPr>
        <p:spPr bwMode="auto">
          <a:xfrm>
            <a:off x="3038475" y="5186363"/>
            <a:ext cx="11620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ab(n-1)</a:t>
            </a:r>
          </a:p>
        </p:txBody>
      </p:sp>
      <p:sp>
        <p:nvSpPr>
          <p:cNvPr id="87116" name="Rectangle 77"/>
          <p:cNvSpPr>
            <a:spLocks noChangeArrowheads="1"/>
          </p:cNvSpPr>
          <p:nvPr/>
        </p:nvSpPr>
        <p:spPr bwMode="auto">
          <a:xfrm>
            <a:off x="4703763" y="5186363"/>
            <a:ext cx="6873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SSE</a:t>
            </a:r>
          </a:p>
        </p:txBody>
      </p:sp>
      <p:sp>
        <p:nvSpPr>
          <p:cNvPr id="87117" name="Rectangle 78"/>
          <p:cNvSpPr>
            <a:spLocks noChangeArrowheads="1"/>
          </p:cNvSpPr>
          <p:nvPr/>
        </p:nvSpPr>
        <p:spPr bwMode="auto">
          <a:xfrm>
            <a:off x="6138863" y="5186363"/>
            <a:ext cx="7286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MSE</a:t>
            </a:r>
          </a:p>
        </p:txBody>
      </p:sp>
      <p:sp>
        <p:nvSpPr>
          <p:cNvPr id="87118" name="Rectangle 79"/>
          <p:cNvSpPr>
            <a:spLocks noChangeArrowheads="1"/>
          </p:cNvSpPr>
          <p:nvPr/>
        </p:nvSpPr>
        <p:spPr bwMode="auto">
          <a:xfrm>
            <a:off x="909638" y="5624513"/>
            <a:ext cx="1746250"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19" name="Rectangle 80"/>
          <p:cNvSpPr>
            <a:spLocks noChangeArrowheads="1"/>
          </p:cNvSpPr>
          <p:nvPr/>
        </p:nvSpPr>
        <p:spPr bwMode="auto">
          <a:xfrm>
            <a:off x="2663825" y="5624513"/>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20" name="Rectangle 81"/>
          <p:cNvSpPr>
            <a:spLocks noChangeArrowheads="1"/>
          </p:cNvSpPr>
          <p:nvPr/>
        </p:nvSpPr>
        <p:spPr bwMode="auto">
          <a:xfrm>
            <a:off x="2689225" y="5624513"/>
            <a:ext cx="162242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21" name="Rectangle 82"/>
          <p:cNvSpPr>
            <a:spLocks noChangeArrowheads="1"/>
          </p:cNvSpPr>
          <p:nvPr/>
        </p:nvSpPr>
        <p:spPr bwMode="auto">
          <a:xfrm>
            <a:off x="4321175" y="5624513"/>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22" name="Rectangle 83"/>
          <p:cNvSpPr>
            <a:spLocks noChangeArrowheads="1"/>
          </p:cNvSpPr>
          <p:nvPr/>
        </p:nvSpPr>
        <p:spPr bwMode="auto">
          <a:xfrm>
            <a:off x="4346575" y="5624513"/>
            <a:ext cx="14382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23" name="Rectangle 84"/>
          <p:cNvSpPr>
            <a:spLocks noChangeArrowheads="1"/>
          </p:cNvSpPr>
          <p:nvPr/>
        </p:nvSpPr>
        <p:spPr bwMode="auto">
          <a:xfrm>
            <a:off x="5794375" y="5624513"/>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24" name="Rectangle 85"/>
          <p:cNvSpPr>
            <a:spLocks noChangeArrowheads="1"/>
          </p:cNvSpPr>
          <p:nvPr/>
        </p:nvSpPr>
        <p:spPr bwMode="auto">
          <a:xfrm>
            <a:off x="5819775" y="5624513"/>
            <a:ext cx="1441450"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25" name="Rectangle 86"/>
          <p:cNvSpPr>
            <a:spLocks noChangeArrowheads="1"/>
          </p:cNvSpPr>
          <p:nvPr/>
        </p:nvSpPr>
        <p:spPr bwMode="auto">
          <a:xfrm>
            <a:off x="7270750" y="5624513"/>
            <a:ext cx="158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26" name="Rectangle 87"/>
          <p:cNvSpPr>
            <a:spLocks noChangeArrowheads="1"/>
          </p:cNvSpPr>
          <p:nvPr/>
        </p:nvSpPr>
        <p:spPr bwMode="auto">
          <a:xfrm>
            <a:off x="7294563" y="5624513"/>
            <a:ext cx="955675" cy="15875"/>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27" name="Rectangle 88"/>
          <p:cNvSpPr>
            <a:spLocks noChangeArrowheads="1"/>
          </p:cNvSpPr>
          <p:nvPr/>
        </p:nvSpPr>
        <p:spPr bwMode="auto">
          <a:xfrm>
            <a:off x="2663825" y="5649913"/>
            <a:ext cx="15875" cy="738187"/>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28" name="Rectangle 89"/>
          <p:cNvSpPr>
            <a:spLocks noChangeArrowheads="1"/>
          </p:cNvSpPr>
          <p:nvPr/>
        </p:nvSpPr>
        <p:spPr bwMode="auto">
          <a:xfrm>
            <a:off x="4321175" y="5649913"/>
            <a:ext cx="15875" cy="738187"/>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29" name="Rectangle 90"/>
          <p:cNvSpPr>
            <a:spLocks noChangeArrowheads="1"/>
          </p:cNvSpPr>
          <p:nvPr/>
        </p:nvSpPr>
        <p:spPr bwMode="auto">
          <a:xfrm>
            <a:off x="5794375" y="5649913"/>
            <a:ext cx="15875" cy="738187"/>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30" name="Rectangle 91"/>
          <p:cNvSpPr>
            <a:spLocks noChangeArrowheads="1"/>
          </p:cNvSpPr>
          <p:nvPr/>
        </p:nvSpPr>
        <p:spPr bwMode="auto">
          <a:xfrm>
            <a:off x="7270750" y="5649913"/>
            <a:ext cx="15875" cy="738187"/>
          </a:xfrm>
          <a:prstGeom prst="rect">
            <a:avLst/>
          </a:prstGeom>
          <a:solidFill>
            <a:srgbClr val="D989B8"/>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lgn="ctr" eaLnBrk="1" hangingPunct="1">
              <a:spcBef>
                <a:spcPct val="0"/>
              </a:spcBef>
              <a:buClrTx/>
              <a:buSzTx/>
              <a:buFontTx/>
              <a:buNone/>
            </a:pPr>
            <a:endParaRPr lang="it-IT" altLang="it-IT">
              <a:solidFill>
                <a:schemeClr val="tx1"/>
              </a:solidFill>
              <a:latin typeface="Arial" pitchFamily="34" charset="0"/>
            </a:endParaRPr>
          </a:p>
        </p:txBody>
      </p:sp>
      <p:sp>
        <p:nvSpPr>
          <p:cNvPr id="87131" name="Rectangle 92"/>
          <p:cNvSpPr>
            <a:spLocks noChangeArrowheads="1"/>
          </p:cNvSpPr>
          <p:nvPr/>
        </p:nvSpPr>
        <p:spPr bwMode="auto">
          <a:xfrm>
            <a:off x="884238" y="5688013"/>
            <a:ext cx="8143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Total</a:t>
            </a:r>
          </a:p>
        </p:txBody>
      </p:sp>
      <p:sp>
        <p:nvSpPr>
          <p:cNvPr id="87132" name="Rectangle 93"/>
          <p:cNvSpPr>
            <a:spLocks noChangeArrowheads="1"/>
          </p:cNvSpPr>
          <p:nvPr/>
        </p:nvSpPr>
        <p:spPr bwMode="auto">
          <a:xfrm>
            <a:off x="3121025" y="5688013"/>
            <a:ext cx="9302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abn-1</a:t>
            </a:r>
          </a:p>
        </p:txBody>
      </p:sp>
      <p:sp>
        <p:nvSpPr>
          <p:cNvPr id="87133" name="Rectangle 94"/>
          <p:cNvSpPr>
            <a:spLocks noChangeArrowheads="1"/>
          </p:cNvSpPr>
          <p:nvPr/>
        </p:nvSpPr>
        <p:spPr bwMode="auto">
          <a:xfrm>
            <a:off x="4354513" y="5688013"/>
            <a:ext cx="139223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eaLnBrk="0" hangingPunct="0">
              <a:spcBef>
                <a:spcPct val="20000"/>
              </a:spcBef>
              <a:buClr>
                <a:srgbClr val="003399"/>
              </a:buClr>
              <a:buSzPct val="70000"/>
              <a:buFont typeface="Wingdings" pitchFamily="2" charset="2"/>
              <a:buChar char="¡"/>
              <a:defRPr sz="2000">
                <a:solidFill>
                  <a:srgbClr val="003399"/>
                </a:solidFill>
                <a:latin typeface="Verdana" pitchFamily="34" charset="0"/>
              </a:defRPr>
            </a:lvl1pPr>
            <a:lvl2pPr marL="742950" indent="-285750" algn="l" eaLnBrk="0" hangingPunct="0">
              <a:spcBef>
                <a:spcPct val="20000"/>
              </a:spcBef>
              <a:buClr>
                <a:srgbClr val="003399"/>
              </a:buClr>
              <a:buSzPct val="70000"/>
              <a:buFont typeface="Wingdings" pitchFamily="2" charset="2"/>
              <a:buChar char="l"/>
              <a:defRPr sz="2000">
                <a:solidFill>
                  <a:srgbClr val="003399"/>
                </a:solidFill>
                <a:latin typeface="Verdana" pitchFamily="34" charset="0"/>
              </a:defRPr>
            </a:lvl2pPr>
            <a:lvl3pPr marL="1143000" indent="-228600" algn="l" eaLnBrk="0" hangingPunct="0">
              <a:spcBef>
                <a:spcPct val="20000"/>
              </a:spcBef>
              <a:buClr>
                <a:srgbClr val="003399"/>
              </a:buClr>
              <a:buSzPct val="65000"/>
              <a:buFont typeface="Wingdings" pitchFamily="2" charset="2"/>
              <a:buChar char="¡"/>
              <a:defRPr>
                <a:solidFill>
                  <a:srgbClr val="003399"/>
                </a:solidFill>
                <a:latin typeface="Verdana" pitchFamily="34" charset="0"/>
              </a:defRPr>
            </a:lvl3pPr>
            <a:lvl4pPr marL="1600200" indent="-228600" algn="l" eaLnBrk="0" hangingPunct="0">
              <a:spcBef>
                <a:spcPct val="20000"/>
              </a:spcBef>
              <a:buClr>
                <a:srgbClr val="003399"/>
              </a:buClr>
              <a:buSzPct val="70000"/>
              <a:buFont typeface="Wingdings" pitchFamily="2" charset="2"/>
              <a:buChar char="l"/>
              <a:defRPr>
                <a:solidFill>
                  <a:srgbClr val="003399"/>
                </a:solidFill>
                <a:latin typeface="Verdana" pitchFamily="34" charset="0"/>
              </a:defRPr>
            </a:lvl4pPr>
            <a:lvl5pPr marL="2057400" indent="-228600" algn="l" eaLnBrk="0" hangingPunct="0">
              <a:spcBef>
                <a:spcPct val="20000"/>
              </a:spcBef>
              <a:buClr>
                <a:srgbClr val="003399"/>
              </a:buClr>
              <a:buSzPct val="60000"/>
              <a:buFont typeface="Wingdings" pitchFamily="2" charset="2"/>
              <a:buChar char="¡"/>
              <a:defRPr>
                <a:solidFill>
                  <a:srgbClr val="003399"/>
                </a:solidFill>
                <a:latin typeface="Verdana" pitchFamily="34" charset="0"/>
              </a:defRPr>
            </a:lvl5pPr>
            <a:lvl6pPr marL="25146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6pPr>
            <a:lvl7pPr marL="29718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7pPr>
            <a:lvl8pPr marL="34290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8pPr>
            <a:lvl9pPr marL="3886200" indent="-228600" eaLnBrk="0" fontAlgn="base" hangingPunct="0">
              <a:spcBef>
                <a:spcPct val="20000"/>
              </a:spcBef>
              <a:spcAft>
                <a:spcPct val="0"/>
              </a:spcAft>
              <a:buClr>
                <a:srgbClr val="003399"/>
              </a:buClr>
              <a:buSzPct val="60000"/>
              <a:buFont typeface="Wingdings" pitchFamily="2" charset="2"/>
              <a:buChar char="¡"/>
              <a:defRPr>
                <a:solidFill>
                  <a:srgbClr val="003399"/>
                </a:solidFill>
                <a:latin typeface="Verdana" pitchFamily="34" charset="0"/>
              </a:defRPr>
            </a:lvl9pPr>
          </a:lstStyle>
          <a:p>
            <a:pPr>
              <a:spcBef>
                <a:spcPct val="0"/>
              </a:spcBef>
              <a:buClrTx/>
              <a:buSzTx/>
              <a:buFontTx/>
              <a:buNone/>
            </a:pPr>
            <a:r>
              <a:rPr lang="en-US" altLang="en-US"/>
              <a:t>SS(Total)</a:t>
            </a:r>
          </a:p>
        </p:txBody>
      </p:sp>
      <p:sp>
        <p:nvSpPr>
          <p:cNvPr id="125023" name="Rectangle 95"/>
          <p:cNvSpPr>
            <a:spLocks noChangeArrowheads="1"/>
          </p:cNvSpPr>
          <p:nvPr/>
        </p:nvSpPr>
        <p:spPr bwMode="auto">
          <a:xfrm>
            <a:off x="6326188" y="5595938"/>
            <a:ext cx="2206625" cy="1184275"/>
          </a:xfrm>
          <a:prstGeom prst="rect">
            <a:avLst/>
          </a:prstGeom>
          <a:solidFill>
            <a:srgbClr val="92D050"/>
          </a:solidFill>
          <a:ln>
            <a:noFill/>
          </a:ln>
          <a:effectLst/>
          <a:extLst/>
        </p:spPr>
        <p:txBody>
          <a:bodyPr lIns="90488" tIns="44450" rIns="90488" bIns="44450">
            <a:spAutoFit/>
          </a:bodyPr>
          <a:lstStyle/>
          <a:p>
            <a:pPr algn="l" eaLnBrk="0" hangingPunct="0">
              <a:spcBef>
                <a:spcPct val="50000"/>
              </a:spcBef>
              <a:defRPr/>
            </a:pPr>
            <a:r>
              <a:rPr lang="en-US" altLang="en-US" sz="2400" b="1">
                <a:effectLst>
                  <a:outerShdw blurRad="38100" dist="38100" dir="2700000" algn="tl">
                    <a:srgbClr val="FFFFFF"/>
                  </a:outerShdw>
                </a:effectLst>
              </a:rPr>
              <a:t>Same as Other Designs</a:t>
            </a:r>
          </a:p>
        </p:txBody>
      </p:sp>
      <p:sp>
        <p:nvSpPr>
          <p:cNvPr id="87135" name="Line 96"/>
          <p:cNvSpPr>
            <a:spLocks noChangeShapeType="1"/>
          </p:cNvSpPr>
          <p:nvPr/>
        </p:nvSpPr>
        <p:spPr bwMode="auto">
          <a:xfrm>
            <a:off x="5730875" y="5899150"/>
            <a:ext cx="511175" cy="0"/>
          </a:xfrm>
          <a:prstGeom prst="line">
            <a:avLst/>
          </a:prstGeom>
          <a:noFill/>
          <a:ln w="12700">
            <a:solidFill>
              <a:schemeClr val="tx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altLang="en-US" smtClean="0">
                <a:latin typeface="Verdana" pitchFamily="34" charset="0"/>
              </a:rPr>
              <a:t>Interaction</a:t>
            </a:r>
          </a:p>
        </p:txBody>
      </p:sp>
      <p:sp>
        <p:nvSpPr>
          <p:cNvPr id="88067" name="Rectangle 3"/>
          <p:cNvSpPr>
            <a:spLocks noGrp="1" noChangeArrowheads="1"/>
          </p:cNvSpPr>
          <p:nvPr>
            <p:ph type="body" idx="1"/>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just" eaLnBrk="1" hangingPunct="1">
              <a:spcBef>
                <a:spcPts val="600"/>
              </a:spcBef>
              <a:spcAft>
                <a:spcPts val="1200"/>
              </a:spcAft>
            </a:pPr>
            <a:r>
              <a:rPr lang="en-US" altLang="en-US" dirty="0" smtClean="0"/>
              <a:t>Occurs when effects of one factor vary according to levels of other factor</a:t>
            </a:r>
          </a:p>
          <a:p>
            <a:pPr algn="just" eaLnBrk="1" hangingPunct="1">
              <a:spcBef>
                <a:spcPts val="600"/>
              </a:spcBef>
              <a:spcAft>
                <a:spcPts val="1200"/>
              </a:spcAft>
            </a:pPr>
            <a:r>
              <a:rPr lang="en-US" altLang="en-US" dirty="0" smtClean="0"/>
              <a:t>When significant, interpretation of main effects (A &amp; B) is complicated</a:t>
            </a:r>
          </a:p>
          <a:p>
            <a:pPr algn="just" eaLnBrk="1" hangingPunct="1">
              <a:spcBef>
                <a:spcPts val="600"/>
              </a:spcBef>
              <a:spcAft>
                <a:spcPts val="1200"/>
              </a:spcAft>
            </a:pPr>
            <a:r>
              <a:rPr lang="en-US" altLang="en-US" dirty="0" smtClean="0"/>
              <a:t>Can be detected</a:t>
            </a:r>
          </a:p>
          <a:p>
            <a:pPr lvl="1" algn="just" eaLnBrk="1" hangingPunct="1">
              <a:spcBef>
                <a:spcPts val="600"/>
              </a:spcBef>
              <a:spcAft>
                <a:spcPts val="1200"/>
              </a:spcAft>
              <a:buFont typeface="Wingdings" panose="05000000000000000000" pitchFamily="2" charset="2"/>
              <a:buChar char="Ø"/>
            </a:pPr>
            <a:r>
              <a:rPr lang="en-US" altLang="en-US" dirty="0" smtClean="0"/>
              <a:t>In data table, pattern of cell means in one row differs from another row</a:t>
            </a:r>
          </a:p>
          <a:p>
            <a:pPr lvl="1" algn="just" eaLnBrk="1" hangingPunct="1">
              <a:spcBef>
                <a:spcPts val="600"/>
              </a:spcBef>
              <a:spcAft>
                <a:spcPts val="1200"/>
              </a:spcAft>
              <a:buFont typeface="Wingdings" panose="05000000000000000000" pitchFamily="2" charset="2"/>
              <a:buChar char="Ø"/>
            </a:pPr>
            <a:r>
              <a:rPr lang="en-US" altLang="en-US" dirty="0" smtClean="0"/>
              <a:t>In graph of cell means, lines cross</a:t>
            </a:r>
          </a:p>
          <a:p>
            <a:pPr algn="just" eaLnBrk="1" hangingPunct="1">
              <a:spcBef>
                <a:spcPts val="600"/>
              </a:spcBef>
              <a:spcAft>
                <a:spcPts val="1200"/>
              </a:spcAft>
            </a:pPr>
            <a:endParaRPr lang="en-US" altLang="en-US" dirty="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Struttura predefinita">
  <a:themeElements>
    <a:clrScheme name="1_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Struttura predefinit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1_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uttura predefinit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uttura predefinit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uttura predefinit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uttura predefinit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uttura predefinit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uttura predefinit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uttura predefinit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uttura predefinit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uttura predefinit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uttura predefinit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uttura predefinit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Struttura predefinita">
  <a:themeElements>
    <a:clrScheme name="2_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Struttura predefinit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2_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Struttura predefinit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Struttura predefinit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Struttura predefinit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Struttura predefinit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Struttura predefinit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Struttura predefinit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Struttura predefinit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Struttura predefinit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Struttura predefinit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Struttura predefinit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Struttura predefinit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Eclissi">
  <a:themeElements>
    <a:clrScheme name="Eclissi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ssi">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2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clissi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ssi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ssi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ssi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ssi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ssi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ssi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ssi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ssi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ssi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LEZIO_03_BAGM</Template>
  <TotalTime>19844</TotalTime>
  <Words>5075</Words>
  <Application>Microsoft Office PowerPoint</Application>
  <PresentationFormat>Presentazione su schermo (4:3)</PresentationFormat>
  <Paragraphs>1174</Paragraphs>
  <Slides>125</Slides>
  <Notes>20</Notes>
  <HiddenSlides>0</HiddenSlides>
  <MMClips>0</MMClips>
  <ScaleCrop>false</ScaleCrop>
  <HeadingPairs>
    <vt:vector size="6" baseType="variant">
      <vt:variant>
        <vt:lpstr>Tema</vt:lpstr>
      </vt:variant>
      <vt:variant>
        <vt:i4>3</vt:i4>
      </vt:variant>
      <vt:variant>
        <vt:lpstr>Server OLE incorporati</vt:lpstr>
      </vt:variant>
      <vt:variant>
        <vt:i4>4</vt:i4>
      </vt:variant>
      <vt:variant>
        <vt:lpstr>Titoli diapositive</vt:lpstr>
      </vt:variant>
      <vt:variant>
        <vt:i4>125</vt:i4>
      </vt:variant>
    </vt:vector>
  </HeadingPairs>
  <TitlesOfParts>
    <vt:vector size="132" baseType="lpstr">
      <vt:lpstr>1_Struttura predefinita</vt:lpstr>
      <vt:lpstr>2_Struttura predefinita</vt:lpstr>
      <vt:lpstr>Eclissi</vt:lpstr>
      <vt:lpstr>Equation</vt:lpstr>
      <vt:lpstr>Immagine bitmap</vt:lpstr>
      <vt:lpstr>Bitmap Image</vt:lpstr>
      <vt:lpstr>Grafico</vt:lpstr>
      <vt:lpstr>Applied statistics with applications in R (and SAS)</vt:lpstr>
      <vt:lpstr>Overview</vt:lpstr>
      <vt:lpstr>Overview</vt:lpstr>
      <vt:lpstr>Overview</vt:lpstr>
      <vt:lpstr>References </vt:lpstr>
      <vt:lpstr>A brief introduction: Scientific Method</vt:lpstr>
      <vt:lpstr>How does statistical inference work? </vt:lpstr>
      <vt:lpstr>Terminology</vt:lpstr>
      <vt:lpstr>Populations and samples</vt:lpstr>
      <vt:lpstr>Do it yourself …</vt:lpstr>
      <vt:lpstr>Variables, Variables!!! </vt:lpstr>
      <vt:lpstr>Data types</vt:lpstr>
      <vt:lpstr>Questionnaire</vt:lpstr>
      <vt:lpstr>A (practical ) introduction to hypothesis testing</vt:lpstr>
      <vt:lpstr>Hypothesis tests </vt:lpstr>
      <vt:lpstr>Hypothesis tests </vt:lpstr>
      <vt:lpstr>Hypothesis tests</vt:lpstr>
      <vt:lpstr>Stating a hypothesis </vt:lpstr>
      <vt:lpstr>Examples </vt:lpstr>
      <vt:lpstr>Types of errors and level of significance</vt:lpstr>
      <vt:lpstr>Types of errors and level of significance</vt:lpstr>
      <vt:lpstr>Summary for hypothesis testing </vt:lpstr>
      <vt:lpstr>Analysis of variance (ANOVA) </vt:lpstr>
      <vt:lpstr>Analysis of variance (ANOVA)</vt:lpstr>
      <vt:lpstr>Analysis of variance (ANOVA)</vt:lpstr>
      <vt:lpstr>Data for One-Way ANOVA</vt:lpstr>
      <vt:lpstr>Notation </vt:lpstr>
      <vt:lpstr>Types of Experimental Designs</vt:lpstr>
      <vt:lpstr>Completely Randomized Design</vt:lpstr>
      <vt:lpstr>Blood cholestorol example</vt:lpstr>
      <vt:lpstr>A mean treatment difference is found!</vt:lpstr>
      <vt:lpstr>Completely Randomized Design</vt:lpstr>
      <vt:lpstr>One-Way ANOVA F-Test</vt:lpstr>
      <vt:lpstr>One-Way ANOVA F-Test Assumptions</vt:lpstr>
      <vt:lpstr>Assumption </vt:lpstr>
      <vt:lpstr>Assessing Normality</vt:lpstr>
      <vt:lpstr>Normality test</vt:lpstr>
      <vt:lpstr>Presentazione standard di PowerPoint</vt:lpstr>
      <vt:lpstr>Normality test</vt:lpstr>
      <vt:lpstr>Normality test</vt:lpstr>
      <vt:lpstr>Normality test</vt:lpstr>
      <vt:lpstr>Normality test</vt:lpstr>
      <vt:lpstr>Normality test</vt:lpstr>
      <vt:lpstr>Consequences of Non-Normality</vt:lpstr>
      <vt:lpstr>Remedial Measures for Non-Normality</vt:lpstr>
      <vt:lpstr>One-Way ANOVA F-Test Hypotheses</vt:lpstr>
      <vt:lpstr>One-Way ANOVA Basic Idea</vt:lpstr>
      <vt:lpstr>One-Way ANOVA Partitions Total Variation</vt:lpstr>
      <vt:lpstr>One-Way ANOVA Partitions Total Variation</vt:lpstr>
      <vt:lpstr>Within group variation </vt:lpstr>
      <vt:lpstr>Between group variation</vt:lpstr>
      <vt:lpstr>One-Way ANOVA F-Test</vt:lpstr>
      <vt:lpstr>One-Way ANOVA - Summary Table</vt:lpstr>
      <vt:lpstr>ANOVA – the sampling distribution for F</vt:lpstr>
      <vt:lpstr>ANOVA – the sampling distribution for F</vt:lpstr>
      <vt:lpstr>ANOVA – reject region</vt:lpstr>
      <vt:lpstr>One-Way ANOVA F-Test Example</vt:lpstr>
      <vt:lpstr>One-Way ANOVA F-Test  Solution</vt:lpstr>
      <vt:lpstr>ANOVA - calculations</vt:lpstr>
      <vt:lpstr>ANOVA - Example</vt:lpstr>
      <vt:lpstr>Summary Table Solution</vt:lpstr>
      <vt:lpstr>R CODES FOR ANOVA</vt:lpstr>
      <vt:lpstr>R OUTPUT - ANOVA</vt:lpstr>
      <vt:lpstr>SAS CODES FOR ANOVA</vt:lpstr>
      <vt:lpstr>SAS OUTPUT - ANOVA</vt:lpstr>
      <vt:lpstr>Pair-wise comparison</vt:lpstr>
      <vt:lpstr>Fisher’s Least Significant Difference (LSD) Test</vt:lpstr>
      <vt:lpstr>Bonferroni’s method</vt:lpstr>
      <vt:lpstr>R CODES FOR multiple comparisons</vt:lpstr>
      <vt:lpstr>SAS OUTPUT - Tukey</vt:lpstr>
      <vt:lpstr>R Plot– Tukey differences</vt:lpstr>
      <vt:lpstr>SAS CODES FOR multiple comparisons</vt:lpstr>
      <vt:lpstr>SAS OUTPUT - LSD</vt:lpstr>
      <vt:lpstr>SAS OUTPUT - Bonferroni</vt:lpstr>
      <vt:lpstr>Randomized Block Design</vt:lpstr>
      <vt:lpstr>Randomized Block Design</vt:lpstr>
      <vt:lpstr>Randomized Block Design</vt:lpstr>
      <vt:lpstr>Presentazione standard di PowerPoint</vt:lpstr>
      <vt:lpstr>Randomized Block F-Test</vt:lpstr>
      <vt:lpstr>Randomized Block F-Test Assumptions</vt:lpstr>
      <vt:lpstr>Randomized Block F-Test Hypotheses</vt:lpstr>
      <vt:lpstr>Two-Way ANOVA - Summary Table</vt:lpstr>
      <vt:lpstr>Randomized Block F-Test  Test Statistic</vt:lpstr>
      <vt:lpstr>EXAMPLE and SAS CODE</vt:lpstr>
      <vt:lpstr>Presentazione standard di PowerPoint</vt:lpstr>
      <vt:lpstr>Presentazione standard di PowerPoint</vt:lpstr>
      <vt:lpstr>EXAMPLE and R CODE</vt:lpstr>
      <vt:lpstr>Presentazione standard di PowerPoint</vt:lpstr>
      <vt:lpstr>Factorial Design</vt:lpstr>
      <vt:lpstr>Factorial Design</vt:lpstr>
      <vt:lpstr>Advantages of Factorial Designs</vt:lpstr>
      <vt:lpstr>Two-Way ANOVA</vt:lpstr>
      <vt:lpstr>Two-Way ANOVA Assumptions</vt:lpstr>
      <vt:lpstr>Two-Way ANOVA Data Table</vt:lpstr>
      <vt:lpstr>The two factor factorial Experiment</vt:lpstr>
      <vt:lpstr>Two-Way ANOVA - Null Hypotheses</vt:lpstr>
      <vt:lpstr>Two-Way ANOVA - Total Variation Partitioning</vt:lpstr>
      <vt:lpstr>Two-Way ANOVA - Summary Table</vt:lpstr>
      <vt:lpstr>Interaction</vt:lpstr>
      <vt:lpstr>Example: graphs of interaction – no interaction</vt:lpstr>
      <vt:lpstr>Example: graphs of Interaction – positive interaction</vt:lpstr>
      <vt:lpstr>Example: graphs of Interaction – negative interaction</vt:lpstr>
      <vt:lpstr>Two-Way ANOVA F - Test Example</vt:lpstr>
      <vt:lpstr>SAS OUTPUT - ANOVA</vt:lpstr>
      <vt:lpstr>SAS OUTPUT - ANOVA</vt:lpstr>
      <vt:lpstr>Two-Way ANOVA F - Test Example</vt:lpstr>
      <vt:lpstr>R OUTPUT - ANOVA</vt:lpstr>
      <vt:lpstr>R OUTPUT - LSM</vt:lpstr>
      <vt:lpstr>Multiple Comparisons</vt:lpstr>
      <vt:lpstr>Interaction Plot</vt:lpstr>
      <vt:lpstr>Interaction </vt:lpstr>
      <vt:lpstr>Analysis of covariance</vt:lpstr>
      <vt:lpstr>Analysis of covariance</vt:lpstr>
      <vt:lpstr>Completely Randomized Design with a Covariate</vt:lpstr>
      <vt:lpstr>Assumptions</vt:lpstr>
      <vt:lpstr>CRD with a Covariate - example</vt:lpstr>
      <vt:lpstr>SAS OUTPUT</vt:lpstr>
      <vt:lpstr>SAS OUTPUT</vt:lpstr>
      <vt:lpstr>SAS OUTPUT</vt:lpstr>
      <vt:lpstr>CRD with a Covariate - example</vt:lpstr>
      <vt:lpstr>R OUTPUT</vt:lpstr>
      <vt:lpstr>ANOVA tables</vt:lpstr>
      <vt:lpstr>Multiple comparisons</vt:lpstr>
      <vt:lpstr>Plot for differences</vt:lpstr>
      <vt:lpstr>Questions?</vt:lpstr>
    </vt:vector>
  </TitlesOfParts>
  <Company>Dip. Scienze Animali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biostatistics</dc:title>
  <dc:creator>cecchinato</dc:creator>
  <cp:lastModifiedBy>cecchinato</cp:lastModifiedBy>
  <cp:revision>125</cp:revision>
  <dcterms:created xsi:type="dcterms:W3CDTF">2010-01-30T15:30:30Z</dcterms:created>
  <dcterms:modified xsi:type="dcterms:W3CDTF">2018-02-03T15:53:07Z</dcterms:modified>
</cp:coreProperties>
</file>